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y="6858000" cx="12192000"/>
  <p:notesSz cx="6858000" cy="9144000"/>
  <p:embeddedFontLst>
    <p:embeddedFont>
      <p:font typeface="Play"/>
      <p:regular r:id="rId77"/>
      <p:bold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9" roundtripDataSignature="AMtx7mjKBngZSqm6LmDwzk95TbQeZ8AY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font" Target="fonts/Play-regular.fntdata"/><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customschemas.google.com/relationships/presentationmetadata" Target="metadata"/><Relationship Id="rId34" Type="http://schemas.openxmlformats.org/officeDocument/2006/relationships/slide" Target="slides/slide30.xml"/><Relationship Id="rId78" Type="http://schemas.openxmlformats.org/officeDocument/2006/relationships/font" Target="fonts/Play-bold.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ee26fb62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ee26fb625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3ee26fb625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e26fb6257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3ee26fb6257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e26fb6257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3ee26fb6257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ee26fb625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3ee26fb625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ee26fb6257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3ee26fb6257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ee26fb6257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ee26fb6257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ee26fb6257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3ee26fb625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ee26fb6257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3ee26fb6257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ee26fb6257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3ee26fb6257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ee26fb6257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3ee26fb6257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ee26fb6257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3ee26fb6257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ee26fb6257_0_5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3ee26fb6257_0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ee26fb6257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ee26fb6257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ee26fb6257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ee26fb6257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ee26fb6257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ee26fb6257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ee26fb6257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3ee26fb6257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e26fb6257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ee26fb6257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ee26fb6257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3ee26fb6257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ee26fb6257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ee26fb6257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ee26fb6257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ee26fb6257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ee26fb6257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ee26fb6257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3ee26fb6257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ee26fb6257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ee26fb6257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ee26fb6257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3ee26fb6257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ee26fb6257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3ee26fb6257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ee26fb6257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3ee26fb6257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ee26fb6257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ee26fb6257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3ee26fb6257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ee26fb6257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ee26fb6257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ee26fb6257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3ee26fb6257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ee26fb6257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3ee26fb6257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ee26fb6257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ee26fb6257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ee26fb6257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ee26fb6257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ee26fb6257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3ee26fb6257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ee26fb6257_0_3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ee26fb6257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ee26fb625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3ee26fb625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ee26fb6257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3ee26fb6257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ee26fb6257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3ee26fb6257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ee26fb6257_0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ee26fb6257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ee26fb6257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3ee26fb6257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ee26fb6257_0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3ee26fb6257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ee26fb6257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3ee26fb6257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ee26fb6257_0_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3ee26fb6257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ee26fb6257_0_3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3ee26fb6257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ee26fb6257_0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ee26fb6257_0_4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3ee26fb6257_0_4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ee26fb6257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3ee26fb6257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ee26fb625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ee26fb625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ee26fb6257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3ee26fb6257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ee26fb6257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ee26fb6257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ee26fb6257_0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3ee26fb6257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ee26fb6257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3ee26fb6257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ee26fb6257_0_4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3ee26fb6257_0_4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ee26fb6257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3ee26fb6257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ee26fb6257_0_4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3ee26fb6257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ee26fb6257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3ee26fb6257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ee26fb6257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g3ee26fb6257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ee26fb6257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3ee26fb6257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ee26fb6257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ee26fb625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ee26fb6257_0_4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3ee26fb6257_0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ee26fb6257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3ee26fb6257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3ee26fb6257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ee26fb6257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g3ee26fb6257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ee26fb6257_0_5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g3ee26fb6257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ee26fb6257_0_4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3ee26fb6257_0_4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ee26fb6257_0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3ee26fb6257_0_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ee26fb6257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3ee26fb6257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ee26fb6257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g3ee26fb6257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ee26fb6257_0_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3ee26fb6257_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ee26fb6257_0_5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g3ee26fb6257_0_5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ee26fb6257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3ee26fb6257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ee26fb6257_0_5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ee26fb6257_0_5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ee26fb6257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3ee26fb6257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ee5c9fb5a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3ee5c9fb5a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g3ee5c9fb5a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e26fb625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3ee26fb625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ee26fb6257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3ee26fb625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1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sp>
        <p:nvSpPr>
          <p:cNvPr id="22" name="Google Shape;2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5" name="Shape 25"/>
        <p:cNvGrpSpPr/>
        <p:nvPr/>
      </p:nvGrpSpPr>
      <p:grpSpPr>
        <a:xfrm>
          <a:off x="0" y="0"/>
          <a:ext cx="0" cy="0"/>
          <a:chOff x="0" y="0"/>
          <a:chExt cx="0" cy="0"/>
        </a:xfrm>
      </p:grpSpPr>
      <p:sp>
        <p:nvSpPr>
          <p:cNvPr id="26" name="Google Shape;26;p1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1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4" name="Google Shape;34;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1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1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1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6"/>
          <p:cNvSpPr/>
          <p:nvPr>
            <p:ph idx="2" type="pic"/>
          </p:nvPr>
        </p:nvSpPr>
        <p:spPr>
          <a:xfrm>
            <a:off x="5183188" y="987425"/>
            <a:ext cx="6172200" cy="4873625"/>
          </a:xfrm>
          <a:prstGeom prst="rect">
            <a:avLst/>
          </a:prstGeom>
          <a:noFill/>
          <a:ln>
            <a:noFill/>
          </a:ln>
        </p:spPr>
      </p:sp>
      <p:sp>
        <p:nvSpPr>
          <p:cNvPr id="68" name="Google Shape;68;p1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manuelmuinhospane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6.png"/><Relationship Id="rId4" Type="http://schemas.openxmlformats.org/officeDocument/2006/relationships/image" Target="../media/image8.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7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jstor.org/stable/2339751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33.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4.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69.png"/><Relationship Id="rId5" Type="http://schemas.openxmlformats.org/officeDocument/2006/relationships/image" Target="../media/image24.png"/><Relationship Id="rId6"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image" Target="../media/image42.png"/><Relationship Id="rId5" Type="http://schemas.openxmlformats.org/officeDocument/2006/relationships/image" Target="../media/image34.png"/><Relationship Id="rId6"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7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6.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0.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6.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75.png"/><Relationship Id="rId5" Type="http://schemas.openxmlformats.org/officeDocument/2006/relationships/image" Target="../media/image35.png"/><Relationship Id="rId6" Type="http://schemas.openxmlformats.org/officeDocument/2006/relationships/image" Target="../media/image51.png"/><Relationship Id="rId7" Type="http://schemas.openxmlformats.org/officeDocument/2006/relationships/image" Target="../media/image40.png"/><Relationship Id="rId8"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9.png"/><Relationship Id="rId4" Type="http://schemas.openxmlformats.org/officeDocument/2006/relationships/image" Target="../media/image41.png"/><Relationship Id="rId5"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7.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5.png"/><Relationship Id="rId4" Type="http://schemas.openxmlformats.org/officeDocument/2006/relationships/image" Target="../media/image59.png"/><Relationship Id="rId5"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8.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55.png"/><Relationship Id="rId4" Type="http://schemas.openxmlformats.org/officeDocument/2006/relationships/image" Target="../media/image68.png"/><Relationship Id="rId5" Type="http://schemas.openxmlformats.org/officeDocument/2006/relationships/image" Target="../media/image60.png"/><Relationship Id="rId6" Type="http://schemas.openxmlformats.org/officeDocument/2006/relationships/image" Target="../media/image5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1.png"/><Relationship Id="rId4" Type="http://schemas.openxmlformats.org/officeDocument/2006/relationships/image" Target="../media/image63.png"/><Relationship Id="rId5" Type="http://schemas.openxmlformats.org/officeDocument/2006/relationships/image" Target="../media/image67.png"/><Relationship Id="rId6" Type="http://schemas.openxmlformats.org/officeDocument/2006/relationships/image" Target="../media/image7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65.png"/><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3ee26fb6257_0_0"/>
          <p:cNvSpPr txBox="1"/>
          <p:nvPr>
            <p:ph idx="1" type="body"/>
          </p:nvPr>
        </p:nvSpPr>
        <p:spPr>
          <a:xfrm>
            <a:off x="838200" y="862275"/>
            <a:ext cx="10515600" cy="5314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1000"/>
              </a:spcBef>
              <a:spcAft>
                <a:spcPts val="0"/>
              </a:spcAft>
              <a:buSzPct val="29596"/>
              <a:buNone/>
            </a:pPr>
            <a:r>
              <a:rPr lang="es-ES" sz="6082"/>
              <a:t>Simulating Pure Capitalism: </a:t>
            </a:r>
            <a:endParaRPr sz="6082"/>
          </a:p>
          <a:p>
            <a:pPr indent="0" lvl="0" marL="0" rtl="0" algn="ctr">
              <a:lnSpc>
                <a:spcPct val="90000"/>
              </a:lnSpc>
              <a:spcBef>
                <a:spcPts val="1000"/>
              </a:spcBef>
              <a:spcAft>
                <a:spcPts val="0"/>
              </a:spcAft>
              <a:buSzPct val="29596"/>
              <a:buNone/>
            </a:pPr>
            <a:r>
              <a:rPr lang="es-ES" sz="6082"/>
              <a:t>Experimental Evidence with Human Agents</a:t>
            </a:r>
            <a:endParaRPr sz="6082"/>
          </a:p>
          <a:p>
            <a:pPr indent="0" lvl="0" marL="0" rtl="0" algn="l">
              <a:lnSpc>
                <a:spcPct val="90000"/>
              </a:lnSpc>
              <a:spcBef>
                <a:spcPts val="1000"/>
              </a:spcBef>
              <a:spcAft>
                <a:spcPts val="0"/>
              </a:spcAft>
              <a:buSzPct val="46154"/>
              <a:buNone/>
            </a:pPr>
            <a:r>
              <a:t/>
            </a:r>
            <a:endParaRPr sz="3900"/>
          </a:p>
          <a:p>
            <a:pPr indent="0" lvl="0" marL="0" rtl="0" algn="ctr">
              <a:lnSpc>
                <a:spcPct val="90000"/>
              </a:lnSpc>
              <a:spcBef>
                <a:spcPts val="1000"/>
              </a:spcBef>
              <a:spcAft>
                <a:spcPts val="0"/>
              </a:spcAft>
              <a:buSzPct val="58065"/>
              <a:buNone/>
            </a:pPr>
            <a:r>
              <a:rPr lang="es-ES" sz="3100"/>
              <a:t>32nd IIOA &amp; 11th SHAIO Conference</a:t>
            </a:r>
            <a:endParaRPr sz="3100"/>
          </a:p>
          <a:p>
            <a:pPr indent="0" lvl="0" marL="0" rtl="0" algn="l">
              <a:lnSpc>
                <a:spcPct val="90000"/>
              </a:lnSpc>
              <a:spcBef>
                <a:spcPts val="1000"/>
              </a:spcBef>
              <a:spcAft>
                <a:spcPts val="0"/>
              </a:spcAft>
              <a:buSzPct val="58065"/>
              <a:buNone/>
            </a:pPr>
            <a:r>
              <a:t/>
            </a:r>
            <a:endParaRPr sz="3100"/>
          </a:p>
          <a:p>
            <a:pPr indent="0" lvl="0" marL="0" rtl="0" algn="l">
              <a:lnSpc>
                <a:spcPct val="90000"/>
              </a:lnSpc>
              <a:spcBef>
                <a:spcPts val="1000"/>
              </a:spcBef>
              <a:spcAft>
                <a:spcPts val="0"/>
              </a:spcAft>
              <a:buSzPct val="53702"/>
              <a:buNone/>
            </a:pPr>
            <a:r>
              <a:t/>
            </a:r>
            <a:endParaRPr sz="3352"/>
          </a:p>
          <a:p>
            <a:pPr indent="0" lvl="0" marL="0" rtl="0" algn="ctr">
              <a:lnSpc>
                <a:spcPct val="115000"/>
              </a:lnSpc>
              <a:spcBef>
                <a:spcPts val="0"/>
              </a:spcBef>
              <a:spcAft>
                <a:spcPts val="0"/>
              </a:spcAft>
              <a:buClr>
                <a:schemeClr val="dk1"/>
              </a:buClr>
              <a:buSzPct val="30556"/>
              <a:buFont typeface="Arial"/>
              <a:buNone/>
            </a:pPr>
            <a:r>
              <a:rPr lang="es-ES" sz="3600"/>
              <a:t>Manuel </a:t>
            </a:r>
            <a:r>
              <a:rPr b="1" lang="es-ES" sz="3600"/>
              <a:t>Muiños</a:t>
            </a:r>
            <a:r>
              <a:rPr lang="es-ES" sz="3600"/>
              <a:t>, Pablo R. </a:t>
            </a:r>
            <a:r>
              <a:rPr b="1" lang="es-ES" sz="3600"/>
              <a:t>Liboreiro</a:t>
            </a:r>
            <a:r>
              <a:rPr lang="es-ES" sz="3600"/>
              <a:t>, Esther </a:t>
            </a:r>
            <a:r>
              <a:rPr b="1" lang="es-ES" sz="3600"/>
              <a:t>Mañe Borras</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Lucía</a:t>
            </a:r>
            <a:r>
              <a:rPr b="1" lang="es-ES" sz="3600"/>
              <a:t> Andrés Algaba</a:t>
            </a:r>
            <a:r>
              <a:rPr lang="es-ES" sz="3600"/>
              <a:t>, Ivan</a:t>
            </a:r>
            <a:r>
              <a:rPr b="1" lang="es-ES" sz="3600"/>
              <a:t> Aparicio Cabeza</a:t>
            </a:r>
            <a:r>
              <a:rPr lang="es-ES" sz="3600"/>
              <a:t>, Ashad</a:t>
            </a:r>
            <a:r>
              <a:rPr b="1" lang="es-ES" sz="3600"/>
              <a:t> Ayub Parween</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Fatima</a:t>
            </a:r>
            <a:r>
              <a:rPr b="1" lang="es-ES" sz="3600"/>
              <a:t> Boumahdi</a:t>
            </a:r>
            <a:r>
              <a:rPr lang="es-ES" sz="3600"/>
              <a:t>, Elitsa</a:t>
            </a:r>
            <a:r>
              <a:rPr b="1" lang="es-ES" sz="3600"/>
              <a:t> Dianova Kostadinova</a:t>
            </a:r>
            <a:r>
              <a:rPr lang="es-ES" sz="3600"/>
              <a:t>, Mikael</a:t>
            </a:r>
            <a:r>
              <a:rPr b="1" lang="es-ES" sz="3600"/>
              <a:t> Faria Guerra</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Berta</a:t>
            </a:r>
            <a:r>
              <a:rPr b="1" lang="es-ES" sz="3600"/>
              <a:t> Fernández Martínez</a:t>
            </a:r>
            <a:r>
              <a:rPr lang="es-ES" sz="3600"/>
              <a:t>, Doae</a:t>
            </a:r>
            <a:r>
              <a:rPr b="1" lang="es-ES" sz="3600"/>
              <a:t> Iallachen Ahmittach</a:t>
            </a:r>
            <a:r>
              <a:rPr lang="es-ES" sz="3600"/>
              <a:t>, Laia</a:t>
            </a:r>
            <a:r>
              <a:rPr b="1" lang="es-ES" sz="3600"/>
              <a:t> Lafuente Navarro</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Rebecca</a:t>
            </a:r>
            <a:r>
              <a:rPr b="1" lang="es-ES" sz="3600"/>
              <a:t> Levy Sanchez</a:t>
            </a:r>
            <a:r>
              <a:rPr lang="es-ES" sz="3600"/>
              <a:t>, Alba</a:t>
            </a:r>
            <a:r>
              <a:rPr b="1" lang="es-ES" sz="3600"/>
              <a:t> Lozano Jurado</a:t>
            </a:r>
            <a:r>
              <a:rPr lang="es-ES" sz="3600"/>
              <a:t>, Miriam</a:t>
            </a:r>
            <a:r>
              <a:rPr b="1" lang="es-ES" sz="3600"/>
              <a:t> Martínez Rosales</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Blanca</a:t>
            </a:r>
            <a:r>
              <a:rPr b="1" lang="es-ES" sz="3600"/>
              <a:t> Masalles Ráfales</a:t>
            </a:r>
            <a:r>
              <a:rPr lang="es-ES" sz="3600"/>
              <a:t>, Jacqueline</a:t>
            </a:r>
            <a:r>
              <a:rPr b="1" lang="es-ES" sz="3600"/>
              <a:t> Moral Pérez</a:t>
            </a:r>
            <a:r>
              <a:rPr lang="es-ES" sz="3600"/>
              <a:t>, Aleix</a:t>
            </a:r>
            <a:r>
              <a:rPr b="1" lang="es-ES" sz="3600"/>
              <a:t> Pagès Moya</a:t>
            </a:r>
            <a:r>
              <a:rPr lang="es-ES" sz="3600"/>
              <a:t>,</a:t>
            </a:r>
            <a:endParaRPr sz="3600"/>
          </a:p>
          <a:p>
            <a:pPr indent="0" lvl="0" marL="0" rtl="0" algn="ctr">
              <a:lnSpc>
                <a:spcPct val="115000"/>
              </a:lnSpc>
              <a:spcBef>
                <a:spcPts val="0"/>
              </a:spcBef>
              <a:spcAft>
                <a:spcPts val="0"/>
              </a:spcAft>
              <a:buClr>
                <a:schemeClr val="dk1"/>
              </a:buClr>
              <a:buSzPct val="30556"/>
              <a:buFont typeface="Arial"/>
              <a:buNone/>
            </a:pPr>
            <a:r>
              <a:rPr lang="es-ES" sz="3600"/>
              <a:t>Erik</a:t>
            </a:r>
            <a:r>
              <a:rPr b="1" lang="es-ES" sz="3600"/>
              <a:t> Pérez García</a:t>
            </a:r>
            <a:r>
              <a:rPr lang="es-ES" sz="3600"/>
              <a:t>, Andrea</a:t>
            </a:r>
            <a:r>
              <a:rPr b="1" lang="es-ES" sz="3600"/>
              <a:t> Rubio Auge</a:t>
            </a:r>
            <a:r>
              <a:rPr lang="es-ES" sz="3600"/>
              <a:t>, Alejandro</a:t>
            </a:r>
            <a:r>
              <a:rPr b="1" lang="es-ES" sz="3600"/>
              <a:t> Trasierra Rabanal</a:t>
            </a:r>
            <a:r>
              <a:rPr lang="es-ES" sz="3600"/>
              <a:t>,</a:t>
            </a:r>
            <a:endParaRPr sz="3600"/>
          </a:p>
          <a:p>
            <a:pPr indent="0" lvl="0" marL="0" rtl="0" algn="ctr">
              <a:lnSpc>
                <a:spcPct val="115000"/>
              </a:lnSpc>
              <a:spcBef>
                <a:spcPts val="0"/>
              </a:spcBef>
              <a:spcAft>
                <a:spcPts val="0"/>
              </a:spcAft>
              <a:buSzPct val="30556"/>
              <a:buNone/>
            </a:pPr>
            <a:r>
              <a:rPr lang="es-ES" sz="3600"/>
              <a:t>Mariami</a:t>
            </a:r>
            <a:r>
              <a:rPr b="1" lang="es-ES" sz="3600"/>
              <a:t> Tskhovrebadze Abramishvili</a:t>
            </a:r>
            <a:r>
              <a:rPr lang="es-ES" sz="3600"/>
              <a:t>, Aniol</a:t>
            </a:r>
            <a:r>
              <a:rPr b="1" lang="es-ES" sz="3600"/>
              <a:t> Vancells Rovira</a:t>
            </a:r>
            <a:r>
              <a:rPr lang="es-ES" sz="3600"/>
              <a:t>,</a:t>
            </a:r>
            <a:endParaRPr sz="3600"/>
          </a:p>
          <a:p>
            <a:pPr indent="0" lvl="0" marL="0" rtl="0" algn="ctr">
              <a:lnSpc>
                <a:spcPct val="115000"/>
              </a:lnSpc>
              <a:spcBef>
                <a:spcPts val="0"/>
              </a:spcBef>
              <a:spcAft>
                <a:spcPts val="0"/>
              </a:spcAft>
              <a:buSzPct val="30556"/>
              <a:buNone/>
            </a:pPr>
            <a:r>
              <a:rPr lang="es-ES" sz="3600"/>
              <a:t>Carlos</a:t>
            </a:r>
            <a:r>
              <a:rPr b="1" lang="es-ES" sz="3600"/>
              <a:t> Vidal Montesinos</a:t>
            </a:r>
            <a:r>
              <a:rPr lang="es-ES" sz="3600"/>
              <a:t>, Esther</a:t>
            </a:r>
            <a:r>
              <a:rPr b="1" lang="es-ES" sz="3600"/>
              <a:t> Zamora Onate</a:t>
            </a:r>
            <a:r>
              <a:rPr lang="es-ES" sz="3600"/>
              <a:t>. </a:t>
            </a:r>
            <a:br>
              <a:rPr lang="es-ES" sz="2993"/>
            </a:br>
            <a:endParaRPr sz="2993"/>
          </a:p>
          <a:p>
            <a:pPr indent="0" lvl="0" marL="0" rtl="0" algn="ctr">
              <a:lnSpc>
                <a:spcPct val="90000"/>
              </a:lnSpc>
              <a:spcBef>
                <a:spcPts val="1000"/>
              </a:spcBef>
              <a:spcAft>
                <a:spcPts val="0"/>
              </a:spcAft>
              <a:buSzPct val="84255"/>
              <a:buNone/>
            </a:pPr>
            <a:r>
              <a:rPr lang="es-ES" sz="2136" u="sng">
                <a:solidFill>
                  <a:schemeClr val="hlink"/>
                </a:solidFill>
                <a:hlinkClick r:id="rId3"/>
              </a:rPr>
              <a:t>https://sites.google.com/view/manuelmuinhospaneng</a:t>
            </a:r>
            <a:r>
              <a:rPr lang="es-ES" sz="2136"/>
              <a:t> </a:t>
            </a:r>
            <a:endParaRPr sz="1736"/>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ee26fb6257_0_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VN. Simulation processes </a:t>
            </a:r>
            <a:br>
              <a:rPr lang="es-ES"/>
            </a:br>
            <a:r>
              <a:rPr lang="es-ES"/>
              <a:t>as input-output matrices</a:t>
            </a:r>
            <a:endParaRPr/>
          </a:p>
        </p:txBody>
      </p:sp>
      <p:sp>
        <p:nvSpPr>
          <p:cNvPr id="145" name="Google Shape;145;g3ee26fb6257_0_51"/>
          <p:cNvSpPr txBox="1"/>
          <p:nvPr>
            <p:ph idx="1" type="body"/>
          </p:nvPr>
        </p:nvSpPr>
        <p:spPr>
          <a:xfrm>
            <a:off x="838200" y="1825625"/>
            <a:ext cx="10515600" cy="4667400"/>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s-ES"/>
              <a:t>The simulation includes two goods, wheat and iron, and three production processes.</a:t>
            </a:r>
            <a:endParaRPr/>
          </a:p>
          <a:p>
            <a:pPr indent="-228600" lvl="0" marL="228600" rtl="0" algn="l">
              <a:lnSpc>
                <a:spcPct val="90000"/>
              </a:lnSpc>
              <a:spcBef>
                <a:spcPts val="1000"/>
              </a:spcBef>
              <a:spcAft>
                <a:spcPts val="0"/>
              </a:spcAft>
              <a:buClr>
                <a:schemeClr val="dk1"/>
              </a:buClr>
              <a:buSzPct val="100000"/>
              <a:buChar char="•"/>
            </a:pPr>
            <a:r>
              <a:rPr lang="es-ES"/>
              <a:t>The first two simulation processes are fixed-coefficient production functions, while the third is a linear production function. We can write the three simulation processes as a combination of four:</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s-ES"/>
              <a:t>The first two simulation processes can be written directly as rows 1 and 2 of these matrices, since free elimination is available. The third simulation process can be written as a combination of the last two rows of the matrices.</a:t>
            </a:r>
            <a:endParaRPr/>
          </a:p>
          <a:p>
            <a:pPr indent="-228600" lvl="0" marL="228600" rtl="0" algn="l">
              <a:lnSpc>
                <a:spcPct val="90000"/>
              </a:lnSpc>
              <a:spcBef>
                <a:spcPts val="1000"/>
              </a:spcBef>
              <a:spcAft>
                <a:spcPts val="0"/>
              </a:spcAft>
              <a:buClr>
                <a:schemeClr val="dk1"/>
              </a:buClr>
              <a:buSzPct val="100000"/>
              <a:buChar char="•"/>
            </a:pPr>
            <a:r>
              <a:rPr lang="es-ES"/>
              <a:t>In the simulation, each agent could only use one production process per session. But we will also study the allocation of the entire system, and therefore accept that several intensities can be positive simultaneously.</a:t>
            </a:r>
            <a:endParaRPr/>
          </a:p>
          <a:p>
            <a:pPr indent="0" lvl="0" marL="124460" rtl="0" algn="l">
              <a:lnSpc>
                <a:spcPct val="90000"/>
              </a:lnSpc>
              <a:spcBef>
                <a:spcPts val="1000"/>
              </a:spcBef>
              <a:spcAft>
                <a:spcPts val="0"/>
              </a:spcAft>
              <a:buClr>
                <a:schemeClr val="dk1"/>
              </a:buClr>
              <a:buSzPct val="100000"/>
              <a:buNone/>
            </a:pPr>
            <a:r>
              <a:t/>
            </a:r>
            <a:endParaRPr/>
          </a:p>
        </p:txBody>
      </p:sp>
      <p:pic>
        <p:nvPicPr>
          <p:cNvPr id="146" name="Google Shape;146;g3ee26fb6257_0_51"/>
          <p:cNvPicPr preferRelativeResize="0"/>
          <p:nvPr/>
        </p:nvPicPr>
        <p:blipFill rotWithShape="1">
          <a:blip r:embed="rId3">
            <a:alphaModFix/>
          </a:blip>
          <a:srcRect b="0" l="0" r="0" t="0"/>
          <a:stretch/>
        </p:blipFill>
        <p:spPr>
          <a:xfrm>
            <a:off x="3362526" y="2946580"/>
            <a:ext cx="5466926" cy="1655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ee26fb6257_0_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VN. Solution for our simulation</a:t>
            </a:r>
            <a:endParaRPr/>
          </a:p>
        </p:txBody>
      </p:sp>
      <p:sp>
        <p:nvSpPr>
          <p:cNvPr id="152" name="Google Shape;152;g3ee26fb6257_0_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a:t>The VN solution for these matrices is:</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s-ES"/>
              <a:t>The system grows by 25% at each time step.</a:t>
            </a:r>
            <a:endParaRPr/>
          </a:p>
          <a:p>
            <a:pPr indent="-228600" lvl="0" marL="228600" rtl="0" algn="l">
              <a:lnSpc>
                <a:spcPct val="90000"/>
              </a:lnSpc>
              <a:spcBef>
                <a:spcPts val="1000"/>
              </a:spcBef>
              <a:spcAft>
                <a:spcPts val="0"/>
              </a:spcAft>
              <a:buClr>
                <a:schemeClr val="dk1"/>
              </a:buClr>
              <a:buSzPct val="100000"/>
              <a:buChar char="•"/>
            </a:pPr>
            <a:r>
              <a:rPr lang="es-ES"/>
              <a:t>The first process runs 4 times, the second 6 times, and the third process in the simulation (encoded in the last two matrices) does not run. The ratio of wheat production to iron production at any given time is 19.166666.</a:t>
            </a:r>
            <a:endParaRPr/>
          </a:p>
          <a:p>
            <a:pPr indent="-228600" lvl="0" marL="228600" rtl="0" algn="l">
              <a:lnSpc>
                <a:spcPct val="90000"/>
              </a:lnSpc>
              <a:spcBef>
                <a:spcPts val="1000"/>
              </a:spcBef>
              <a:spcAft>
                <a:spcPts val="0"/>
              </a:spcAft>
              <a:buClr>
                <a:schemeClr val="dk1"/>
              </a:buClr>
              <a:buSzPct val="100000"/>
              <a:buChar char="•"/>
            </a:pPr>
            <a:r>
              <a:rPr lang="es-ES"/>
              <a:t>The price of iron is 15 times that of wheat.</a:t>
            </a:r>
            <a:endParaRPr/>
          </a:p>
          <a:p>
            <a:pPr indent="-228600" lvl="0" marL="228600" rtl="0" algn="l">
              <a:lnSpc>
                <a:spcPct val="90000"/>
              </a:lnSpc>
              <a:spcBef>
                <a:spcPts val="1000"/>
              </a:spcBef>
              <a:spcAft>
                <a:spcPts val="0"/>
              </a:spcAft>
              <a:buClr>
                <a:schemeClr val="dk1"/>
              </a:buClr>
              <a:buSzPct val="100000"/>
              <a:buChar char="•"/>
            </a:pPr>
            <a:r>
              <a:rPr lang="es-ES"/>
              <a:t>Intensities grow exponentially over time, and prices decrease exponentially, with the expansion factor.</a:t>
            </a:r>
            <a:endParaRPr/>
          </a:p>
        </p:txBody>
      </p:sp>
      <p:pic>
        <p:nvPicPr>
          <p:cNvPr id="153" name="Google Shape;153;g3ee26fb6257_0_57"/>
          <p:cNvPicPr preferRelativeResize="0"/>
          <p:nvPr/>
        </p:nvPicPr>
        <p:blipFill rotWithShape="1">
          <a:blip r:embed="rId3">
            <a:alphaModFix/>
          </a:blip>
          <a:srcRect b="0" l="0" r="0" t="0"/>
          <a:stretch/>
        </p:blipFill>
        <p:spPr>
          <a:xfrm>
            <a:off x="838199" y="2275155"/>
            <a:ext cx="10515602" cy="109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ee26fb6257_0_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Maximum long-term profit (MBLP)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ee26fb6257_0_67"/>
          <p:cNvSpPr txBox="1"/>
          <p:nvPr>
            <p:ph type="title"/>
          </p:nvPr>
        </p:nvSpPr>
        <p:spPr>
          <a:xfrm>
            <a:off x="838200" y="0"/>
            <a:ext cx="10515600" cy="114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Maximum long-term profit (MBLP)</a:t>
            </a:r>
            <a:endParaRPr/>
          </a:p>
        </p:txBody>
      </p:sp>
      <p:sp>
        <p:nvSpPr>
          <p:cNvPr id="164" name="Google Shape;164;g3ee26fb6257_0_67"/>
          <p:cNvSpPr txBox="1"/>
          <p:nvPr>
            <p:ph idx="1" type="body"/>
          </p:nvPr>
        </p:nvSpPr>
        <p:spPr>
          <a:xfrm>
            <a:off x="838200" y="1145683"/>
            <a:ext cx="10515600" cy="53451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es-ES" sz="6400"/>
              <a:t>We will propose the linear program</a:t>
            </a:r>
            <a:endParaRPr/>
          </a:p>
          <a:p>
            <a:pPr indent="-127000" lvl="0" marL="228600" rtl="0" algn="l">
              <a:lnSpc>
                <a:spcPct val="90000"/>
              </a:lnSpc>
              <a:spcBef>
                <a:spcPts val="1000"/>
              </a:spcBef>
              <a:spcAft>
                <a:spcPts val="0"/>
              </a:spcAft>
              <a:buClr>
                <a:schemeClr val="dk1"/>
              </a:buClr>
              <a:buSzPct val="100000"/>
              <a:buNone/>
            </a:pPr>
            <a:r>
              <a:t/>
            </a:r>
            <a:endParaRPr sz="6400"/>
          </a:p>
          <a:p>
            <a:pPr indent="0" lvl="0" marL="0" rtl="0" algn="l">
              <a:lnSpc>
                <a:spcPct val="90000"/>
              </a:lnSpc>
              <a:spcBef>
                <a:spcPts val="1000"/>
              </a:spcBef>
              <a:spcAft>
                <a:spcPts val="0"/>
              </a:spcAft>
              <a:buClr>
                <a:schemeClr val="dk1"/>
              </a:buClr>
              <a:buSzPct val="100000"/>
              <a:buNone/>
            </a:pPr>
            <a:r>
              <a:t/>
            </a:r>
            <a:endParaRPr sz="6400"/>
          </a:p>
          <a:p>
            <a:pPr indent="0" lvl="0" marL="0" rtl="0" algn="l">
              <a:lnSpc>
                <a:spcPct val="90000"/>
              </a:lnSpc>
              <a:spcBef>
                <a:spcPts val="1000"/>
              </a:spcBef>
              <a:spcAft>
                <a:spcPts val="0"/>
              </a:spcAft>
              <a:buClr>
                <a:schemeClr val="dk1"/>
              </a:buClr>
              <a:buSzPct val="100000"/>
              <a:buNone/>
            </a:pPr>
            <a:br>
              <a:rPr lang="es-ES" sz="6400"/>
            </a:br>
            <a:endParaRPr sz="6400"/>
          </a:p>
          <a:p>
            <a:pPr indent="-228600" lvl="0" marL="228600" rtl="0" algn="l">
              <a:lnSpc>
                <a:spcPct val="90000"/>
              </a:lnSpc>
              <a:spcBef>
                <a:spcPts val="1000"/>
              </a:spcBef>
              <a:spcAft>
                <a:spcPts val="0"/>
              </a:spcAft>
              <a:buClr>
                <a:schemeClr val="dk1"/>
              </a:buClr>
              <a:buSzPct val="100000"/>
              <a:buChar char="•"/>
            </a:pPr>
            <a:r>
              <a:rPr lang="es-ES" sz="6400"/>
              <a:t>We seek the intensities </a:t>
            </a:r>
            <a:r>
              <a:rPr b="1" lang="es-ES" sz="6400">
                <a:latin typeface="Times New Roman"/>
                <a:ea typeface="Times New Roman"/>
                <a:cs typeface="Times New Roman"/>
                <a:sym typeface="Times New Roman"/>
              </a:rPr>
              <a:t>X </a:t>
            </a:r>
            <a:r>
              <a:rPr lang="es-ES" sz="6400"/>
              <a:t>with which the processes operate over time that, fulfilling the fact that the quantities consumed do not exceed those produced since the previous instant, </a:t>
            </a:r>
            <a:r>
              <a:rPr b="1" lang="es-ES" sz="6400">
                <a:latin typeface="Times New Roman"/>
                <a:ea typeface="Times New Roman"/>
                <a:cs typeface="Times New Roman"/>
                <a:sym typeface="Times New Roman"/>
              </a:rPr>
              <a:t>D + XF </a:t>
            </a:r>
            <a:r>
              <a:rPr lang="es-ES" sz="6400"/>
              <a:t>≥ </a:t>
            </a:r>
            <a:r>
              <a:rPr b="1" lang="es-ES" sz="6400">
                <a:latin typeface="Times New Roman"/>
                <a:ea typeface="Times New Roman"/>
                <a:cs typeface="Times New Roman"/>
                <a:sym typeface="Times New Roman"/>
              </a:rPr>
              <a:t>0 </a:t>
            </a:r>
            <a:r>
              <a:rPr lang="es-ES" sz="6400"/>
              <a:t>, and that the intensities are non-negative, </a:t>
            </a:r>
            <a:r>
              <a:rPr b="1" lang="es-ES" sz="6400">
                <a:latin typeface="Times New Roman"/>
                <a:ea typeface="Times New Roman"/>
                <a:cs typeface="Times New Roman"/>
                <a:sym typeface="Times New Roman"/>
              </a:rPr>
              <a:t>X </a:t>
            </a:r>
            <a:r>
              <a:rPr lang="es-ES" sz="6400"/>
              <a:t>≥ </a:t>
            </a:r>
            <a:r>
              <a:rPr b="1" lang="es-ES" sz="6400">
                <a:latin typeface="Times New Roman"/>
                <a:ea typeface="Times New Roman"/>
                <a:cs typeface="Times New Roman"/>
                <a:sym typeface="Times New Roman"/>
              </a:rPr>
              <a:t>0 </a:t>
            </a:r>
            <a:r>
              <a:rPr lang="es-ES" sz="6400"/>
              <a:t>, maximize the final benefit </a:t>
            </a:r>
            <a:r>
              <a:rPr b="1" lang="es-ES" sz="6400">
                <a:latin typeface="Times New Roman"/>
                <a:ea typeface="Times New Roman"/>
                <a:cs typeface="Times New Roman"/>
                <a:sym typeface="Times New Roman"/>
              </a:rPr>
              <a:t>XC </a:t>
            </a:r>
            <a:r>
              <a:rPr lang="es-ES" sz="6400"/>
              <a:t>.</a:t>
            </a:r>
            <a:endParaRPr/>
          </a:p>
          <a:p>
            <a:pPr indent="-228600" lvl="0" marL="228600" rtl="0" algn="l">
              <a:lnSpc>
                <a:spcPct val="90000"/>
              </a:lnSpc>
              <a:spcBef>
                <a:spcPts val="1000"/>
              </a:spcBef>
              <a:spcAft>
                <a:spcPts val="0"/>
              </a:spcAft>
              <a:buClr>
                <a:schemeClr val="dk1"/>
              </a:buClr>
              <a:buSzPct val="100000"/>
              <a:buChar char="•"/>
            </a:pPr>
            <a:r>
              <a:rPr lang="es-ES" sz="6400"/>
              <a:t>If the evolution were reduced to 6 time steps, the matrices would be</a:t>
            </a:r>
            <a:endParaRPr/>
          </a:p>
          <a:p>
            <a:pPr indent="-127000" lvl="0" marL="228600" rtl="0" algn="l">
              <a:lnSpc>
                <a:spcPct val="90000"/>
              </a:lnSpc>
              <a:spcBef>
                <a:spcPts val="1000"/>
              </a:spcBef>
              <a:spcAft>
                <a:spcPts val="0"/>
              </a:spcAft>
              <a:buClr>
                <a:schemeClr val="dk1"/>
              </a:buClr>
              <a:buSzPct val="100000"/>
              <a:buNone/>
            </a:pPr>
            <a:r>
              <a:t/>
            </a:r>
            <a:endParaRPr sz="6400"/>
          </a:p>
          <a:p>
            <a:pPr indent="0" lvl="0" marL="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127000" lvl="0" marL="228600" rtl="0" algn="l">
              <a:lnSpc>
                <a:spcPct val="90000"/>
              </a:lnSpc>
              <a:spcBef>
                <a:spcPts val="1000"/>
              </a:spcBef>
              <a:spcAft>
                <a:spcPts val="0"/>
              </a:spcAft>
              <a:buClr>
                <a:schemeClr val="dk1"/>
              </a:buClr>
              <a:buSzPct val="100000"/>
              <a:buNone/>
            </a:pPr>
            <a:r>
              <a:t/>
            </a:r>
            <a:endParaRPr sz="6400"/>
          </a:p>
          <a:p>
            <a:pPr indent="-228600" lvl="0" marL="228600" rtl="0" algn="l">
              <a:lnSpc>
                <a:spcPct val="90000"/>
              </a:lnSpc>
              <a:spcBef>
                <a:spcPts val="1000"/>
              </a:spcBef>
              <a:spcAft>
                <a:spcPts val="0"/>
              </a:spcAft>
              <a:buClr>
                <a:schemeClr val="dk1"/>
              </a:buClr>
              <a:buSzPct val="100000"/>
              <a:buChar char="•"/>
            </a:pPr>
            <a:r>
              <a:rPr b="1" lang="es-ES" sz="6400">
                <a:latin typeface="Times New Roman"/>
                <a:ea typeface="Times New Roman"/>
                <a:cs typeface="Times New Roman"/>
                <a:sym typeface="Times New Roman"/>
              </a:rPr>
              <a:t>A </a:t>
            </a:r>
            <a:r>
              <a:rPr lang="es-ES" sz="6400"/>
              <a:t>is the input matrix and </a:t>
            </a:r>
            <a:r>
              <a:rPr b="1" lang="es-ES" sz="6400">
                <a:latin typeface="Times New Roman"/>
                <a:ea typeface="Times New Roman"/>
                <a:cs typeface="Times New Roman"/>
                <a:sym typeface="Times New Roman"/>
              </a:rPr>
              <a:t>B is </a:t>
            </a:r>
            <a:r>
              <a:rPr lang="es-ES" sz="6400"/>
              <a:t>the output matrix, </a:t>
            </a:r>
            <a:r>
              <a:rPr b="1" lang="es-ES" sz="6400">
                <a:latin typeface="Times New Roman"/>
                <a:ea typeface="Times New Roman"/>
                <a:cs typeface="Times New Roman"/>
                <a:sym typeface="Times New Roman"/>
              </a:rPr>
              <a:t>Q </a:t>
            </a:r>
            <a:r>
              <a:rPr lang="es-ES" sz="6400"/>
              <a:t>is the row vector of initial quantities used in the simulation, and </a:t>
            </a:r>
            <a:r>
              <a:rPr b="1" lang="es-ES" sz="6400">
                <a:latin typeface="Times New Roman"/>
                <a:ea typeface="Times New Roman"/>
                <a:cs typeface="Times New Roman"/>
                <a:sym typeface="Times New Roman"/>
              </a:rPr>
              <a:t>R </a:t>
            </a:r>
            <a:r>
              <a:rPr lang="es-ES" sz="6400"/>
              <a:t>is the column vector of final weights used to determine the profit.</a:t>
            </a:r>
            <a:endParaRPr/>
          </a:p>
          <a:p>
            <a:pPr indent="-184150" lvl="0" marL="228600" rtl="0" algn="l">
              <a:lnSpc>
                <a:spcPct val="90000"/>
              </a:lnSpc>
              <a:spcBef>
                <a:spcPts val="1000"/>
              </a:spcBef>
              <a:spcAft>
                <a:spcPts val="0"/>
              </a:spcAft>
              <a:buClr>
                <a:schemeClr val="dk1"/>
              </a:buClr>
              <a:buSzPct val="100000"/>
              <a:buNone/>
            </a:pPr>
            <a:r>
              <a:t/>
            </a:r>
            <a:endParaRPr/>
          </a:p>
        </p:txBody>
      </p:sp>
      <p:pic>
        <p:nvPicPr>
          <p:cNvPr id="165" name="Google Shape;165;g3ee26fb6257_0_67"/>
          <p:cNvPicPr preferRelativeResize="0"/>
          <p:nvPr/>
        </p:nvPicPr>
        <p:blipFill rotWithShape="1">
          <a:blip r:embed="rId3">
            <a:alphaModFix/>
          </a:blip>
          <a:srcRect b="0" l="0" r="0" t="0"/>
          <a:stretch/>
        </p:blipFill>
        <p:spPr>
          <a:xfrm>
            <a:off x="5487988" y="1429845"/>
            <a:ext cx="1163638" cy="1041399"/>
          </a:xfrm>
          <a:prstGeom prst="rect">
            <a:avLst/>
          </a:prstGeom>
          <a:noFill/>
          <a:ln>
            <a:noFill/>
          </a:ln>
        </p:spPr>
      </p:pic>
      <p:pic>
        <p:nvPicPr>
          <p:cNvPr id="166" name="Google Shape;166;g3ee26fb6257_0_67"/>
          <p:cNvPicPr preferRelativeResize="0"/>
          <p:nvPr/>
        </p:nvPicPr>
        <p:blipFill rotWithShape="1">
          <a:blip r:embed="rId4">
            <a:alphaModFix/>
          </a:blip>
          <a:srcRect b="0" l="0" r="0" t="0"/>
          <a:stretch/>
        </p:blipFill>
        <p:spPr>
          <a:xfrm>
            <a:off x="3495843" y="3424026"/>
            <a:ext cx="5200314" cy="2600157"/>
          </a:xfrm>
          <a:prstGeom prst="rect">
            <a:avLst/>
          </a:prstGeom>
          <a:noFill/>
          <a:ln>
            <a:noFill/>
          </a:ln>
        </p:spPr>
      </p:pic>
      <p:pic>
        <p:nvPicPr>
          <p:cNvPr id="167" name="Google Shape;167;g3ee26fb6257_0_67"/>
          <p:cNvPicPr preferRelativeResize="0"/>
          <p:nvPr/>
        </p:nvPicPr>
        <p:blipFill rotWithShape="1">
          <a:blip r:embed="rId5">
            <a:alphaModFix/>
          </a:blip>
          <a:srcRect b="0" l="0" r="0" t="0"/>
          <a:stretch/>
        </p:blipFill>
        <p:spPr>
          <a:xfrm>
            <a:off x="7133599" y="3095601"/>
            <a:ext cx="2645487" cy="3284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ee26fb6257_0_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MBLP. Approach with simulation processes</a:t>
            </a:r>
            <a:endParaRPr/>
          </a:p>
        </p:txBody>
      </p:sp>
      <p:sp>
        <p:nvSpPr>
          <p:cNvPr id="173" name="Google Shape;173;g3ee26fb6257_0_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s-ES" sz="2400"/>
              <a:t>With the matrices </a:t>
            </a:r>
            <a:r>
              <a:rPr b="1" lang="es-ES" sz="2400">
                <a:latin typeface="Times New Roman"/>
                <a:ea typeface="Times New Roman"/>
                <a:cs typeface="Times New Roman"/>
                <a:sym typeface="Times New Roman"/>
              </a:rPr>
              <a:t>A </a:t>
            </a:r>
            <a:r>
              <a:rPr lang="es-ES" sz="2400"/>
              <a:t>and </a:t>
            </a:r>
            <a:r>
              <a:rPr b="1" lang="es-ES" sz="2400">
                <a:latin typeface="Times New Roman"/>
                <a:ea typeface="Times New Roman"/>
                <a:cs typeface="Times New Roman"/>
                <a:sym typeface="Times New Roman"/>
              </a:rPr>
              <a:t>B </a:t>
            </a:r>
            <a:r>
              <a:rPr lang="es-ES" sz="2400"/>
              <a:t>seen, we construct the matrix </a:t>
            </a:r>
            <a:r>
              <a:rPr b="1" lang="es-ES" sz="2400">
                <a:latin typeface="Times New Roman"/>
                <a:ea typeface="Times New Roman"/>
                <a:cs typeface="Times New Roman"/>
                <a:sym typeface="Times New Roman"/>
              </a:rPr>
              <a:t>F </a:t>
            </a:r>
            <a:r>
              <a:rPr lang="es-ES" sz="2400"/>
              <a:t>with 25 time steps (to give time for the highway theorems to become valid).</a:t>
            </a:r>
            <a:endParaRPr/>
          </a:p>
          <a:p>
            <a:pPr indent="-228600" lvl="0" marL="228600" rtl="0" algn="l">
              <a:lnSpc>
                <a:spcPct val="90000"/>
              </a:lnSpc>
              <a:spcBef>
                <a:spcPts val="1000"/>
              </a:spcBef>
              <a:spcAft>
                <a:spcPts val="0"/>
              </a:spcAft>
              <a:buClr>
                <a:schemeClr val="dk1"/>
              </a:buClr>
              <a:buSzPts val="2400"/>
              <a:buChar char="•"/>
            </a:pPr>
            <a:r>
              <a:rPr lang="es-ES" sz="2400"/>
              <a:t>The vector </a:t>
            </a:r>
            <a:r>
              <a:rPr b="1" lang="es-ES" sz="2400">
                <a:latin typeface="Times New Roman"/>
                <a:ea typeface="Times New Roman"/>
                <a:cs typeface="Times New Roman"/>
                <a:sym typeface="Times New Roman"/>
              </a:rPr>
              <a:t>Q </a:t>
            </a:r>
            <a:r>
              <a:rPr lang="es-ES" sz="2400"/>
              <a:t>is that of the quantities with which the simulation begins, with the same amount of wheat as iron for each student;</a:t>
            </a:r>
            <a:endParaRPr sz="2400"/>
          </a:p>
          <a:p>
            <a:pPr indent="0" lvl="0" marL="228600" rtl="0" algn="ctr">
              <a:lnSpc>
                <a:spcPct val="90000"/>
              </a:lnSpc>
              <a:spcBef>
                <a:spcPts val="1000"/>
              </a:spcBef>
              <a:spcAft>
                <a:spcPts val="0"/>
              </a:spcAft>
              <a:buSzPts val="1800"/>
              <a:buNone/>
            </a:pPr>
            <a:r>
              <a:rPr b="1" lang="es-ES" sz="2400">
                <a:latin typeface="Times New Roman"/>
                <a:ea typeface="Times New Roman"/>
                <a:cs typeface="Times New Roman"/>
                <a:sym typeface="Times New Roman"/>
              </a:rPr>
              <a:t>Q </a:t>
            </a:r>
            <a:r>
              <a:rPr lang="es-ES" sz="2400">
                <a:latin typeface="Times New Roman"/>
                <a:ea typeface="Times New Roman"/>
                <a:cs typeface="Times New Roman"/>
                <a:sym typeface="Times New Roman"/>
              </a:rPr>
              <a:t>= [1 1]</a:t>
            </a:r>
            <a:endParaRPr/>
          </a:p>
          <a:p>
            <a:pPr indent="-228600" lvl="0" marL="228600" rtl="0" algn="l">
              <a:lnSpc>
                <a:spcPct val="90000"/>
              </a:lnSpc>
              <a:spcBef>
                <a:spcPts val="1000"/>
              </a:spcBef>
              <a:spcAft>
                <a:spcPts val="0"/>
              </a:spcAft>
              <a:buClr>
                <a:schemeClr val="dk1"/>
              </a:buClr>
              <a:buSzPts val="2400"/>
              <a:buChar char="•"/>
            </a:pPr>
            <a:r>
              <a:rPr lang="es-ES" sz="2400"/>
              <a:t>The objective we maximize will be long-term production weighted, for example, by VN prices. We would have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74" name="Google Shape;174;g3ee26fb6257_0_82"/>
          <p:cNvPicPr preferRelativeResize="0"/>
          <p:nvPr/>
        </p:nvPicPr>
        <p:blipFill rotWithShape="1">
          <a:blip r:embed="rId3">
            <a:alphaModFix/>
          </a:blip>
          <a:srcRect b="0" l="0" r="0" t="0"/>
          <a:stretch/>
        </p:blipFill>
        <p:spPr>
          <a:xfrm>
            <a:off x="4183702" y="4812633"/>
            <a:ext cx="3824596" cy="14176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ee26fb6257_0_99"/>
          <p:cNvSpPr txBox="1"/>
          <p:nvPr>
            <p:ph type="title"/>
          </p:nvPr>
        </p:nvSpPr>
        <p:spPr>
          <a:xfrm>
            <a:off x="838200" y="365126"/>
            <a:ext cx="10515600" cy="89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MBLP. Solution</a:t>
            </a:r>
            <a:endParaRPr/>
          </a:p>
        </p:txBody>
      </p:sp>
      <p:pic>
        <p:nvPicPr>
          <p:cNvPr id="180" name="Google Shape;180;g3ee26fb6257_0_99"/>
          <p:cNvPicPr preferRelativeResize="0"/>
          <p:nvPr/>
        </p:nvPicPr>
        <p:blipFill rotWithShape="1">
          <a:blip r:embed="rId3">
            <a:alphaModFix/>
          </a:blip>
          <a:srcRect b="0" l="0" r="0" t="0"/>
          <a:stretch/>
        </p:blipFill>
        <p:spPr>
          <a:xfrm>
            <a:off x="6095998" y="4145879"/>
            <a:ext cx="6096000" cy="2743200"/>
          </a:xfrm>
          <a:prstGeom prst="rect">
            <a:avLst/>
          </a:prstGeom>
          <a:noFill/>
          <a:ln>
            <a:noFill/>
          </a:ln>
        </p:spPr>
      </p:pic>
      <p:pic>
        <p:nvPicPr>
          <p:cNvPr id="181" name="Google Shape;181;g3ee26fb6257_0_99"/>
          <p:cNvPicPr preferRelativeResize="0"/>
          <p:nvPr/>
        </p:nvPicPr>
        <p:blipFill rotWithShape="1">
          <a:blip r:embed="rId4">
            <a:alphaModFix/>
          </a:blip>
          <a:srcRect b="0" l="0" r="0" t="0"/>
          <a:stretch/>
        </p:blipFill>
        <p:spPr>
          <a:xfrm>
            <a:off x="0" y="1458343"/>
            <a:ext cx="6096000" cy="2743200"/>
          </a:xfrm>
          <a:prstGeom prst="rect">
            <a:avLst/>
          </a:prstGeom>
          <a:noFill/>
          <a:ln>
            <a:noFill/>
          </a:ln>
        </p:spPr>
      </p:pic>
      <p:pic>
        <p:nvPicPr>
          <p:cNvPr id="182" name="Google Shape;182;g3ee26fb6257_0_99"/>
          <p:cNvPicPr preferRelativeResize="0"/>
          <p:nvPr/>
        </p:nvPicPr>
        <p:blipFill rotWithShape="1">
          <a:blip r:embed="rId5">
            <a:alphaModFix/>
          </a:blip>
          <a:srcRect b="0" l="0" r="0" t="0"/>
          <a:stretch/>
        </p:blipFill>
        <p:spPr>
          <a:xfrm>
            <a:off x="0" y="4104107"/>
            <a:ext cx="6096000" cy="2743200"/>
          </a:xfrm>
          <a:prstGeom prst="rect">
            <a:avLst/>
          </a:prstGeom>
          <a:noFill/>
          <a:ln>
            <a:noFill/>
          </a:ln>
        </p:spPr>
      </p:pic>
      <p:pic>
        <p:nvPicPr>
          <p:cNvPr id="183" name="Google Shape;183;g3ee26fb6257_0_99"/>
          <p:cNvPicPr preferRelativeResize="0"/>
          <p:nvPr/>
        </p:nvPicPr>
        <p:blipFill rotWithShape="1">
          <a:blip r:embed="rId6">
            <a:alphaModFix/>
          </a:blip>
          <a:srcRect b="0" l="0" r="0" t="0"/>
          <a:stretch/>
        </p:blipFill>
        <p:spPr>
          <a:xfrm>
            <a:off x="6095998" y="1458343"/>
            <a:ext cx="6096000" cy="27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ee26fb6257_0_112"/>
          <p:cNvSpPr txBox="1"/>
          <p:nvPr>
            <p:ph type="title"/>
          </p:nvPr>
        </p:nvSpPr>
        <p:spPr>
          <a:xfrm>
            <a:off x="838200" y="365126"/>
            <a:ext cx="10515600" cy="101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MBLP. Solution</a:t>
            </a:r>
            <a:endParaRPr/>
          </a:p>
        </p:txBody>
      </p:sp>
      <p:pic>
        <p:nvPicPr>
          <p:cNvPr id="189" name="Google Shape;189;g3ee26fb6257_0_112"/>
          <p:cNvPicPr preferRelativeResize="0"/>
          <p:nvPr/>
        </p:nvPicPr>
        <p:blipFill rotWithShape="1">
          <a:blip r:embed="rId3">
            <a:alphaModFix/>
          </a:blip>
          <a:srcRect b="0" l="0" r="0" t="0"/>
          <a:stretch/>
        </p:blipFill>
        <p:spPr>
          <a:xfrm>
            <a:off x="-9368" y="1412823"/>
            <a:ext cx="6114600" cy="2743200"/>
          </a:xfrm>
          <a:prstGeom prst="rect">
            <a:avLst/>
          </a:prstGeom>
          <a:noFill/>
          <a:ln>
            <a:noFill/>
          </a:ln>
        </p:spPr>
      </p:pic>
      <p:pic>
        <p:nvPicPr>
          <p:cNvPr id="190" name="Google Shape;190;g3ee26fb6257_0_112"/>
          <p:cNvPicPr preferRelativeResize="0"/>
          <p:nvPr/>
        </p:nvPicPr>
        <p:blipFill rotWithShape="1">
          <a:blip r:embed="rId4">
            <a:alphaModFix/>
          </a:blip>
          <a:srcRect b="0" l="0" r="0" t="0"/>
          <a:stretch/>
        </p:blipFill>
        <p:spPr>
          <a:xfrm>
            <a:off x="-1" y="4114800"/>
            <a:ext cx="6086700" cy="2743200"/>
          </a:xfrm>
          <a:prstGeom prst="rect">
            <a:avLst/>
          </a:prstGeom>
          <a:noFill/>
          <a:ln>
            <a:noFill/>
          </a:ln>
        </p:spPr>
      </p:pic>
      <p:pic>
        <p:nvPicPr>
          <p:cNvPr id="191" name="Google Shape;191;g3ee26fb6257_0_112"/>
          <p:cNvPicPr preferRelativeResize="0"/>
          <p:nvPr/>
        </p:nvPicPr>
        <p:blipFill rotWithShape="1">
          <a:blip r:embed="rId5">
            <a:alphaModFix/>
          </a:blip>
          <a:srcRect b="0" l="0" r="0" t="0"/>
          <a:stretch/>
        </p:blipFill>
        <p:spPr>
          <a:xfrm>
            <a:off x="6096001" y="1397833"/>
            <a:ext cx="6087300" cy="2743200"/>
          </a:xfrm>
          <a:prstGeom prst="rect">
            <a:avLst/>
          </a:prstGeom>
          <a:noFill/>
          <a:ln>
            <a:noFill/>
          </a:ln>
        </p:spPr>
      </p:pic>
      <p:pic>
        <p:nvPicPr>
          <p:cNvPr id="192" name="Google Shape;192;g3ee26fb6257_0_112"/>
          <p:cNvPicPr preferRelativeResize="0"/>
          <p:nvPr/>
        </p:nvPicPr>
        <p:blipFill rotWithShape="1">
          <a:blip r:embed="rId6">
            <a:alphaModFix/>
          </a:blip>
          <a:srcRect b="0" l="0" r="0" t="0"/>
          <a:stretch/>
        </p:blipFill>
        <p:spPr>
          <a:xfrm>
            <a:off x="6105368" y="4141033"/>
            <a:ext cx="6086700" cy="27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ee26fb6257_0_120"/>
          <p:cNvSpPr txBox="1"/>
          <p:nvPr>
            <p:ph type="title"/>
          </p:nvPr>
        </p:nvSpPr>
        <p:spPr>
          <a:xfrm>
            <a:off x="838200" y="2766218"/>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Play"/>
              <a:buNone/>
            </a:pPr>
            <a:r>
              <a:rPr lang="es-ES" sz="5400" u="sng"/>
              <a:t>Simulation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ee26fb6257_0_1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Simulation of pure capitalism</a:t>
            </a:r>
            <a:endParaRPr/>
          </a:p>
        </p:txBody>
      </p:sp>
      <p:sp>
        <p:nvSpPr>
          <p:cNvPr id="203" name="Google Shape;203;g3ee26fb6257_0_1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3500"/>
              <a:buChar char="•"/>
            </a:pPr>
            <a:r>
              <a:rPr lang="es-ES" sz="3500"/>
              <a:t>We seek to study capitalism in its most basic and simple functioning, in its purest and most essential form; to approach the conditions of a “perfect competition”.</a:t>
            </a:r>
            <a:endParaRPr/>
          </a:p>
          <a:p>
            <a:pPr indent="-228600" lvl="0" marL="228600" rtl="0" algn="l">
              <a:lnSpc>
                <a:spcPct val="90000"/>
              </a:lnSpc>
              <a:spcBef>
                <a:spcPts val="1000"/>
              </a:spcBef>
              <a:spcAft>
                <a:spcPts val="0"/>
              </a:spcAft>
              <a:buClr>
                <a:schemeClr val="dk1"/>
              </a:buClr>
              <a:buSzPts val="3500"/>
              <a:buChar char="•"/>
            </a:pPr>
            <a:r>
              <a:rPr lang="es-ES" sz="3500"/>
              <a:t>Capitalism = agents who exchange and produce, maximizing profit.</a:t>
            </a:r>
            <a:endParaRPr/>
          </a:p>
          <a:p>
            <a:pPr indent="-228600" lvl="0" marL="228600" rtl="0" algn="l">
              <a:lnSpc>
                <a:spcPct val="90000"/>
              </a:lnSpc>
              <a:spcBef>
                <a:spcPts val="1000"/>
              </a:spcBef>
              <a:spcAft>
                <a:spcPts val="0"/>
              </a:spcAft>
              <a:buClr>
                <a:schemeClr val="dk1"/>
              </a:buClr>
              <a:buSzPts val="3500"/>
              <a:buChar char="•"/>
            </a:pPr>
            <a:r>
              <a:rPr lang="es-ES" sz="3500"/>
              <a:t>We also seek a capitalism that is as simple as possible:</a:t>
            </a:r>
            <a:endParaRPr/>
          </a:p>
          <a:p>
            <a:pPr indent="-241935" lvl="1" marL="685800" rtl="0" algn="l">
              <a:lnSpc>
                <a:spcPct val="90000"/>
              </a:lnSpc>
              <a:spcBef>
                <a:spcPts val="500"/>
              </a:spcBef>
              <a:spcAft>
                <a:spcPts val="0"/>
              </a:spcAft>
              <a:buClr>
                <a:schemeClr val="dk1"/>
              </a:buClr>
              <a:buSzPts val="2800"/>
              <a:buChar char="•"/>
            </a:pPr>
            <a:r>
              <a:rPr lang="es-ES" sz="2800"/>
              <a:t>To make the task easier for the students,</a:t>
            </a:r>
            <a:endParaRPr/>
          </a:p>
          <a:p>
            <a:pPr indent="-241935" lvl="1" marL="685800" rtl="0" algn="l">
              <a:lnSpc>
                <a:spcPct val="90000"/>
              </a:lnSpc>
              <a:spcBef>
                <a:spcPts val="500"/>
              </a:spcBef>
              <a:spcAft>
                <a:spcPts val="0"/>
              </a:spcAft>
              <a:buClr>
                <a:schemeClr val="dk1"/>
              </a:buClr>
              <a:buSzPts val="2800"/>
              <a:buChar char="•"/>
            </a:pPr>
            <a:r>
              <a:rPr lang="es-ES" sz="2800"/>
              <a:t>To simplify the subsequent theoretical analysis.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ee26fb6257_0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Participants, duration and development</a:t>
            </a:r>
            <a:endParaRPr/>
          </a:p>
        </p:txBody>
      </p:sp>
      <p:sp>
        <p:nvSpPr>
          <p:cNvPr id="209" name="Google Shape;209;g3ee26fb6257_0_1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a:bodyPr>
          <a:lstStyle/>
          <a:p>
            <a:pPr indent="-157703" lvl="0" marL="228600" rtl="0" algn="l">
              <a:lnSpc>
                <a:spcPct val="90000"/>
              </a:lnSpc>
              <a:spcBef>
                <a:spcPts val="0"/>
              </a:spcBef>
              <a:spcAft>
                <a:spcPts val="0"/>
              </a:spcAft>
              <a:buClr>
                <a:schemeClr val="dk1"/>
              </a:buClr>
              <a:buSzPct val="100000"/>
              <a:buChar char="•"/>
            </a:pPr>
            <a:r>
              <a:rPr lang="es-ES" sz="5050"/>
              <a:t>Economic agents: students from the Autonomous University of Barcelona. Three simulations, one per semester, with different groups of students.</a:t>
            </a:r>
            <a:endParaRPr sz="5050"/>
          </a:p>
          <a:p>
            <a:pPr indent="-157703" lvl="0" marL="228600" rtl="0" algn="l">
              <a:lnSpc>
                <a:spcPct val="90000"/>
              </a:lnSpc>
              <a:spcBef>
                <a:spcPts val="1000"/>
              </a:spcBef>
              <a:spcAft>
                <a:spcPts val="0"/>
              </a:spcAft>
              <a:buClr>
                <a:schemeClr val="dk1"/>
              </a:buClr>
              <a:buSzPct val="100000"/>
              <a:buChar char="•"/>
            </a:pPr>
            <a:r>
              <a:rPr lang="es-ES" sz="5050"/>
              <a:t>In the semester of 2023, 60 first-year students of the Sociology degree actively participated as part of the subject "Political Economy".</a:t>
            </a:r>
            <a:endParaRPr sz="5050"/>
          </a:p>
          <a:p>
            <a:pPr indent="-308833" lvl="1" marL="914400" rtl="0" algn="l">
              <a:lnSpc>
                <a:spcPct val="90000"/>
              </a:lnSpc>
              <a:spcBef>
                <a:spcPts val="1000"/>
              </a:spcBef>
              <a:spcAft>
                <a:spcPts val="0"/>
              </a:spcAft>
              <a:buClr>
                <a:schemeClr val="dk1"/>
              </a:buClr>
              <a:buSzPct val="100000"/>
              <a:buChar char="•"/>
            </a:pPr>
            <a:r>
              <a:rPr lang="es-ES" sz="5050"/>
              <a:t>17 sessions: September 21, 26 and 28; October 10, 17, 19 and 31; November 2, 7, 9, 14, 21, 23, 28 and 30; and December 5 and 12, 2023.</a:t>
            </a:r>
            <a:endParaRPr sz="5050"/>
          </a:p>
          <a:p>
            <a:pPr indent="-157703" lvl="0" marL="228600" rtl="0" algn="l">
              <a:lnSpc>
                <a:spcPct val="90000"/>
              </a:lnSpc>
              <a:spcBef>
                <a:spcPts val="1000"/>
              </a:spcBef>
              <a:spcAft>
                <a:spcPts val="0"/>
              </a:spcAft>
              <a:buClr>
                <a:schemeClr val="dk1"/>
              </a:buClr>
              <a:buSzPct val="100000"/>
              <a:buChar char="•"/>
            </a:pPr>
            <a:r>
              <a:rPr lang="es-ES" sz="5050"/>
              <a:t>In the semester of 2024, 66 students actively participated and 12 participated very punctually, from the first year of the degrees of "International Relations" and "Political Science and Public Management", as part of the subject "Political Economy".</a:t>
            </a:r>
            <a:endParaRPr sz="5050"/>
          </a:p>
          <a:p>
            <a:pPr indent="-308833" lvl="1" marL="914400" rtl="0" algn="l">
              <a:lnSpc>
                <a:spcPct val="90000"/>
              </a:lnSpc>
              <a:spcBef>
                <a:spcPts val="1000"/>
              </a:spcBef>
              <a:spcAft>
                <a:spcPts val="0"/>
              </a:spcAft>
              <a:buClr>
                <a:schemeClr val="dk1"/>
              </a:buClr>
              <a:buSzPct val="100000"/>
              <a:buChar char="•"/>
            </a:pPr>
            <a:r>
              <a:rPr lang="es-ES" sz="5050"/>
              <a:t>20 sessions: February 19, 23 and 26; March 1, 4, 11, 15, 18 and 22; April 5, 8, 15, 19, 22, 26 and 29; and May 3, 6, 13 and 17, 2024.</a:t>
            </a:r>
            <a:endParaRPr sz="5050"/>
          </a:p>
          <a:p>
            <a:pPr indent="-157703" lvl="0" marL="228600" rtl="0" algn="l">
              <a:lnSpc>
                <a:spcPct val="90000"/>
              </a:lnSpc>
              <a:spcBef>
                <a:spcPts val="1000"/>
              </a:spcBef>
              <a:spcAft>
                <a:spcPts val="0"/>
              </a:spcAft>
              <a:buClr>
                <a:schemeClr val="dk1"/>
              </a:buClr>
              <a:buSzPct val="100000"/>
              <a:buChar char="•"/>
            </a:pPr>
            <a:r>
              <a:rPr lang="es-ES" sz="5050"/>
              <a:t>In the semester of 2025, 72 first-year students from the degrees of "Law" and "Criminology" participated as part of the subject "Introduction to Economics".</a:t>
            </a:r>
            <a:endParaRPr sz="5050"/>
          </a:p>
          <a:p>
            <a:pPr indent="-308833" lvl="1" marL="914400" rtl="0" algn="l">
              <a:lnSpc>
                <a:spcPct val="90000"/>
              </a:lnSpc>
              <a:spcBef>
                <a:spcPts val="1000"/>
              </a:spcBef>
              <a:spcAft>
                <a:spcPts val="0"/>
              </a:spcAft>
              <a:buClr>
                <a:schemeClr val="dk1"/>
              </a:buClr>
              <a:buSzPct val="100000"/>
              <a:buChar char="•"/>
            </a:pPr>
            <a:r>
              <a:rPr lang="es-ES" sz="5050"/>
              <a:t>12 sessions: February 21 and 28; March 14, 21 and 28; April 4, 11 and 25; and May 9, 16, 23 and 30, 2025.</a:t>
            </a:r>
            <a:endParaRPr sz="5050"/>
          </a:p>
          <a:p>
            <a:pPr indent="-308833" lvl="0" marL="457200" rtl="0" algn="l">
              <a:lnSpc>
                <a:spcPct val="90000"/>
              </a:lnSpc>
              <a:spcBef>
                <a:spcPts val="1000"/>
              </a:spcBef>
              <a:spcAft>
                <a:spcPts val="0"/>
              </a:spcAft>
              <a:buSzPct val="100000"/>
              <a:buChar char="•"/>
            </a:pPr>
            <a:r>
              <a:rPr lang="es-ES" sz="5050"/>
              <a:t>In the three semesters, the first three sessions were for learning and testing, where students practiced starting with 1000 of wheat and 100 of iron each, without being taken into account in the grade of the subject.</a:t>
            </a:r>
            <a:endParaRPr sz="5050"/>
          </a:p>
          <a:p>
            <a:pPr indent="-308833" lvl="0" marL="457200" rtl="0" algn="l">
              <a:lnSpc>
                <a:spcPct val="90000"/>
              </a:lnSpc>
              <a:spcBef>
                <a:spcPts val="1000"/>
              </a:spcBef>
              <a:spcAft>
                <a:spcPts val="0"/>
              </a:spcAft>
              <a:buSzPct val="100000"/>
              <a:buChar char="•"/>
            </a:pPr>
            <a:r>
              <a:rPr lang="es-ES" sz="5050"/>
              <a:t>In the fourth session, the simulation restarted with each student having 1000 units of wheat and 1000 units of iron, and it continued uninterrupted until the end of the semester. Participants were not informed of the initial quantities used in the simulation.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ee26fb6257_0_5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Acknowledgments</a:t>
            </a:r>
            <a:endParaRPr/>
          </a:p>
        </p:txBody>
      </p:sp>
      <p:sp>
        <p:nvSpPr>
          <p:cNvPr id="95" name="Google Shape;95;g3ee26fb6257_0_54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20000"/>
          </a:bodyPr>
          <a:lstStyle/>
          <a:p>
            <a:pPr indent="-215265" lvl="0" marL="228600" rtl="0" algn="l">
              <a:lnSpc>
                <a:spcPct val="90000"/>
              </a:lnSpc>
              <a:spcBef>
                <a:spcPts val="1000"/>
              </a:spcBef>
              <a:spcAft>
                <a:spcPts val="0"/>
              </a:spcAft>
              <a:buClr>
                <a:schemeClr val="dk1"/>
              </a:buClr>
              <a:buSzPct val="100000"/>
              <a:buChar char="•"/>
            </a:pPr>
            <a:r>
              <a:rPr lang="es-ES"/>
              <a:t>Our first thanks go to Professor </a:t>
            </a:r>
            <a:r>
              <a:rPr b="1" lang="es-ES"/>
              <a:t>Alfons Barceló</a:t>
            </a:r>
            <a:r>
              <a:rPr lang="es-ES"/>
              <a:t>, who served as our original inspiration and supported us with the simulations.</a:t>
            </a:r>
            <a:endParaRPr/>
          </a:p>
          <a:p>
            <a:pPr indent="-215265" lvl="0" marL="228600" rtl="0" algn="l">
              <a:lnSpc>
                <a:spcPct val="90000"/>
              </a:lnSpc>
              <a:spcBef>
                <a:spcPts val="1000"/>
              </a:spcBef>
              <a:spcAft>
                <a:spcPts val="0"/>
              </a:spcAft>
              <a:buClr>
                <a:schemeClr val="dk1"/>
              </a:buClr>
              <a:buSzPct val="100000"/>
              <a:buChar char="•"/>
            </a:pPr>
            <a:r>
              <a:rPr lang="es-ES"/>
              <a:t>We also extend our special thanks to the organizers of the </a:t>
            </a:r>
            <a:r>
              <a:rPr i="1" lang="es-ES"/>
              <a:t>32</a:t>
            </a:r>
            <a:r>
              <a:rPr baseline="30000" i="1" lang="es-ES"/>
              <a:t>nd</a:t>
            </a:r>
            <a:r>
              <a:rPr i="1" lang="es-ES"/>
              <a:t> International Input-Output Association Conference</a:t>
            </a:r>
            <a:r>
              <a:rPr lang="es-ES"/>
              <a:t> and, in particular, to the Chair of the Scientific Committee, Professor A</a:t>
            </a:r>
            <a:r>
              <a:rPr b="1" lang="es-ES"/>
              <a:t>lfredo José Mainar Causapé</a:t>
            </a:r>
            <a:r>
              <a:rPr lang="es-ES"/>
              <a:t>, for his great generosity and understanding.</a:t>
            </a:r>
            <a:endParaRPr/>
          </a:p>
          <a:p>
            <a:pPr indent="-215265" lvl="0" marL="228600" rtl="0" algn="l">
              <a:lnSpc>
                <a:spcPct val="90000"/>
              </a:lnSpc>
              <a:spcBef>
                <a:spcPts val="1000"/>
              </a:spcBef>
              <a:spcAft>
                <a:spcPts val="0"/>
              </a:spcAft>
              <a:buClr>
                <a:schemeClr val="dk1"/>
              </a:buClr>
              <a:buSzPct val="100000"/>
              <a:buChar char="•"/>
            </a:pPr>
            <a:r>
              <a:rPr lang="es-ES"/>
              <a:t>We also thank the organizers of the X</a:t>
            </a:r>
            <a:r>
              <a:rPr i="1" lang="es-ES"/>
              <a:t> Jornadas de Análisis Input-Output</a:t>
            </a:r>
            <a:r>
              <a:rPr lang="es-ES"/>
              <a:t> and, especially, the Chair of the Scientific Committee, Professor </a:t>
            </a:r>
            <a:r>
              <a:rPr b="1" lang="es-ES"/>
              <a:t>Esteban Fernández Vázquez</a:t>
            </a:r>
            <a:r>
              <a:rPr lang="es-ES"/>
              <a:t>, for his support in the organization and presentation of the paper.</a:t>
            </a:r>
            <a:endParaRPr/>
          </a:p>
          <a:p>
            <a:pPr indent="-215265" lvl="0" marL="228600" rtl="0" algn="l">
              <a:lnSpc>
                <a:spcPct val="90000"/>
              </a:lnSpc>
              <a:spcBef>
                <a:spcPts val="1000"/>
              </a:spcBef>
              <a:spcAft>
                <a:spcPts val="0"/>
              </a:spcAft>
              <a:buClr>
                <a:schemeClr val="dk1"/>
              </a:buClr>
              <a:buSzPct val="100000"/>
              <a:buChar char="•"/>
            </a:pPr>
            <a:r>
              <a:rPr lang="es-ES"/>
              <a:t>We would also like to express our gratitude to the </a:t>
            </a:r>
            <a:r>
              <a:rPr i="1" lang="es-ES"/>
              <a:t>Department of Applied Economics at the Autonomous University of Barcelona</a:t>
            </a:r>
            <a:r>
              <a:rPr lang="es-ES"/>
              <a:t>, and in particular to its two successive directors, Professors </a:t>
            </a:r>
            <a:r>
              <a:rPr b="1" lang="es-ES"/>
              <a:t>Emilio Padilla</a:t>
            </a:r>
            <a:r>
              <a:rPr lang="es-ES"/>
              <a:t> and </a:t>
            </a:r>
            <a:r>
              <a:rPr b="1" lang="es-ES"/>
              <a:t>Javier Asensio</a:t>
            </a:r>
            <a:r>
              <a:rPr lang="es-ES"/>
              <a:t>, for creating the conditions that allowed us to carry out this research.</a:t>
            </a:r>
            <a:endParaRPr/>
          </a:p>
          <a:p>
            <a:pPr indent="-215265" lvl="0" marL="228600" rtl="0" algn="l">
              <a:lnSpc>
                <a:spcPct val="90000"/>
              </a:lnSpc>
              <a:spcBef>
                <a:spcPts val="1000"/>
              </a:spcBef>
              <a:spcAft>
                <a:spcPts val="0"/>
              </a:spcAft>
              <a:buClr>
                <a:schemeClr val="dk1"/>
              </a:buClr>
              <a:buSzPct val="100000"/>
              <a:buChar char="•"/>
            </a:pPr>
            <a:r>
              <a:rPr lang="es-ES"/>
              <a:t>Finally, although only some are listed as co-authors, this research could not have been carried out without the active participation of all </a:t>
            </a:r>
            <a:r>
              <a:rPr b="1" lang="es-ES"/>
              <a:t>210 students</a:t>
            </a:r>
            <a:r>
              <a:rPr lang="es-ES"/>
              <a:t> involved in the project.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ee26fb6257_0_1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Instructions given</a:t>
            </a:r>
            <a:endParaRPr/>
          </a:p>
        </p:txBody>
      </p:sp>
      <p:sp>
        <p:nvSpPr>
          <p:cNvPr id="215" name="Google Shape;215;g3ee26fb6257_0_1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111111"/>
              </a:buClr>
              <a:buSzPts val="1540"/>
              <a:buNone/>
            </a:pPr>
            <a:r>
              <a:rPr b="0" i="0" lang="es-ES" sz="1640">
                <a:solidFill>
                  <a:srgbClr val="111111"/>
                </a:solidFill>
                <a:latin typeface="Play"/>
                <a:ea typeface="Play"/>
                <a:cs typeface="Play"/>
                <a:sym typeface="Play"/>
              </a:rPr>
              <a:t>The activity involves a simulated capitalist system, where students start with a certain quantity of goods, exchange them among themselves, and then choose production processes that utilize the goods they acquired through these exchanges. Once production is complete, they obtain new quantities of goods as products, and the entire process is repeated.</a:t>
            </a:r>
            <a:endParaRPr sz="1640"/>
          </a:p>
          <a:p>
            <a:pPr indent="0" lvl="0" marL="0" rtl="0" algn="l">
              <a:lnSpc>
                <a:spcPct val="70000"/>
              </a:lnSpc>
              <a:spcBef>
                <a:spcPts val="1000"/>
              </a:spcBef>
              <a:spcAft>
                <a:spcPts val="0"/>
              </a:spcAft>
              <a:buClr>
                <a:srgbClr val="111111"/>
              </a:buClr>
              <a:buSzPts val="1540"/>
              <a:buNone/>
            </a:pPr>
            <a:r>
              <a:rPr b="0" i="0" lang="es-ES" sz="1640">
                <a:solidFill>
                  <a:srgbClr val="111111"/>
                </a:solidFill>
                <a:latin typeface="Play"/>
                <a:ea typeface="Play"/>
                <a:cs typeface="Play"/>
                <a:sym typeface="Play"/>
              </a:rPr>
              <a:t>The game is inspired by the one described in Alfons Barceló, “Simulation games with reproductive economic models”, </a:t>
            </a:r>
            <a:r>
              <a:rPr b="0" i="1" lang="es-ES" sz="1640">
                <a:solidFill>
                  <a:srgbClr val="111111"/>
                </a:solidFill>
                <a:latin typeface="Play"/>
                <a:ea typeface="Play"/>
                <a:cs typeface="Play"/>
                <a:sym typeface="Play"/>
              </a:rPr>
              <a:t>El Trimestre Económico </a:t>
            </a:r>
            <a:r>
              <a:rPr b="0" i="0" lang="es-ES" sz="1640">
                <a:solidFill>
                  <a:srgbClr val="111111"/>
                </a:solidFill>
                <a:latin typeface="Play"/>
                <a:ea typeface="Play"/>
                <a:cs typeface="Play"/>
                <a:sym typeface="Play"/>
              </a:rPr>
              <a:t>, Vol. 56, No. 223(3) (July-September 1989), pp. 547-569. </a:t>
            </a:r>
            <a:r>
              <a:rPr b="0" i="0" lang="es-ES" sz="1640" u="sng" strike="noStrike">
                <a:solidFill>
                  <a:srgbClr val="4F6DD8"/>
                </a:solidFill>
                <a:latin typeface="Play"/>
                <a:ea typeface="Play"/>
                <a:cs typeface="Play"/>
                <a:sym typeface="Play"/>
                <a:hlinkClick r:id="rId3">
                  <a:extLst>
                    <a:ext uri="{A12FA001-AC4F-418D-AE19-62706E023703}">
                      <ahyp:hlinkClr val="tx"/>
                    </a:ext>
                  </a:extLst>
                </a:hlinkClick>
              </a:rPr>
              <a:t>https://www.jstor.org/stable/23397517</a:t>
            </a:r>
            <a:endParaRPr b="0" i="0" sz="1640">
              <a:solidFill>
                <a:srgbClr val="111111"/>
              </a:solidFill>
              <a:latin typeface="Play"/>
              <a:ea typeface="Play"/>
              <a:cs typeface="Play"/>
              <a:sym typeface="Play"/>
            </a:endParaRPr>
          </a:p>
          <a:p>
            <a:pPr indent="0" lvl="0" marL="0" rtl="0" algn="l">
              <a:lnSpc>
                <a:spcPct val="70000"/>
              </a:lnSpc>
              <a:spcBef>
                <a:spcPts val="1000"/>
              </a:spcBef>
              <a:spcAft>
                <a:spcPts val="0"/>
              </a:spcAft>
              <a:buClr>
                <a:srgbClr val="111111"/>
              </a:buClr>
              <a:buSzPts val="1540"/>
              <a:buNone/>
            </a:pPr>
            <a:r>
              <a:rPr b="0" i="0" lang="es-ES" sz="1640">
                <a:solidFill>
                  <a:srgbClr val="111111"/>
                </a:solidFill>
                <a:latin typeface="Play"/>
                <a:ea typeface="Play"/>
                <a:cs typeface="Play"/>
                <a:sym typeface="Play"/>
              </a:rPr>
              <a:t>The game consists of obtaining the greatest profit at the end. At the beginning of the semester, each student will have a certain amount of materials (wheat and iron).</a:t>
            </a:r>
            <a:endParaRPr sz="1640"/>
          </a:p>
          <a:p>
            <a:pPr indent="0" lvl="0" marL="0" rtl="0" algn="l">
              <a:lnSpc>
                <a:spcPct val="70000"/>
              </a:lnSpc>
              <a:spcBef>
                <a:spcPts val="1000"/>
              </a:spcBef>
              <a:spcAft>
                <a:spcPts val="0"/>
              </a:spcAft>
              <a:buClr>
                <a:srgbClr val="111111"/>
              </a:buClr>
              <a:buSzPts val="1540"/>
              <a:buNone/>
            </a:pPr>
            <a:r>
              <a:rPr b="0" i="0" lang="es-ES" sz="1640">
                <a:solidFill>
                  <a:srgbClr val="111111"/>
                </a:solidFill>
                <a:latin typeface="Play"/>
                <a:ea typeface="Play"/>
                <a:cs typeface="Play"/>
                <a:sym typeface="Play"/>
              </a:rPr>
              <a:t>In each class:</a:t>
            </a:r>
            <a:endParaRPr sz="1640"/>
          </a:p>
          <a:p>
            <a:pPr indent="0" lvl="1" marL="457200" rtl="0" algn="l">
              <a:lnSpc>
                <a:spcPct val="70000"/>
              </a:lnSpc>
              <a:spcBef>
                <a:spcPts val="500"/>
              </a:spcBef>
              <a:spcAft>
                <a:spcPts val="0"/>
              </a:spcAft>
              <a:buClr>
                <a:srgbClr val="111111"/>
              </a:buClr>
              <a:buSzPts val="1320"/>
              <a:buNone/>
            </a:pPr>
            <a:r>
              <a:rPr b="0" i="0" lang="es-ES" sz="1420">
                <a:solidFill>
                  <a:srgbClr val="111111"/>
                </a:solidFill>
                <a:latin typeface="Play"/>
                <a:ea typeface="Play"/>
                <a:cs typeface="Play"/>
                <a:sym typeface="Play"/>
              </a:rPr>
              <a:t>1. Each student may give any other student as many of their materials as they wish. They may make up to five deliveries.</a:t>
            </a:r>
            <a:endParaRPr sz="1420"/>
          </a:p>
          <a:p>
            <a:pPr indent="0" lvl="1" marL="457200" rtl="0" algn="l">
              <a:lnSpc>
                <a:spcPct val="70000"/>
              </a:lnSpc>
              <a:spcBef>
                <a:spcPts val="500"/>
              </a:spcBef>
              <a:spcAft>
                <a:spcPts val="0"/>
              </a:spcAft>
              <a:buClr>
                <a:srgbClr val="111111"/>
              </a:buClr>
              <a:buSzPts val="1320"/>
              <a:buNone/>
            </a:pPr>
            <a:r>
              <a:rPr b="0" i="0" lang="es-ES" sz="1420">
                <a:solidFill>
                  <a:srgbClr val="111111"/>
                </a:solidFill>
                <a:latin typeface="Play"/>
                <a:ea typeface="Play"/>
                <a:cs typeface="Play"/>
                <a:sym typeface="Play"/>
              </a:rPr>
              <a:t>2. Each student will be able to choose only one production process:</a:t>
            </a:r>
            <a:endParaRPr sz="1420"/>
          </a:p>
          <a:p>
            <a:pPr indent="0" lvl="2" marL="914400" rtl="0" algn="l">
              <a:lnSpc>
                <a:spcPct val="70000"/>
              </a:lnSpc>
              <a:spcBef>
                <a:spcPts val="500"/>
              </a:spcBef>
              <a:spcAft>
                <a:spcPts val="0"/>
              </a:spcAft>
              <a:buClr>
                <a:srgbClr val="111111"/>
              </a:buClr>
              <a:buSzPts val="1100"/>
              <a:buNone/>
            </a:pPr>
            <a:r>
              <a:rPr b="0" i="0" lang="es-ES" sz="1200">
                <a:solidFill>
                  <a:srgbClr val="111111"/>
                </a:solidFill>
                <a:latin typeface="Play"/>
                <a:ea typeface="Play"/>
                <a:cs typeface="Play"/>
                <a:sym typeface="Play"/>
              </a:rPr>
              <a:t>1) 280 of wheat and 12 of iron are used to produce 575 of wheat, or an equal ratio. </a:t>
            </a:r>
            <a:br>
              <a:rPr b="0" i="0" lang="es-ES" sz="1200">
                <a:solidFill>
                  <a:srgbClr val="111111"/>
                </a:solidFill>
                <a:latin typeface="Play"/>
                <a:ea typeface="Play"/>
                <a:cs typeface="Play"/>
                <a:sym typeface="Play"/>
              </a:rPr>
            </a:br>
            <a:r>
              <a:rPr b="0" i="0" lang="es-ES" sz="1200">
                <a:solidFill>
                  <a:srgbClr val="111111"/>
                </a:solidFill>
                <a:latin typeface="Play"/>
                <a:ea typeface="Play"/>
                <a:cs typeface="Play"/>
                <a:sym typeface="Play"/>
              </a:rPr>
              <a:t>2) 120 of wheat and 8 of iron are used to produce 20 of iron, or an equal ratio. </a:t>
            </a:r>
            <a:br>
              <a:rPr b="0" i="0" lang="es-ES" sz="1200">
                <a:solidFill>
                  <a:srgbClr val="111111"/>
                </a:solidFill>
                <a:latin typeface="Play"/>
                <a:ea typeface="Play"/>
                <a:cs typeface="Play"/>
                <a:sym typeface="Play"/>
              </a:rPr>
            </a:br>
            <a:r>
              <a:rPr b="0" i="0" lang="es-ES" sz="1200">
                <a:solidFill>
                  <a:srgbClr val="111111"/>
                </a:solidFill>
                <a:latin typeface="Play"/>
                <a:ea typeface="Play"/>
                <a:cs typeface="Play"/>
                <a:sym typeface="Play"/>
              </a:rPr>
              <a:t>3) If either of the above processes is not used, the available materials are reduced by half.</a:t>
            </a:r>
            <a:endParaRPr sz="1200"/>
          </a:p>
          <a:p>
            <a:pPr indent="0" lvl="1" marL="457200" rtl="0" algn="l">
              <a:lnSpc>
                <a:spcPct val="70000"/>
              </a:lnSpc>
              <a:spcBef>
                <a:spcPts val="500"/>
              </a:spcBef>
              <a:spcAft>
                <a:spcPts val="0"/>
              </a:spcAft>
              <a:buClr>
                <a:srgbClr val="111111"/>
              </a:buClr>
              <a:buSzPts val="1320"/>
              <a:buNone/>
            </a:pPr>
            <a:r>
              <a:rPr b="0" i="0" lang="es-ES" sz="1420">
                <a:solidFill>
                  <a:srgbClr val="111111"/>
                </a:solidFill>
                <a:latin typeface="Play"/>
                <a:ea typeface="Play"/>
                <a:cs typeface="Play"/>
                <a:sym typeface="Play"/>
              </a:rPr>
              <a:t>In processes 1 and 2, all available materials are consumed, so that after production, only the wheat or iron produced will remain. </a:t>
            </a:r>
            <a:br>
              <a:rPr b="0" i="0" lang="es-ES" sz="1420">
                <a:solidFill>
                  <a:srgbClr val="111111"/>
                </a:solidFill>
                <a:latin typeface="Play"/>
                <a:ea typeface="Play"/>
                <a:cs typeface="Play"/>
                <a:sym typeface="Play"/>
              </a:rPr>
            </a:br>
            <a:r>
              <a:rPr b="0" i="0" lang="es-ES" sz="1420">
                <a:solidFill>
                  <a:srgbClr val="111111"/>
                </a:solidFill>
                <a:latin typeface="Play"/>
                <a:ea typeface="Play"/>
                <a:cs typeface="Play"/>
                <a:sym typeface="Play"/>
              </a:rPr>
              <a:t>If a student intends to deliver larger quantities than are available, they will deliver the available amount, but will be penalized. </a:t>
            </a:r>
            <a:br>
              <a:rPr b="0" i="0" lang="es-ES" sz="1420">
                <a:solidFill>
                  <a:srgbClr val="111111"/>
                </a:solidFill>
                <a:latin typeface="Play"/>
                <a:ea typeface="Play"/>
                <a:cs typeface="Play"/>
                <a:sym typeface="Play"/>
              </a:rPr>
            </a:br>
            <a:r>
              <a:rPr b="0" i="0" lang="es-ES" sz="1420">
                <a:solidFill>
                  <a:srgbClr val="111111"/>
                </a:solidFill>
                <a:latin typeface="Play"/>
                <a:ea typeface="Play"/>
                <a:cs typeface="Play"/>
                <a:sym typeface="Play"/>
              </a:rPr>
              <a:t>Contracts can be signed with up to four students; breach of contract will be severely penalized.</a:t>
            </a:r>
            <a:endParaRPr sz="154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ee26fb6257_0_1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Procedure</a:t>
            </a:r>
            <a:endParaRPr/>
          </a:p>
        </p:txBody>
      </p:sp>
      <p:sp>
        <p:nvSpPr>
          <p:cNvPr id="221" name="Google Shape;221;g3ee26fb6257_0_1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s-ES"/>
              <a:t>In the simulations, the students began the semester symbolically possessing quantities of wheat and iron.</a:t>
            </a:r>
            <a:endParaRPr/>
          </a:p>
          <a:p>
            <a:pPr indent="-228600" lvl="0" marL="228600" rtl="0" algn="l">
              <a:lnSpc>
                <a:spcPct val="90000"/>
              </a:lnSpc>
              <a:spcBef>
                <a:spcPts val="1000"/>
              </a:spcBef>
              <a:spcAft>
                <a:spcPts val="0"/>
              </a:spcAft>
              <a:buClr>
                <a:schemeClr val="dk1"/>
              </a:buClr>
              <a:buSzPct val="100000"/>
              <a:buChar char="•"/>
            </a:pPr>
            <a:r>
              <a:rPr lang="es-ES"/>
              <a:t>In each class or session they could negotiate with the rest of their classmates and exchange the wheat and iron they had available for about 20 minutes, completing a computer form that was closed at the end of this stage.</a:t>
            </a:r>
            <a:endParaRPr/>
          </a:p>
          <a:p>
            <a:pPr indent="-228600" lvl="0" marL="228600" rtl="0" algn="l">
              <a:lnSpc>
                <a:spcPct val="90000"/>
              </a:lnSpc>
              <a:spcBef>
                <a:spcPts val="1000"/>
              </a:spcBef>
              <a:spcAft>
                <a:spcPts val="0"/>
              </a:spcAft>
              <a:buClr>
                <a:schemeClr val="dk1"/>
              </a:buClr>
              <a:buSzPct val="100000"/>
              <a:buChar char="•"/>
            </a:pPr>
            <a:r>
              <a:rPr lang="es-ES"/>
              <a:t>Next came the production stage, which lasted a few minutes. During this stage, each student had to choose one of three production processes using a different form. This process involved producing additional quantities of wheat and iron, which the student could then use in the following session.</a:t>
            </a:r>
            <a:endParaRPr/>
          </a:p>
          <a:p>
            <a:pPr indent="-228600" lvl="0" marL="228600" rtl="0" algn="l">
              <a:lnSpc>
                <a:spcPct val="90000"/>
              </a:lnSpc>
              <a:spcBef>
                <a:spcPts val="1000"/>
              </a:spcBef>
              <a:spcAft>
                <a:spcPts val="0"/>
              </a:spcAft>
              <a:buClr>
                <a:schemeClr val="dk1"/>
              </a:buClr>
              <a:buSzPct val="100000"/>
              <a:buChar char="•"/>
            </a:pPr>
            <a:r>
              <a:rPr lang="es-ES"/>
              <a:t>In each class or session the entire process was reiterated.</a:t>
            </a:r>
            <a:endParaRPr/>
          </a:p>
          <a:p>
            <a:pPr indent="-228600" lvl="0" marL="228600" rtl="0" algn="l">
              <a:lnSpc>
                <a:spcPct val="90000"/>
              </a:lnSpc>
              <a:spcBef>
                <a:spcPts val="1000"/>
              </a:spcBef>
              <a:spcAft>
                <a:spcPts val="0"/>
              </a:spcAft>
              <a:buClr>
                <a:schemeClr val="dk1"/>
              </a:buClr>
              <a:buSzPct val="100000"/>
              <a:buChar char="•"/>
            </a:pPr>
            <a:r>
              <a:rPr lang="es-ES"/>
              <a:t>The students' goal was to try to achieve the highest possible production levels by the end of the semester.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ee26fb6257_0_1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Precedents</a:t>
            </a:r>
            <a:endParaRPr/>
          </a:p>
        </p:txBody>
      </p:sp>
      <p:sp>
        <p:nvSpPr>
          <p:cNvPr id="227" name="Google Shape;227;g3ee26fb6257_0_14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a:t>Our simulation was inspired by the educational tool developed by Alfons Barceló in 1977.</a:t>
            </a:r>
            <a:endParaRPr/>
          </a:p>
          <a:p>
            <a:pPr indent="-228600" lvl="1" marL="685800" rtl="0" algn="l">
              <a:lnSpc>
                <a:spcPct val="90000"/>
              </a:lnSpc>
              <a:spcBef>
                <a:spcPts val="500"/>
              </a:spcBef>
              <a:spcAft>
                <a:spcPts val="0"/>
              </a:spcAft>
              <a:buClr>
                <a:schemeClr val="dk1"/>
              </a:buClr>
              <a:buSzPct val="100000"/>
              <a:buChar char="•"/>
            </a:pPr>
            <a:r>
              <a:rPr lang="es-ES"/>
              <a:t>First and foremost, we take advantage of the idea of repeated exchange-production, of the production of goods by means of goods.</a:t>
            </a:r>
            <a:endParaRPr/>
          </a:p>
          <a:p>
            <a:pPr indent="-228600" lvl="1" marL="685800" rtl="0" algn="l">
              <a:lnSpc>
                <a:spcPct val="90000"/>
              </a:lnSpc>
              <a:spcBef>
                <a:spcPts val="500"/>
              </a:spcBef>
              <a:spcAft>
                <a:spcPts val="0"/>
              </a:spcAft>
              <a:buClr>
                <a:schemeClr val="dk1"/>
              </a:buClr>
              <a:buSzPct val="100000"/>
              <a:buChar char="•"/>
            </a:pPr>
            <a:r>
              <a:rPr lang="es-ES"/>
              <a:t>We wanted to maintain the educational-game character of Professor Barceló's tool, but we made quite a few modifications, especially to achieve a simulation that would allow quantitative comparison with economic laws and theories.</a:t>
            </a:r>
            <a:endParaRPr/>
          </a:p>
          <a:p>
            <a:pPr indent="-228600" lvl="0" marL="228600" rtl="0" algn="l">
              <a:lnSpc>
                <a:spcPct val="90000"/>
              </a:lnSpc>
              <a:spcBef>
                <a:spcPts val="1000"/>
              </a:spcBef>
              <a:spcAft>
                <a:spcPts val="0"/>
              </a:spcAft>
              <a:buClr>
                <a:schemeClr val="dk1"/>
              </a:buClr>
              <a:buSzPct val="100000"/>
              <a:buChar char="•"/>
            </a:pPr>
            <a:r>
              <a:rPr lang="es-ES"/>
              <a:t>Of course, we also consider developments in experimental economics.</a:t>
            </a:r>
            <a:endParaRPr/>
          </a:p>
          <a:p>
            <a:pPr indent="-228600" lvl="0" marL="228600" rtl="0" algn="l">
              <a:lnSpc>
                <a:spcPct val="90000"/>
              </a:lnSpc>
              <a:spcBef>
                <a:spcPts val="1000"/>
              </a:spcBef>
              <a:spcAft>
                <a:spcPts val="0"/>
              </a:spcAft>
              <a:buClr>
                <a:schemeClr val="dk1"/>
              </a:buClr>
              <a:buSzPct val="100000"/>
              <a:buChar char="•"/>
            </a:pPr>
            <a:r>
              <a:rPr lang="es-ES"/>
              <a:t>At the end of the second semester, a student pointed out to us the existence of board and computer games that have similarities to our simulation, such as Catan, with repeated exchanges and production.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ee26fb6257_0_1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Deliveries</a:t>
            </a:r>
            <a:endParaRPr/>
          </a:p>
        </p:txBody>
      </p:sp>
      <p:sp>
        <p:nvSpPr>
          <p:cNvPr id="233" name="Google Shape;233;g3ee26fb6257_0_1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32500" lnSpcReduction="20000"/>
          </a:bodyPr>
          <a:lstStyle/>
          <a:p>
            <a:pPr indent="-221010" lvl="0" marL="228600" rtl="0" algn="l">
              <a:lnSpc>
                <a:spcPct val="90000"/>
              </a:lnSpc>
              <a:spcBef>
                <a:spcPts val="0"/>
              </a:spcBef>
              <a:spcAft>
                <a:spcPts val="0"/>
              </a:spcAft>
              <a:buClr>
                <a:schemeClr val="dk1"/>
              </a:buClr>
              <a:buSzPct val="100000"/>
              <a:buChar char="•"/>
            </a:pPr>
            <a:r>
              <a:rPr lang="es-ES" sz="5658"/>
              <a:t>The exchanges were actually deliveries.</a:t>
            </a:r>
            <a:endParaRPr sz="5658"/>
          </a:p>
          <a:p>
            <a:pPr indent="-230535" lvl="1" marL="685800" rtl="0" algn="l">
              <a:lnSpc>
                <a:spcPct val="90000"/>
              </a:lnSpc>
              <a:spcBef>
                <a:spcPts val="500"/>
              </a:spcBef>
              <a:spcAft>
                <a:spcPts val="0"/>
              </a:spcAft>
              <a:buClr>
                <a:schemeClr val="dk1"/>
              </a:buClr>
              <a:buSzPct val="100000"/>
              <a:buChar char="•"/>
            </a:pPr>
            <a:r>
              <a:rPr lang="es-ES" sz="5258"/>
              <a:t>It was not something that was sought after, but rather due to a computer limitation.</a:t>
            </a:r>
            <a:endParaRPr sz="5258"/>
          </a:p>
          <a:p>
            <a:pPr indent="-230535" lvl="1" marL="685800" rtl="0" algn="l">
              <a:lnSpc>
                <a:spcPct val="90000"/>
              </a:lnSpc>
              <a:spcBef>
                <a:spcPts val="500"/>
              </a:spcBef>
              <a:spcAft>
                <a:spcPts val="0"/>
              </a:spcAft>
              <a:buClr>
                <a:schemeClr val="dk1"/>
              </a:buClr>
              <a:buSzPct val="100000"/>
              <a:buChar char="•"/>
            </a:pPr>
            <a:r>
              <a:rPr lang="es-ES" sz="5258"/>
              <a:t>The student could write the quantities of wheat and iron delivered and choose the recipient's name on the form.</a:t>
            </a:r>
            <a:endParaRPr sz="5258"/>
          </a:p>
          <a:p>
            <a:pPr indent="-230535" lvl="1" marL="685800" rtl="0" algn="l">
              <a:lnSpc>
                <a:spcPct val="90000"/>
              </a:lnSpc>
              <a:spcBef>
                <a:spcPts val="500"/>
              </a:spcBef>
              <a:spcAft>
                <a:spcPts val="0"/>
              </a:spcAft>
              <a:buClr>
                <a:schemeClr val="dk1"/>
              </a:buClr>
              <a:buSzPct val="100000"/>
              <a:buChar char="•"/>
            </a:pPr>
            <a:r>
              <a:rPr lang="es-ES" sz="5258"/>
              <a:t>In each session, each student could make up to five of these submissions.</a:t>
            </a:r>
            <a:endParaRPr sz="5258"/>
          </a:p>
          <a:p>
            <a:pPr indent="-221010" lvl="0" marL="228600" rtl="0" algn="l">
              <a:lnSpc>
                <a:spcPct val="90000"/>
              </a:lnSpc>
              <a:spcBef>
                <a:spcPts val="1000"/>
              </a:spcBef>
              <a:spcAft>
                <a:spcPts val="0"/>
              </a:spcAft>
              <a:buClr>
                <a:schemeClr val="dk1"/>
              </a:buClr>
              <a:buSzPct val="100000"/>
              <a:buChar char="•"/>
            </a:pPr>
            <a:r>
              <a:rPr lang="es-ES" sz="5658"/>
              <a:t>This led to some very interesting aspects of simulation, in relation to the emergence of a sense of ethics, the creation of a circle of regular customers, or the need for contracts.</a:t>
            </a:r>
            <a:endParaRPr sz="5658"/>
          </a:p>
          <a:p>
            <a:pPr indent="-221010" lvl="0" marL="228600" rtl="0" algn="l">
              <a:lnSpc>
                <a:spcPct val="90000"/>
              </a:lnSpc>
              <a:spcBef>
                <a:spcPts val="1000"/>
              </a:spcBef>
              <a:spcAft>
                <a:spcPts val="0"/>
              </a:spcAft>
              <a:buClr>
                <a:schemeClr val="dk1"/>
              </a:buClr>
              <a:buSzPct val="100000"/>
              <a:buChar char="•"/>
            </a:pPr>
            <a:r>
              <a:rPr lang="es-ES" sz="5658"/>
              <a:t>Another computer limitation prevented the quantities available after a delivery from being automatically checked.</a:t>
            </a:r>
            <a:endParaRPr sz="5658"/>
          </a:p>
          <a:p>
            <a:pPr indent="-230535" lvl="1" marL="685800" rtl="0" algn="l">
              <a:lnSpc>
                <a:spcPct val="90000"/>
              </a:lnSpc>
              <a:spcBef>
                <a:spcPts val="500"/>
              </a:spcBef>
              <a:spcAft>
                <a:spcPts val="0"/>
              </a:spcAft>
              <a:buClr>
                <a:schemeClr val="dk1"/>
              </a:buClr>
              <a:buSzPct val="100000"/>
              <a:buChar char="•"/>
            </a:pPr>
            <a:r>
              <a:rPr lang="es-ES" sz="5258"/>
              <a:t>The student had to keep track of the amounts available to him, considering the deliveries received and made, although he could ask the teacher if a delivery had been made.</a:t>
            </a:r>
            <a:endParaRPr sz="5258"/>
          </a:p>
          <a:p>
            <a:pPr indent="-230535" lvl="1" marL="685800" rtl="0" algn="l">
              <a:lnSpc>
                <a:spcPct val="90000"/>
              </a:lnSpc>
              <a:spcBef>
                <a:spcPts val="500"/>
              </a:spcBef>
              <a:spcAft>
                <a:spcPts val="0"/>
              </a:spcAft>
              <a:buClr>
                <a:schemeClr val="dk1"/>
              </a:buClr>
              <a:buSzPct val="100000"/>
              <a:buChar char="•"/>
            </a:pPr>
            <a:r>
              <a:rPr lang="es-ES" sz="5258"/>
              <a:t>If he handed over more wheat or iron than he possessed at any given moment, he was considered to be handing over only what was available, and the student was penalized.</a:t>
            </a:r>
            <a:endParaRPr sz="5258"/>
          </a:p>
          <a:p>
            <a:pPr indent="-230535" lvl="1" marL="685800" rtl="0" algn="l">
              <a:lnSpc>
                <a:spcPct val="90000"/>
              </a:lnSpc>
              <a:spcBef>
                <a:spcPts val="500"/>
              </a:spcBef>
              <a:spcAft>
                <a:spcPts val="0"/>
              </a:spcAft>
              <a:buClr>
                <a:schemeClr val="dk1"/>
              </a:buClr>
              <a:buSzPct val="100000"/>
              <a:buChar char="•"/>
            </a:pPr>
            <a:r>
              <a:rPr lang="es-ES" sz="5258"/>
              <a:t>This second computer limitation should perhaps be avoided in future editions.</a:t>
            </a:r>
            <a:endParaRPr sz="5258"/>
          </a:p>
          <a:p>
            <a:pPr indent="-230535" lvl="1" marL="685800" rtl="0" algn="l">
              <a:lnSpc>
                <a:spcPct val="90000"/>
              </a:lnSpc>
              <a:spcBef>
                <a:spcPts val="500"/>
              </a:spcBef>
              <a:spcAft>
                <a:spcPts val="0"/>
              </a:spcAft>
              <a:buClr>
                <a:schemeClr val="dk1"/>
              </a:buClr>
              <a:buSzPct val="100000"/>
              <a:buChar char="•"/>
            </a:pPr>
            <a:r>
              <a:rPr lang="es-ES" sz="5258"/>
              <a:t>However, it is interesting to analyze the uncertainty it incorporated, in the sense that students could not be sure of having received the negotiated deliveries unless there was a contract or consultation with the professor.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ee26fb6257_0_1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Production</a:t>
            </a:r>
            <a:endParaRPr/>
          </a:p>
        </p:txBody>
      </p:sp>
      <p:sp>
        <p:nvSpPr>
          <p:cNvPr id="239" name="Google Shape;239;g3ee26fb6257_0_1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es-ES" sz="6400"/>
              <a:t>In each session, all the wheat and iron available to each student was used for production, and was completely consumed in the process.</a:t>
            </a:r>
            <a:endParaRPr/>
          </a:p>
          <a:p>
            <a:pPr indent="-228600" lvl="0" marL="228600" rtl="0" algn="l">
              <a:lnSpc>
                <a:spcPct val="90000"/>
              </a:lnSpc>
              <a:spcBef>
                <a:spcPts val="1000"/>
              </a:spcBef>
              <a:spcAft>
                <a:spcPts val="0"/>
              </a:spcAft>
              <a:buClr>
                <a:schemeClr val="dk1"/>
              </a:buClr>
              <a:buSzPct val="100000"/>
              <a:buChar char="•"/>
            </a:pPr>
            <a:r>
              <a:rPr lang="es-ES" sz="6400"/>
              <a:t>The student had to choose a single production process, which could be different in each session.</a:t>
            </a:r>
            <a:endParaRPr/>
          </a:p>
          <a:p>
            <a:pPr indent="0" lvl="1" marL="457200" rtl="0" algn="l">
              <a:lnSpc>
                <a:spcPct val="90000"/>
              </a:lnSpc>
              <a:spcBef>
                <a:spcPts val="500"/>
              </a:spcBef>
              <a:spcAft>
                <a:spcPts val="0"/>
              </a:spcAft>
              <a:buClr>
                <a:schemeClr val="dk1"/>
              </a:buClr>
              <a:buSzPct val="100000"/>
              <a:buNone/>
            </a:pPr>
            <a:r>
              <a:rPr lang="es-ES" sz="5600"/>
              <a:t>1) 280 of wheat and 12 of iron are used to produce 575 of wheat, or an equal proportion.</a:t>
            </a:r>
            <a:endParaRPr/>
          </a:p>
          <a:p>
            <a:pPr indent="0" lvl="1" marL="457200" rtl="0" algn="l">
              <a:lnSpc>
                <a:spcPct val="90000"/>
              </a:lnSpc>
              <a:spcBef>
                <a:spcPts val="500"/>
              </a:spcBef>
              <a:spcAft>
                <a:spcPts val="0"/>
              </a:spcAft>
              <a:buClr>
                <a:schemeClr val="dk1"/>
              </a:buClr>
              <a:buSzPct val="100000"/>
              <a:buNone/>
            </a:pPr>
            <a:r>
              <a:rPr lang="es-ES" sz="5600"/>
              <a:t>2) 120 of wheat and 8 of iron are used to produce 20 of iron, or an equal ratio.</a:t>
            </a:r>
            <a:endParaRPr/>
          </a:p>
          <a:p>
            <a:pPr indent="0" lvl="1" marL="457200" rtl="0" algn="l">
              <a:lnSpc>
                <a:spcPct val="90000"/>
              </a:lnSpc>
              <a:spcBef>
                <a:spcPts val="500"/>
              </a:spcBef>
              <a:spcAft>
                <a:spcPts val="0"/>
              </a:spcAft>
              <a:buClr>
                <a:schemeClr val="dk1"/>
              </a:buClr>
              <a:buSzPct val="100000"/>
              <a:buNone/>
            </a:pPr>
            <a:r>
              <a:rPr lang="es-ES" sz="5600"/>
              <a:t>3) If none of the above processes are used, the available materials are reduced by half.</a:t>
            </a:r>
            <a:endParaRPr/>
          </a:p>
          <a:p>
            <a:pPr indent="-228600" lvl="0" marL="228600" rtl="0" algn="l">
              <a:lnSpc>
                <a:spcPct val="90000"/>
              </a:lnSpc>
              <a:spcBef>
                <a:spcPts val="1000"/>
              </a:spcBef>
              <a:spcAft>
                <a:spcPts val="0"/>
              </a:spcAft>
              <a:buClr>
                <a:schemeClr val="dk1"/>
              </a:buClr>
              <a:buSzPct val="100000"/>
              <a:buChar char="•"/>
            </a:pPr>
            <a:r>
              <a:rPr lang="es-ES" sz="6400"/>
              <a:t>The first two processes follow Leontief-type, or fixed-coefficient, production functions and were defined by Sraffa. The third process follows a linear function. All three exhibit constant returns to scale and can operate at any level.</a:t>
            </a:r>
            <a:endParaRPr/>
          </a:p>
          <a:p>
            <a:pPr indent="-228600" lvl="1" marL="685800" rtl="0" algn="l">
              <a:lnSpc>
                <a:spcPct val="90000"/>
              </a:lnSpc>
              <a:spcBef>
                <a:spcPts val="500"/>
              </a:spcBef>
              <a:spcAft>
                <a:spcPts val="0"/>
              </a:spcAft>
              <a:buClr>
                <a:schemeClr val="dk1"/>
              </a:buClr>
              <a:buSzPct val="100000"/>
              <a:buChar char="•"/>
            </a:pPr>
            <a:r>
              <a:rPr lang="es-ES" sz="6400"/>
              <a:t>For example, the first process can use 140 wheat and 6 iron to produce 287.5 wheat for the next class.</a:t>
            </a:r>
            <a:endParaRPr/>
          </a:p>
          <a:p>
            <a:pPr indent="-228600" lvl="0" marL="228600" rtl="0" algn="l">
              <a:lnSpc>
                <a:spcPct val="90000"/>
              </a:lnSpc>
              <a:spcBef>
                <a:spcPts val="1000"/>
              </a:spcBef>
              <a:spcAft>
                <a:spcPts val="0"/>
              </a:spcAft>
              <a:buClr>
                <a:schemeClr val="dk1"/>
              </a:buClr>
              <a:buSzPct val="100000"/>
              <a:buChar char="•"/>
            </a:pPr>
            <a:r>
              <a:rPr lang="es-ES" sz="6400"/>
              <a:t>The third process was the one that operated by default if the student could not attend class; but it could also be the one chosen, for example if the student in the exchanges did not achieve adequate proportions for the first or second processes.</a:t>
            </a:r>
            <a:endParaRPr/>
          </a:p>
          <a:p>
            <a:pPr indent="-228600" lvl="0" marL="228600" rtl="0" algn="l">
              <a:lnSpc>
                <a:spcPct val="90000"/>
              </a:lnSpc>
              <a:spcBef>
                <a:spcPts val="1000"/>
              </a:spcBef>
              <a:spcAft>
                <a:spcPts val="0"/>
              </a:spcAft>
              <a:buClr>
                <a:schemeClr val="dk1"/>
              </a:buClr>
              <a:buSzPct val="100000"/>
              <a:buChar char="•"/>
            </a:pPr>
            <a:r>
              <a:rPr lang="es-ES" sz="6400"/>
              <a:t>The most suitable input ratio for the first process is 280/12 = 23.333333 units of wheat for each unit of iron, while for the second process it is 120/8 = 15 units of wheat for each unit of iron.</a:t>
            </a:r>
            <a:endParaRPr/>
          </a:p>
          <a:p>
            <a:pPr indent="-228600" lvl="1" marL="685800" rtl="0" algn="l">
              <a:lnSpc>
                <a:spcPct val="90000"/>
              </a:lnSpc>
              <a:spcBef>
                <a:spcPts val="500"/>
              </a:spcBef>
              <a:spcAft>
                <a:spcPts val="0"/>
              </a:spcAft>
              <a:buClr>
                <a:schemeClr val="dk1"/>
              </a:buClr>
              <a:buSzPct val="100000"/>
              <a:buChar char="•"/>
            </a:pPr>
            <a:r>
              <a:rPr lang="es-ES" sz="6400"/>
              <a:t>Therefore, the students had to try to approximate some of these proportions through the exchanges, unless they sought to use the third process.</a:t>
            </a:r>
            <a:endParaRPr/>
          </a:p>
          <a:p>
            <a:pPr indent="-228600" lvl="0" marL="228600" rtl="0" algn="l">
              <a:lnSpc>
                <a:spcPct val="90000"/>
              </a:lnSpc>
              <a:spcBef>
                <a:spcPts val="1000"/>
              </a:spcBef>
              <a:spcAft>
                <a:spcPts val="0"/>
              </a:spcAft>
              <a:buClr>
                <a:schemeClr val="dk1"/>
              </a:buClr>
              <a:buSzPct val="100000"/>
              <a:buChar char="•"/>
            </a:pPr>
            <a:r>
              <a:rPr lang="es-ES" sz="6400"/>
              <a:t>We imposed the limitation that only one production process could be used to facilitate the existence of exchanges.</a:t>
            </a:r>
            <a:endParaRPr/>
          </a:p>
          <a:p>
            <a:pPr indent="-18415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ee26fb6257_0_1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Contracts</a:t>
            </a:r>
            <a:endParaRPr/>
          </a:p>
        </p:txBody>
      </p:sp>
      <p:sp>
        <p:nvSpPr>
          <p:cNvPr id="245" name="Google Shape;245;g3ee26fb6257_0_1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s-ES"/>
              <a:t>Since there was no guarantee that a delivery would be reciprocated, students were allowed to sign paper contracts, with the names of the participants and the specification of the amounts exchanged.</a:t>
            </a:r>
            <a:endParaRPr/>
          </a:p>
          <a:p>
            <a:pPr indent="-228600" lvl="0" marL="228600" rtl="0" algn="l">
              <a:lnSpc>
                <a:spcPct val="90000"/>
              </a:lnSpc>
              <a:spcBef>
                <a:spcPts val="1000"/>
              </a:spcBef>
              <a:spcAft>
                <a:spcPts val="0"/>
              </a:spcAft>
              <a:buClr>
                <a:schemeClr val="dk1"/>
              </a:buClr>
              <a:buSzPts val="2800"/>
              <a:buChar char="•"/>
            </a:pPr>
            <a:r>
              <a:rPr lang="es-ES"/>
              <a:t>Violation of contracts was severely penalized, so in practice they were mandatory.</a:t>
            </a:r>
            <a:endParaRPr/>
          </a:p>
          <a:p>
            <a:pPr indent="-228600" lvl="0" marL="228600" rtl="0" algn="l">
              <a:lnSpc>
                <a:spcPct val="90000"/>
              </a:lnSpc>
              <a:spcBef>
                <a:spcPts val="1000"/>
              </a:spcBef>
              <a:spcAft>
                <a:spcPts val="0"/>
              </a:spcAft>
              <a:buClr>
                <a:schemeClr val="dk1"/>
              </a:buClr>
              <a:buSzPts val="2800"/>
              <a:buChar char="•"/>
            </a:pPr>
            <a:r>
              <a:rPr lang="es-ES"/>
              <a:t>Very soon the contracts also included credits, exchanges over time with reference to other simulation sessions, or even investments in exchange for rents over time.</a:t>
            </a:r>
            <a:endParaRPr/>
          </a:p>
          <a:p>
            <a:pPr indent="-228600" lvl="0" marL="228600" rtl="0" algn="l">
              <a:lnSpc>
                <a:spcPct val="90000"/>
              </a:lnSpc>
              <a:spcBef>
                <a:spcPts val="1000"/>
              </a:spcBef>
              <a:spcAft>
                <a:spcPts val="0"/>
              </a:spcAft>
              <a:buClr>
                <a:schemeClr val="dk1"/>
              </a:buClr>
              <a:buSzPts val="2800"/>
              <a:buChar char="•"/>
            </a:pPr>
            <a:r>
              <a:rPr lang="es-ES"/>
              <a:t>The contracts remained in the possession of the subscribers for the first semester, but in the second semester they were given to the professor.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ee26fb6257_0_1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Companies</a:t>
            </a:r>
            <a:endParaRPr/>
          </a:p>
        </p:txBody>
      </p:sp>
      <p:sp>
        <p:nvSpPr>
          <p:cNvPr id="251" name="Google Shape;251;g3ee26fb6257_0_1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a:t>The creation of companies with more than one agent was allowed; that is, the coalition of several students who signed a contract that bound them throughout the simulation.</a:t>
            </a:r>
            <a:endParaRPr/>
          </a:p>
          <a:p>
            <a:pPr indent="-228600" lvl="0" marL="228600" rtl="0" algn="l">
              <a:lnSpc>
                <a:spcPct val="90000"/>
              </a:lnSpc>
              <a:spcBef>
                <a:spcPts val="1000"/>
              </a:spcBef>
              <a:spcAft>
                <a:spcPts val="0"/>
              </a:spcAft>
              <a:buClr>
                <a:schemeClr val="dk1"/>
              </a:buClr>
              <a:buSzPct val="100000"/>
              <a:buChar char="•"/>
            </a:pPr>
            <a:r>
              <a:rPr lang="es-ES"/>
              <a:t>These companies enabled coordination for the use of various production processes, since each isolated student could only use one process.</a:t>
            </a:r>
            <a:endParaRPr/>
          </a:p>
          <a:p>
            <a:pPr indent="-228600" lvl="0" marL="228600" rtl="0" algn="l">
              <a:lnSpc>
                <a:spcPct val="90000"/>
              </a:lnSpc>
              <a:spcBef>
                <a:spcPts val="1000"/>
              </a:spcBef>
              <a:spcAft>
                <a:spcPts val="0"/>
              </a:spcAft>
              <a:buClr>
                <a:schemeClr val="dk1"/>
              </a:buClr>
              <a:buSzPct val="100000"/>
              <a:buChar char="•"/>
            </a:pPr>
            <a:r>
              <a:rPr lang="es-ES"/>
              <a:t>At the end of the semester, the wheat and iron obtained by each company were distributed among the participants, generally equally unless the contract specified otherwise.</a:t>
            </a:r>
            <a:endParaRPr/>
          </a:p>
          <a:p>
            <a:pPr indent="-228600" lvl="0" marL="228600" rtl="0" algn="l">
              <a:lnSpc>
                <a:spcPct val="90000"/>
              </a:lnSpc>
              <a:spcBef>
                <a:spcPts val="1000"/>
              </a:spcBef>
              <a:spcAft>
                <a:spcPts val="0"/>
              </a:spcAft>
              <a:buClr>
                <a:schemeClr val="dk1"/>
              </a:buClr>
              <a:buSzPct val="100000"/>
              <a:buChar char="•"/>
            </a:pPr>
            <a:r>
              <a:rPr lang="es-ES"/>
              <a:t>The limitation of contracts to up to four students was incorporated in the second semester to prevent coalitions from playing a very important role in the overall market, and to prevent it from deviating from the beginning from “perfect competition”.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ee26fb6257_0_1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Information</a:t>
            </a:r>
            <a:endParaRPr/>
          </a:p>
        </p:txBody>
      </p:sp>
      <p:sp>
        <p:nvSpPr>
          <p:cNvPr id="257" name="Google Shape;257;g3ee26fb6257_0_1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es-ES" sz="9600"/>
              <a:t>An attempt was made to give students access to as much information as possible about the past, but there was some uncertainty about the present session.</a:t>
            </a:r>
            <a:endParaRPr/>
          </a:p>
          <a:p>
            <a:pPr indent="-228600" lvl="0" marL="228600" rtl="0" algn="l">
              <a:lnSpc>
                <a:spcPct val="90000"/>
              </a:lnSpc>
              <a:spcBef>
                <a:spcPts val="1000"/>
              </a:spcBef>
              <a:spcAft>
                <a:spcPts val="0"/>
              </a:spcAft>
              <a:buClr>
                <a:schemeClr val="dk1"/>
              </a:buClr>
              <a:buSzPct val="100000"/>
              <a:buChar char="•"/>
            </a:pPr>
            <a:r>
              <a:rPr lang="es-ES" sz="9600"/>
              <a:t>For all previous sessions, students could consult (in an Excel spreadsheet):</a:t>
            </a:r>
            <a:endParaRPr/>
          </a:p>
          <a:p>
            <a:pPr indent="-228600" lvl="1" marL="685800" rtl="0" algn="l">
              <a:lnSpc>
                <a:spcPct val="90000"/>
              </a:lnSpc>
              <a:spcBef>
                <a:spcPts val="500"/>
              </a:spcBef>
              <a:spcAft>
                <a:spcPts val="0"/>
              </a:spcAft>
              <a:buClr>
                <a:schemeClr val="dk1"/>
              </a:buClr>
              <a:buSzPct val="100000"/>
              <a:buChar char="•"/>
            </a:pPr>
            <a:r>
              <a:rPr lang="es-ES" sz="7200"/>
              <a:t>All deliveries made,</a:t>
            </a:r>
            <a:endParaRPr/>
          </a:p>
          <a:p>
            <a:pPr indent="-228600" lvl="1" marL="685800" rtl="0" algn="l">
              <a:lnSpc>
                <a:spcPct val="90000"/>
              </a:lnSpc>
              <a:spcBef>
                <a:spcPts val="500"/>
              </a:spcBef>
              <a:spcAft>
                <a:spcPts val="0"/>
              </a:spcAft>
              <a:buClr>
                <a:schemeClr val="dk1"/>
              </a:buClr>
              <a:buSzPct val="100000"/>
              <a:buChar char="•"/>
            </a:pPr>
            <a:r>
              <a:rPr lang="es-ES" sz="7200"/>
              <a:t>All the selected productions,</a:t>
            </a:r>
            <a:endParaRPr/>
          </a:p>
          <a:p>
            <a:pPr indent="-228600" lvl="1" marL="685800" rtl="0" algn="l">
              <a:lnSpc>
                <a:spcPct val="90000"/>
              </a:lnSpc>
              <a:spcBef>
                <a:spcPts val="500"/>
              </a:spcBef>
              <a:spcAft>
                <a:spcPts val="0"/>
              </a:spcAft>
              <a:buClr>
                <a:schemeClr val="dk1"/>
              </a:buClr>
              <a:buSzPct val="100000"/>
              <a:buChar char="•"/>
            </a:pPr>
            <a:r>
              <a:rPr lang="es-ES" sz="7200"/>
              <a:t>All available materials,</a:t>
            </a:r>
            <a:endParaRPr/>
          </a:p>
          <a:p>
            <a:pPr indent="-228600" lvl="1" marL="685800" rtl="0" algn="l">
              <a:lnSpc>
                <a:spcPct val="90000"/>
              </a:lnSpc>
              <a:spcBef>
                <a:spcPts val="500"/>
              </a:spcBef>
              <a:spcAft>
                <a:spcPts val="0"/>
              </a:spcAft>
              <a:buClr>
                <a:schemeClr val="dk1"/>
              </a:buClr>
              <a:buSzPct val="100000"/>
              <a:buChar char="•"/>
            </a:pPr>
            <a:r>
              <a:rPr lang="es-ES" sz="7200"/>
              <a:t>The participating members in each company,</a:t>
            </a:r>
            <a:endParaRPr/>
          </a:p>
          <a:p>
            <a:pPr indent="-228600" lvl="1" marL="685800" rtl="0" algn="l">
              <a:lnSpc>
                <a:spcPct val="90000"/>
              </a:lnSpc>
              <a:spcBef>
                <a:spcPts val="500"/>
              </a:spcBef>
              <a:spcAft>
                <a:spcPts val="0"/>
              </a:spcAft>
              <a:buClr>
                <a:schemeClr val="dk1"/>
              </a:buClr>
              <a:buSzPct val="100000"/>
              <a:buChar char="•"/>
            </a:pPr>
            <a:r>
              <a:rPr lang="es-ES" sz="7200"/>
              <a:t>Each student's ranking is based on their wheat and iron production.</a:t>
            </a:r>
            <a:endParaRPr/>
          </a:p>
          <a:p>
            <a:pPr indent="-228600" lvl="0" marL="228600" rtl="0" algn="l">
              <a:lnSpc>
                <a:spcPct val="90000"/>
              </a:lnSpc>
              <a:spcBef>
                <a:spcPts val="1000"/>
              </a:spcBef>
              <a:spcAft>
                <a:spcPts val="0"/>
              </a:spcAft>
              <a:buClr>
                <a:schemeClr val="dk1"/>
              </a:buClr>
              <a:buSzPct val="100000"/>
              <a:buChar char="•"/>
            </a:pPr>
            <a:r>
              <a:rPr lang="es-ES" sz="9600"/>
              <a:t>In the current session:</a:t>
            </a:r>
            <a:endParaRPr/>
          </a:p>
          <a:p>
            <a:pPr indent="-228600" lvl="1" marL="685800" rtl="0" algn="l">
              <a:lnSpc>
                <a:spcPct val="90000"/>
              </a:lnSpc>
              <a:spcBef>
                <a:spcPts val="500"/>
              </a:spcBef>
              <a:spcAft>
                <a:spcPts val="0"/>
              </a:spcAft>
              <a:buClr>
                <a:schemeClr val="dk1"/>
              </a:buClr>
              <a:buSzPct val="100000"/>
              <a:buChar char="•"/>
            </a:pPr>
            <a:r>
              <a:rPr lang="es-ES" sz="7200"/>
              <a:t>Students could observe the presentations in the classroom, but inevitably they could not know all of the other students' presentations in detail.</a:t>
            </a:r>
            <a:endParaRPr/>
          </a:p>
          <a:p>
            <a:pPr indent="-228600" lvl="1" marL="685800" rtl="0" algn="l">
              <a:lnSpc>
                <a:spcPct val="90000"/>
              </a:lnSpc>
              <a:spcBef>
                <a:spcPts val="500"/>
              </a:spcBef>
              <a:spcAft>
                <a:spcPts val="0"/>
              </a:spcAft>
              <a:buClr>
                <a:schemeClr val="dk1"/>
              </a:buClr>
              <a:buSzPct val="100000"/>
              <a:buChar char="•"/>
            </a:pPr>
            <a:r>
              <a:rPr lang="es-ES" sz="7200"/>
              <a:t>Nor could they know what decisions the other students made when it came to production.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ee26fb6257_0_179"/>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Calculator</a:t>
            </a:r>
            <a:endParaRPr/>
          </a:p>
        </p:txBody>
      </p:sp>
      <p:sp>
        <p:nvSpPr>
          <p:cNvPr id="264" name="Google Shape;264;g3ee26fb6257_0_179"/>
          <p:cNvSpPr txBox="1"/>
          <p:nvPr>
            <p:ph idx="1" type="body"/>
          </p:nvPr>
        </p:nvSpPr>
        <p:spPr>
          <a:xfrm>
            <a:off x="838200" y="1295510"/>
            <a:ext cx="10515600" cy="37368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000"/>
              <a:buChar char="•"/>
            </a:pPr>
            <a:r>
              <a:rPr lang="es-ES" sz="2000"/>
              <a:t>A calculator was made available to the students on the Excel sheet.</a:t>
            </a:r>
            <a:endParaRPr/>
          </a:p>
          <a:p>
            <a:pPr indent="-228600" lvl="0" marL="228600" rtl="0" algn="l">
              <a:lnSpc>
                <a:spcPct val="90000"/>
              </a:lnSpc>
              <a:spcBef>
                <a:spcPts val="1000"/>
              </a:spcBef>
              <a:spcAft>
                <a:spcPts val="0"/>
              </a:spcAft>
              <a:buClr>
                <a:schemeClr val="dk1"/>
              </a:buClr>
              <a:buSzPts val="2000"/>
              <a:buChar char="•"/>
            </a:pPr>
            <a:r>
              <a:rPr lang="es-ES" sz="2000"/>
              <a:t>It detailed the quantities that would be produced in each of the three processes for certain available quantities of wheat and iron, along with the quantities of these inputs that were useless in production.</a:t>
            </a:r>
            <a:endParaRPr/>
          </a:p>
          <a:p>
            <a:pPr indent="-228600" lvl="0" marL="228600" rtl="0" algn="l">
              <a:lnSpc>
                <a:spcPct val="90000"/>
              </a:lnSpc>
              <a:spcBef>
                <a:spcPts val="1000"/>
              </a:spcBef>
              <a:spcAft>
                <a:spcPts val="0"/>
              </a:spcAft>
              <a:buClr>
                <a:schemeClr val="dk1"/>
              </a:buClr>
              <a:buSzPts val="2000"/>
              <a:buChar char="•"/>
            </a:pPr>
            <a:r>
              <a:rPr lang="es-ES" sz="2000"/>
              <a:t>It was also possible to specify the prices that the products were expected to reach in the next session, and it showed the benefits that would result from each of the processes.</a:t>
            </a:r>
            <a:endParaRPr/>
          </a:p>
          <a:p>
            <a:pPr indent="-228600" lvl="0" marL="228600" rtl="0" algn="l">
              <a:lnSpc>
                <a:spcPct val="90000"/>
              </a:lnSpc>
              <a:spcBef>
                <a:spcPts val="1000"/>
              </a:spcBef>
              <a:spcAft>
                <a:spcPts val="0"/>
              </a:spcAft>
              <a:buClr>
                <a:schemeClr val="dk1"/>
              </a:buClr>
              <a:buSzPts val="2000"/>
              <a:buChar char="•"/>
            </a:pPr>
            <a:r>
              <a:rPr lang="es-ES" sz="2000"/>
              <a:t>There were some differences between the one used in the first, second, and third semesters.</a:t>
            </a:r>
            <a:endParaRPr/>
          </a:p>
          <a:p>
            <a:pPr indent="-236220" lvl="1" marL="685800" rtl="0" algn="l">
              <a:lnSpc>
                <a:spcPct val="90000"/>
              </a:lnSpc>
              <a:spcBef>
                <a:spcPts val="500"/>
              </a:spcBef>
              <a:spcAft>
                <a:spcPts val="0"/>
              </a:spcAft>
              <a:buClr>
                <a:schemeClr val="dk1"/>
              </a:buClr>
              <a:buSzPts val="1600"/>
              <a:buChar char="•"/>
            </a:pPr>
            <a:r>
              <a:rPr lang="es-ES" sz="1600"/>
              <a:t>For example, in the first half of the year, the Lagrange multipliers corresponding to the maximization of expected revenue for each process were also shown. This information wasn't very useful, given the specific production functions we were using, so this detail was omitted in the second half of the year.</a:t>
            </a:r>
            <a:endParaRPr/>
          </a:p>
          <a:p>
            <a:pPr indent="-228600" lvl="0" marL="228600" rtl="0" algn="l">
              <a:lnSpc>
                <a:spcPct val="90000"/>
              </a:lnSpc>
              <a:spcBef>
                <a:spcPts val="1000"/>
              </a:spcBef>
              <a:spcAft>
                <a:spcPts val="0"/>
              </a:spcAft>
              <a:buClr>
                <a:schemeClr val="dk1"/>
              </a:buClr>
              <a:buSzPts val="2000"/>
              <a:buChar char="•"/>
            </a:pPr>
            <a:r>
              <a:rPr lang="es-ES" sz="2000"/>
              <a:t>The systematic use of this calculator proved to be essential in determining the suitability of a particular exchange and also in choosing the production process.</a:t>
            </a:r>
            <a:endParaRPr/>
          </a:p>
        </p:txBody>
      </p:sp>
      <p:pic>
        <p:nvPicPr>
          <p:cNvPr id="265" name="Google Shape;265;g3ee26fb6257_0_179"/>
          <p:cNvPicPr preferRelativeResize="0"/>
          <p:nvPr/>
        </p:nvPicPr>
        <p:blipFill rotWithShape="1">
          <a:blip r:embed="rId3">
            <a:alphaModFix/>
          </a:blip>
          <a:srcRect b="0" l="0" r="0" t="0"/>
          <a:stretch/>
        </p:blipFill>
        <p:spPr>
          <a:xfrm>
            <a:off x="16245" y="5347191"/>
            <a:ext cx="5714997" cy="1510809"/>
          </a:xfrm>
          <a:prstGeom prst="rect">
            <a:avLst/>
          </a:prstGeom>
          <a:noFill/>
          <a:ln>
            <a:noFill/>
          </a:ln>
        </p:spPr>
      </p:pic>
      <p:pic>
        <p:nvPicPr>
          <p:cNvPr id="266" name="Google Shape;266;g3ee26fb6257_0_179"/>
          <p:cNvPicPr preferRelativeResize="0"/>
          <p:nvPr/>
        </p:nvPicPr>
        <p:blipFill rotWithShape="1">
          <a:blip r:embed="rId4">
            <a:alphaModFix/>
          </a:blip>
          <a:srcRect b="0" l="0" r="0" t="0"/>
          <a:stretch/>
        </p:blipFill>
        <p:spPr>
          <a:xfrm>
            <a:off x="109102" y="5481113"/>
            <a:ext cx="5522243" cy="1242963"/>
          </a:xfrm>
          <a:prstGeom prst="rect">
            <a:avLst/>
          </a:prstGeom>
          <a:noFill/>
          <a:ln>
            <a:noFill/>
          </a:ln>
        </p:spPr>
      </p:pic>
      <p:pic>
        <p:nvPicPr>
          <p:cNvPr id="267" name="Google Shape;267;g3ee26fb6257_0_179"/>
          <p:cNvPicPr preferRelativeResize="0"/>
          <p:nvPr/>
        </p:nvPicPr>
        <p:blipFill rotWithShape="1">
          <a:blip r:embed="rId3">
            <a:alphaModFix/>
          </a:blip>
          <a:srcRect b="0" l="0" r="0" t="0"/>
          <a:stretch/>
        </p:blipFill>
        <p:spPr>
          <a:xfrm>
            <a:off x="6477004" y="5347191"/>
            <a:ext cx="5714997" cy="1510809"/>
          </a:xfrm>
          <a:prstGeom prst="rect">
            <a:avLst/>
          </a:prstGeom>
          <a:noFill/>
          <a:ln>
            <a:noFill/>
          </a:ln>
        </p:spPr>
      </p:pic>
      <p:pic>
        <p:nvPicPr>
          <p:cNvPr id="268" name="Google Shape;268;g3ee26fb6257_0_179"/>
          <p:cNvPicPr preferRelativeResize="0"/>
          <p:nvPr/>
        </p:nvPicPr>
        <p:blipFill rotWithShape="1">
          <a:blip r:embed="rId5">
            <a:alphaModFix/>
          </a:blip>
          <a:srcRect b="0" l="0" r="0" t="0"/>
          <a:stretch/>
        </p:blipFill>
        <p:spPr>
          <a:xfrm>
            <a:off x="6536338" y="5512926"/>
            <a:ext cx="5596329" cy="1259638"/>
          </a:xfrm>
          <a:prstGeom prst="rect">
            <a:avLst/>
          </a:prstGeom>
          <a:noFill/>
          <a:ln>
            <a:noFill/>
          </a:ln>
        </p:spPr>
      </p:pic>
      <p:sp>
        <p:nvSpPr>
          <p:cNvPr id="269" name="Google Shape;269;g3ee26fb6257_0_179"/>
          <p:cNvSpPr txBox="1"/>
          <p:nvPr/>
        </p:nvSpPr>
        <p:spPr>
          <a:xfrm>
            <a:off x="43091" y="4954343"/>
            <a:ext cx="5671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First Semester</a:t>
            </a:r>
            <a:endParaRPr b="0" i="0" sz="1400" u="none" cap="none" strike="noStrike">
              <a:solidFill>
                <a:srgbClr val="000000"/>
              </a:solidFill>
              <a:latin typeface="Arial"/>
              <a:ea typeface="Arial"/>
              <a:cs typeface="Arial"/>
              <a:sym typeface="Arial"/>
            </a:endParaRPr>
          </a:p>
        </p:txBody>
      </p:sp>
      <p:sp>
        <p:nvSpPr>
          <p:cNvPr id="270" name="Google Shape;270;g3ee26fb6257_0_179"/>
          <p:cNvSpPr txBox="1"/>
          <p:nvPr/>
        </p:nvSpPr>
        <p:spPr>
          <a:xfrm>
            <a:off x="6510106" y="4954343"/>
            <a:ext cx="5671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Second and third semesters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ee26fb6257_0_1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Close to perfect competition</a:t>
            </a:r>
            <a:endParaRPr/>
          </a:p>
        </p:txBody>
      </p:sp>
      <p:sp>
        <p:nvSpPr>
          <p:cNvPr id="276" name="Google Shape;276;g3ee26fb6257_0_1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sz="2000"/>
              <a:t>In summary, the simulations were close to “perfect competition”:</a:t>
            </a:r>
            <a:endParaRPr/>
          </a:p>
          <a:p>
            <a:pPr indent="-228600" lvl="1" marL="685800" rtl="0" algn="l">
              <a:lnSpc>
                <a:spcPct val="90000"/>
              </a:lnSpc>
              <a:spcBef>
                <a:spcPts val="500"/>
              </a:spcBef>
              <a:spcAft>
                <a:spcPts val="0"/>
              </a:spcAft>
              <a:buClr>
                <a:schemeClr val="dk1"/>
              </a:buClr>
              <a:buSzPct val="100000"/>
              <a:buChar char="•"/>
            </a:pPr>
            <a:r>
              <a:rPr lang="es-ES" sz="1600"/>
              <a:t>There were a good number of agents (60, 66 and 72), especially in relation to the number of goods (2).</a:t>
            </a:r>
            <a:endParaRPr/>
          </a:p>
          <a:p>
            <a:pPr indent="-228600" lvl="1" marL="685800" rtl="0" algn="l">
              <a:lnSpc>
                <a:spcPct val="90000"/>
              </a:lnSpc>
              <a:spcBef>
                <a:spcPts val="500"/>
              </a:spcBef>
              <a:spcAft>
                <a:spcPts val="0"/>
              </a:spcAft>
              <a:buClr>
                <a:schemeClr val="dk1"/>
              </a:buClr>
              <a:buSzPct val="100000"/>
              <a:buChar char="•"/>
            </a:pPr>
            <a:r>
              <a:rPr lang="es-ES" sz="1600"/>
              <a:t>The agents did not have much influence on the market at the beginning of the simulations, where they started from a perfect equality.</a:t>
            </a:r>
            <a:endParaRPr/>
          </a:p>
          <a:p>
            <a:pPr indent="-228600" lvl="1" marL="685800" rtl="0" algn="l">
              <a:lnSpc>
                <a:spcPct val="90000"/>
              </a:lnSpc>
              <a:spcBef>
                <a:spcPts val="500"/>
              </a:spcBef>
              <a:spcAft>
                <a:spcPts val="0"/>
              </a:spcAft>
              <a:buClr>
                <a:schemeClr val="dk1"/>
              </a:buClr>
              <a:buSzPct val="100000"/>
              <a:buChar char="•"/>
            </a:pPr>
            <a:r>
              <a:rPr lang="es-ES" sz="1600"/>
              <a:t>The goods were homogeneous.</a:t>
            </a:r>
            <a:endParaRPr/>
          </a:p>
          <a:p>
            <a:pPr indent="-228600" lvl="1" marL="685800" rtl="0" algn="l">
              <a:lnSpc>
                <a:spcPct val="90000"/>
              </a:lnSpc>
              <a:spcBef>
                <a:spcPts val="500"/>
              </a:spcBef>
              <a:spcAft>
                <a:spcPts val="0"/>
              </a:spcAft>
              <a:buClr>
                <a:schemeClr val="dk1"/>
              </a:buClr>
              <a:buSzPct val="100000"/>
              <a:buChar char="•"/>
            </a:pPr>
            <a:r>
              <a:rPr lang="es-ES" sz="1600"/>
              <a:t>The agents were “rational” seeking maximum benefit.</a:t>
            </a:r>
            <a:endParaRPr/>
          </a:p>
          <a:p>
            <a:pPr indent="-228600" lvl="1" marL="685800" rtl="0" algn="l">
              <a:lnSpc>
                <a:spcPct val="90000"/>
              </a:lnSpc>
              <a:spcBef>
                <a:spcPts val="500"/>
              </a:spcBef>
              <a:spcAft>
                <a:spcPts val="0"/>
              </a:spcAft>
              <a:buClr>
                <a:schemeClr val="dk1"/>
              </a:buClr>
              <a:buSzPct val="100000"/>
              <a:buChar char="•"/>
            </a:pPr>
            <a:r>
              <a:rPr lang="es-ES" sz="1600"/>
              <a:t>There were no barriers to entry or exit in production.</a:t>
            </a:r>
            <a:endParaRPr/>
          </a:p>
          <a:p>
            <a:pPr indent="-228600" lvl="1" marL="685800" rtl="0" algn="l">
              <a:lnSpc>
                <a:spcPct val="90000"/>
              </a:lnSpc>
              <a:spcBef>
                <a:spcPts val="500"/>
              </a:spcBef>
              <a:spcAft>
                <a:spcPts val="0"/>
              </a:spcAft>
              <a:buClr>
                <a:schemeClr val="dk1"/>
              </a:buClr>
              <a:buSzPct val="100000"/>
              <a:buChar char="•"/>
            </a:pPr>
            <a:r>
              <a:rPr lang="es-ES" sz="1600"/>
              <a:t>The same technology was available to all agents.</a:t>
            </a:r>
            <a:endParaRPr/>
          </a:p>
          <a:p>
            <a:pPr indent="-228600" lvl="1" marL="685800" rtl="0" algn="l">
              <a:lnSpc>
                <a:spcPct val="90000"/>
              </a:lnSpc>
              <a:spcBef>
                <a:spcPts val="500"/>
              </a:spcBef>
              <a:spcAft>
                <a:spcPts val="0"/>
              </a:spcAft>
              <a:buClr>
                <a:schemeClr val="dk1"/>
              </a:buClr>
              <a:buSzPct val="100000"/>
              <a:buChar char="•"/>
            </a:pPr>
            <a:r>
              <a:rPr lang="es-ES" sz="1600"/>
              <a:t>There were no externalities.</a:t>
            </a:r>
            <a:endParaRPr/>
          </a:p>
          <a:p>
            <a:pPr indent="-228600" lvl="1" marL="685800" rtl="0" algn="l">
              <a:lnSpc>
                <a:spcPct val="90000"/>
              </a:lnSpc>
              <a:spcBef>
                <a:spcPts val="500"/>
              </a:spcBef>
              <a:spcAft>
                <a:spcPts val="0"/>
              </a:spcAft>
              <a:buClr>
                <a:schemeClr val="dk1"/>
              </a:buClr>
              <a:buSzPct val="100000"/>
              <a:buChar char="•"/>
            </a:pPr>
            <a:r>
              <a:rPr lang="es-ES" sz="1600"/>
              <a:t>There were constant returns to scale.</a:t>
            </a:r>
            <a:endParaRPr/>
          </a:p>
          <a:p>
            <a:pPr indent="-228600" lvl="1" marL="685800" rtl="0" algn="l">
              <a:lnSpc>
                <a:spcPct val="90000"/>
              </a:lnSpc>
              <a:spcBef>
                <a:spcPts val="500"/>
              </a:spcBef>
              <a:spcAft>
                <a:spcPts val="0"/>
              </a:spcAft>
              <a:buClr>
                <a:schemeClr val="dk1"/>
              </a:buClr>
              <a:buSzPct val="100000"/>
              <a:buChar char="•"/>
            </a:pPr>
            <a:r>
              <a:rPr lang="es-ES" sz="1600"/>
              <a:t>The factors of production were perfectly mobile.</a:t>
            </a:r>
            <a:endParaRPr/>
          </a:p>
          <a:p>
            <a:pPr indent="-228600" lvl="1" marL="685800" rtl="0" algn="l">
              <a:lnSpc>
                <a:spcPct val="90000"/>
              </a:lnSpc>
              <a:spcBef>
                <a:spcPts val="500"/>
              </a:spcBef>
              <a:spcAft>
                <a:spcPts val="0"/>
              </a:spcAft>
              <a:buClr>
                <a:schemeClr val="dk1"/>
              </a:buClr>
              <a:buSzPct val="100000"/>
              <a:buChar char="•"/>
            </a:pPr>
            <a:r>
              <a:rPr lang="es-ES" sz="1600"/>
              <a:t>There was perfect information about the past, although not perfect information about prices in the present.</a:t>
            </a:r>
            <a:endParaRPr/>
          </a:p>
          <a:p>
            <a:pPr indent="-228600" lvl="1" marL="685800" rtl="0" algn="l">
              <a:lnSpc>
                <a:spcPct val="90000"/>
              </a:lnSpc>
              <a:spcBef>
                <a:spcPts val="500"/>
              </a:spcBef>
              <a:spcAft>
                <a:spcPts val="0"/>
              </a:spcAft>
              <a:buClr>
                <a:schemeClr val="dk1"/>
              </a:buClr>
              <a:buSzPct val="100000"/>
              <a:buChar char="•"/>
            </a:pPr>
            <a:r>
              <a:rPr lang="es-ES" sz="1600"/>
              <a:t>Property rights were well defined.</a:t>
            </a:r>
            <a:endParaRPr/>
          </a:p>
          <a:p>
            <a:pPr indent="-228600" lvl="1" marL="685800" rtl="0" algn="l">
              <a:lnSpc>
                <a:spcPct val="90000"/>
              </a:lnSpc>
              <a:spcBef>
                <a:spcPts val="500"/>
              </a:spcBef>
              <a:spcAft>
                <a:spcPts val="0"/>
              </a:spcAft>
              <a:buClr>
                <a:schemeClr val="dk1"/>
              </a:buClr>
              <a:buSzPct val="100000"/>
              <a:buChar char="•"/>
            </a:pPr>
            <a:r>
              <a:rPr lang="es-ES" sz="1600"/>
              <a:t>There were no transaction costs.</a:t>
            </a:r>
            <a:endParaRPr/>
          </a:p>
          <a:p>
            <a:pPr indent="-228600" lvl="1" marL="685800" rtl="0" algn="l">
              <a:lnSpc>
                <a:spcPct val="90000"/>
              </a:lnSpc>
              <a:spcBef>
                <a:spcPts val="500"/>
              </a:spcBef>
              <a:spcAft>
                <a:spcPts val="0"/>
              </a:spcAft>
              <a:buClr>
                <a:schemeClr val="dk1"/>
              </a:buClr>
              <a:buSzPct val="100000"/>
              <a:buChar char="•"/>
            </a:pPr>
            <a:r>
              <a:rPr lang="es-ES" sz="1600"/>
              <a:t>The contracts were mandatory.</a:t>
            </a:r>
            <a:endParaRPr/>
          </a:p>
          <a:p>
            <a:pPr indent="-228600" lvl="0" marL="228600" rtl="0" algn="l">
              <a:lnSpc>
                <a:spcPct val="90000"/>
              </a:lnSpc>
              <a:spcBef>
                <a:spcPts val="1000"/>
              </a:spcBef>
              <a:spcAft>
                <a:spcPts val="0"/>
              </a:spcAft>
              <a:buClr>
                <a:schemeClr val="dk1"/>
              </a:buClr>
              <a:buSzPct val="100000"/>
              <a:buChar char="•"/>
            </a:pPr>
            <a:r>
              <a:rPr lang="es-ES" sz="2000"/>
              <a:t>But there were some differences:</a:t>
            </a:r>
            <a:endParaRPr/>
          </a:p>
          <a:p>
            <a:pPr indent="-228600" lvl="1" marL="685800" rtl="0" algn="l">
              <a:lnSpc>
                <a:spcPct val="90000"/>
              </a:lnSpc>
              <a:spcBef>
                <a:spcPts val="500"/>
              </a:spcBef>
              <a:spcAft>
                <a:spcPts val="0"/>
              </a:spcAft>
              <a:buClr>
                <a:schemeClr val="dk1"/>
              </a:buClr>
              <a:buSzPct val="100000"/>
              <a:buChar char="•"/>
            </a:pPr>
            <a:r>
              <a:rPr lang="es-ES" sz="1600"/>
              <a:t>The number of agents could have been even greater.</a:t>
            </a:r>
            <a:endParaRPr/>
          </a:p>
          <a:p>
            <a:pPr indent="-228600" lvl="1" marL="685800" rtl="0" algn="l">
              <a:lnSpc>
                <a:spcPct val="90000"/>
              </a:lnSpc>
              <a:spcBef>
                <a:spcPts val="500"/>
              </a:spcBef>
              <a:spcAft>
                <a:spcPts val="0"/>
              </a:spcAft>
              <a:buClr>
                <a:schemeClr val="dk1"/>
              </a:buClr>
              <a:buSzPct val="100000"/>
              <a:buChar char="•"/>
            </a:pPr>
            <a:r>
              <a:rPr lang="es-ES" sz="1600"/>
              <a:t>Information on current prices was not strictly perfect, because students could not be in all negotiations at the same time, although their access to it was not limited.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ee26fb6257_0_5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Participants in the simulation</a:t>
            </a:r>
            <a:endParaRPr/>
          </a:p>
        </p:txBody>
      </p:sp>
      <p:sp>
        <p:nvSpPr>
          <p:cNvPr id="101" name="Google Shape;101;g3ee26fb6257_0_5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000"/>
              <a:buChar char="•"/>
            </a:pPr>
            <a:r>
              <a:rPr lang="es-ES" sz="2000"/>
              <a:t>We listed the names of the active participants in the research.</a:t>
            </a:r>
            <a:endParaRPr/>
          </a:p>
          <a:p>
            <a:pPr indent="-228600" lvl="0" marL="228600" rtl="0" algn="l">
              <a:lnSpc>
                <a:spcPct val="90000"/>
              </a:lnSpc>
              <a:spcBef>
                <a:spcPts val="1000"/>
              </a:spcBef>
              <a:spcAft>
                <a:spcPts val="0"/>
              </a:spcAft>
              <a:buClr>
                <a:schemeClr val="dk1"/>
              </a:buClr>
              <a:buSzPts val="2000"/>
              <a:buChar char="•"/>
            </a:pPr>
            <a:r>
              <a:rPr lang="es-ES" sz="2000"/>
              <a:t>First semester, September to December 2023</a:t>
            </a:r>
            <a:endParaRPr/>
          </a:p>
          <a:p>
            <a:pPr indent="-236220" lvl="1" marL="685800" rtl="0" algn="l">
              <a:lnSpc>
                <a:spcPct val="90000"/>
              </a:lnSpc>
              <a:spcBef>
                <a:spcPts val="500"/>
              </a:spcBef>
              <a:spcAft>
                <a:spcPts val="0"/>
              </a:spcAft>
              <a:buClr>
                <a:schemeClr val="dk1"/>
              </a:buClr>
              <a:buSzPts val="1600"/>
              <a:buChar char="•"/>
            </a:pPr>
            <a:r>
              <a:rPr lang="es-ES" sz="1600"/>
              <a:t>Mohamad, Alba, Mario, Marc, Júlia, Lucía, Helena, Naiara, Carla, Bruno, Helena, Victor, Valeria, Jordi, Joel, Martina, Bruna, Claudia, Maria, Aitana, Miriam, Laura, Sara, Aroa, Núria, Alba, Gonzalo, Alessia, Marta, Milena, Itziar, Mohamed, Diana, Marc, Marina, Xinrou, Lucía, Carla, Pol, Clàudia, Lucía, Aitana, Cristina, Melany, Alexia, Maria, Roger, Maria, Aina, Olenka, Ashmeet, Karyna, Jan, Adrian, Laia, Julen, Aniol, Sergio, Joan, Zhe.</a:t>
            </a:r>
            <a:endParaRPr/>
          </a:p>
          <a:p>
            <a:pPr indent="-228600" lvl="0" marL="228600" rtl="0" algn="l">
              <a:lnSpc>
                <a:spcPct val="90000"/>
              </a:lnSpc>
              <a:spcBef>
                <a:spcPts val="1000"/>
              </a:spcBef>
              <a:spcAft>
                <a:spcPts val="0"/>
              </a:spcAft>
              <a:buClr>
                <a:schemeClr val="dk1"/>
              </a:buClr>
              <a:buSzPts val="2000"/>
              <a:buChar char="•"/>
            </a:pPr>
            <a:r>
              <a:rPr lang="es-ES" sz="2000"/>
              <a:t>Second semester, February to May 2024</a:t>
            </a:r>
            <a:endParaRPr/>
          </a:p>
          <a:p>
            <a:pPr indent="-236220" lvl="1" marL="685800" rtl="0" algn="l">
              <a:lnSpc>
                <a:spcPct val="90000"/>
              </a:lnSpc>
              <a:spcBef>
                <a:spcPts val="500"/>
              </a:spcBef>
              <a:spcAft>
                <a:spcPts val="0"/>
              </a:spcAft>
              <a:buClr>
                <a:schemeClr val="dk1"/>
              </a:buClr>
              <a:buSzPts val="1600"/>
              <a:buChar char="•"/>
            </a:pPr>
            <a:r>
              <a:rPr lang="es-ES" sz="1600"/>
              <a:t>Natàlia, Laia, Albert, Maryam, Pau, Antonio, Ariadna, Ona, María, Laura, Rocio, Huishan, Sara, Irene, Salima, Malak, Pol, Biel, Raúl, Biel, Emma, Pol, Maria Jesús, Cèlia, Alex, Noa, Manuel, Pol, Gonzalo, Laia, Adriana, Rim, Romaisa, Abel, Héctor, Joan, Lucía, Natàlia, Miriam, Yess, Roser, Mireia, Mar, Júlia, Mariia, Javier, Mar, Aran, Edna, Bernat, Martí, Elisenda, Samuel, Melanie, David, Júlia, Esther, Eric, Ainara, Àlex, Bernat, Erika, Aina, Carlota, Marina, Gemma.</a:t>
            </a:r>
            <a:endParaRPr/>
          </a:p>
          <a:p>
            <a:pPr indent="-228600" lvl="0" marL="228600" rtl="0" algn="l">
              <a:lnSpc>
                <a:spcPct val="90000"/>
              </a:lnSpc>
              <a:spcBef>
                <a:spcPts val="1000"/>
              </a:spcBef>
              <a:spcAft>
                <a:spcPts val="0"/>
              </a:spcAft>
              <a:buClr>
                <a:schemeClr val="dk1"/>
              </a:buClr>
              <a:buSzPts val="2000"/>
              <a:buChar char="•"/>
            </a:pPr>
            <a:r>
              <a:rPr lang="es-ES" sz="2000"/>
              <a:t>Third semester, February to May 2025</a:t>
            </a:r>
            <a:endParaRPr/>
          </a:p>
          <a:p>
            <a:pPr indent="-236220" lvl="1" marL="685800" rtl="0" algn="l">
              <a:lnSpc>
                <a:spcPct val="90000"/>
              </a:lnSpc>
              <a:spcBef>
                <a:spcPts val="500"/>
              </a:spcBef>
              <a:spcAft>
                <a:spcPts val="0"/>
              </a:spcAft>
              <a:buClr>
                <a:schemeClr val="dk1"/>
              </a:buClr>
              <a:buSzPts val="1600"/>
              <a:buChar char="•"/>
            </a:pPr>
            <a:r>
              <a:rPr lang="es-ES" sz="1600"/>
              <a:t>Lucía, Ivan, Rut, Ariadna, Mar, Ashad, Denisa, Fatima, Marta, Eva, Daniel Zhengyong, Mariona, Sofia, Miquel, Paula, Elitsa, Suleimane, Martina, Mikael, Meriam, Júlia, Berta, Mar, Lucia, Andrea, Doae, Hector, Laia, Wasim, Izan, Rebeca Noa, Judit, Cristina, Nicolas, Alba, Aina, Victor, Éric, Ingrid, Miriam, Irene, Daniela, Miriam, Blanca, Aina, Jacqueline, Pau, Josep, Martina, Judith, Aleix, Evelyn Nicole, Erik, Nirld Manel, Celia, Daina Sainan, Nora, Andrea, Emil Anton, Jovanpreet, Guillem, Nerea, Joel, Carla, Alejandro, Mariami, Laia, Ramon, Carlos, Andrea, Maria Felisa, Esther.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ee26fb6257_0_196"/>
          <p:cNvSpPr txBox="1"/>
          <p:nvPr>
            <p:ph type="title"/>
          </p:nvPr>
        </p:nvSpPr>
        <p:spPr>
          <a:xfrm>
            <a:off x="838200" y="2766218"/>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s-ES" sz="5400" u="sng"/>
              <a:t>Results and comparison with the theory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ee26fb6257_0_20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Production</a:t>
            </a:r>
            <a:endParaRPr/>
          </a:p>
        </p:txBody>
      </p:sp>
      <p:sp>
        <p:nvSpPr>
          <p:cNvPr id="287" name="Google Shape;287;g3ee26fb6257_0_20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a:t>In all semesters the behavior was similar to that of MBLP (maximum long-term profit), but in a more inefficient way and with a trajectory through decreasing oscillations of a cobweb type.</a:t>
            </a:r>
            <a:endParaRPr/>
          </a:p>
          <a:p>
            <a:pPr indent="-228600" lvl="0" marL="228600" rtl="0" algn="l">
              <a:lnSpc>
                <a:spcPct val="90000"/>
              </a:lnSpc>
              <a:spcBef>
                <a:spcPts val="1000"/>
              </a:spcBef>
              <a:spcAft>
                <a:spcPts val="0"/>
              </a:spcAft>
              <a:buClr>
                <a:schemeClr val="dk1"/>
              </a:buClr>
              <a:buSzPct val="100000"/>
              <a:buChar char="•"/>
            </a:pPr>
            <a:r>
              <a:rPr lang="es-ES"/>
              <a:t>In each semester, the system initially tended to increase the amount of wheat and decrease the amount of iron. Later, after some fluctuations, exponential growth was achieved.</a:t>
            </a:r>
            <a:endParaRPr/>
          </a:p>
          <a:p>
            <a:pPr indent="-228600" lvl="1" marL="685800" rtl="0" algn="l">
              <a:lnSpc>
                <a:spcPct val="90000"/>
              </a:lnSpc>
              <a:spcBef>
                <a:spcPts val="500"/>
              </a:spcBef>
              <a:spcAft>
                <a:spcPts val="0"/>
              </a:spcAft>
              <a:buClr>
                <a:schemeClr val="dk1"/>
              </a:buClr>
              <a:buSzPct val="100000"/>
              <a:buChar char="•"/>
            </a:pPr>
            <a:r>
              <a:rPr lang="es-ES"/>
              <a:t>Limited resources were not included to simplify the simulation and subsequent analysis.</a:t>
            </a:r>
            <a:endParaRPr/>
          </a:p>
          <a:p>
            <a:pPr indent="-228600" lvl="0" marL="228600" rtl="0" algn="l">
              <a:lnSpc>
                <a:spcPct val="90000"/>
              </a:lnSpc>
              <a:spcBef>
                <a:spcPts val="1000"/>
              </a:spcBef>
              <a:spcAft>
                <a:spcPts val="0"/>
              </a:spcAft>
              <a:buClr>
                <a:schemeClr val="dk1"/>
              </a:buClr>
              <a:buSzPct val="100000"/>
              <a:buChar char="•"/>
            </a:pPr>
            <a:r>
              <a:rPr lang="es-ES"/>
              <a:t>In our simulation, we see that the actions of agents who exchange with each other and maximize their individual benefits end up causing an allocation close to that which corresponds to maximizing growth, to the VN solution (of the Von Neumann model).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3ee26fb6257_0_226"/>
          <p:cNvPicPr preferRelativeResize="0"/>
          <p:nvPr/>
        </p:nvPicPr>
        <p:blipFill rotWithShape="1">
          <a:blip r:embed="rId3">
            <a:alphaModFix/>
          </a:blip>
          <a:srcRect b="0" l="0" r="0" t="0"/>
          <a:stretch/>
        </p:blipFill>
        <p:spPr>
          <a:xfrm>
            <a:off x="-1" y="719528"/>
            <a:ext cx="6096000" cy="3069300"/>
          </a:xfrm>
          <a:prstGeom prst="rect">
            <a:avLst/>
          </a:prstGeom>
          <a:noFill/>
          <a:ln>
            <a:noFill/>
          </a:ln>
        </p:spPr>
      </p:pic>
      <p:pic>
        <p:nvPicPr>
          <p:cNvPr id="294" name="Google Shape;294;g3ee26fb6257_0_226"/>
          <p:cNvPicPr preferRelativeResize="0"/>
          <p:nvPr/>
        </p:nvPicPr>
        <p:blipFill rotWithShape="1">
          <a:blip r:embed="rId4">
            <a:alphaModFix/>
          </a:blip>
          <a:srcRect b="0" l="0" r="0" t="0"/>
          <a:stretch/>
        </p:blipFill>
        <p:spPr>
          <a:xfrm>
            <a:off x="6096001" y="719528"/>
            <a:ext cx="6096000" cy="3069300"/>
          </a:xfrm>
          <a:prstGeom prst="rect">
            <a:avLst/>
          </a:prstGeom>
          <a:noFill/>
          <a:ln>
            <a:noFill/>
          </a:ln>
        </p:spPr>
      </p:pic>
      <p:pic>
        <p:nvPicPr>
          <p:cNvPr id="295" name="Google Shape;295;g3ee26fb6257_0_226"/>
          <p:cNvPicPr preferRelativeResize="0"/>
          <p:nvPr/>
        </p:nvPicPr>
        <p:blipFill rotWithShape="1">
          <a:blip r:embed="rId5">
            <a:alphaModFix/>
          </a:blip>
          <a:srcRect b="0" l="0" r="0" t="0"/>
          <a:stretch/>
        </p:blipFill>
        <p:spPr>
          <a:xfrm>
            <a:off x="6095999" y="3788764"/>
            <a:ext cx="6096000" cy="3069300"/>
          </a:xfrm>
          <a:prstGeom prst="rect">
            <a:avLst/>
          </a:prstGeom>
          <a:noFill/>
          <a:ln>
            <a:noFill/>
          </a:ln>
        </p:spPr>
      </p:pic>
      <p:sp>
        <p:nvSpPr>
          <p:cNvPr id="296" name="Google Shape;296;g3ee26fb6257_0_226"/>
          <p:cNvSpPr txBox="1"/>
          <p:nvPr>
            <p:ph type="title"/>
          </p:nvPr>
        </p:nvSpPr>
        <p:spPr>
          <a:xfrm>
            <a:off x="838200" y="0"/>
            <a:ext cx="10515600" cy="74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Production (logarithmic scale)</a:t>
            </a:r>
            <a:endParaRPr/>
          </a:p>
        </p:txBody>
      </p:sp>
      <p:pic>
        <p:nvPicPr>
          <p:cNvPr id="297" name="Google Shape;297;g3ee26fb6257_0_226"/>
          <p:cNvPicPr preferRelativeResize="0"/>
          <p:nvPr/>
        </p:nvPicPr>
        <p:blipFill rotWithShape="1">
          <a:blip r:embed="rId6">
            <a:alphaModFix/>
          </a:blip>
          <a:srcRect b="0" l="0" r="0" t="0"/>
          <a:stretch/>
        </p:blipFill>
        <p:spPr>
          <a:xfrm>
            <a:off x="0" y="3803749"/>
            <a:ext cx="6096000" cy="3054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ee26fb6257_0_2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Values</a:t>
            </a:r>
            <a:endParaRPr/>
          </a:p>
        </p:txBody>
      </p:sp>
      <p:sp>
        <p:nvSpPr>
          <p:cNvPr id="303" name="Google Shape;303;g3ee26fb6257_0_250"/>
          <p:cNvSpPr txBox="1"/>
          <p:nvPr>
            <p:ph idx="1" type="body"/>
          </p:nvPr>
        </p:nvSpPr>
        <p:spPr>
          <a:xfrm>
            <a:off x="629587" y="1825625"/>
            <a:ext cx="10897800" cy="43512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es-ES" sz="9600"/>
              <a:t>In our simulations, the average price of iron relative to wheat can be approximated as the total amount of wheat delivered divided by the total amount of iron delivered.</a:t>
            </a:r>
            <a:endParaRPr/>
          </a:p>
          <a:p>
            <a:pPr indent="-228600" lvl="1" marL="685800" rtl="0" algn="l">
              <a:lnSpc>
                <a:spcPct val="90000"/>
              </a:lnSpc>
              <a:spcBef>
                <a:spcPts val="500"/>
              </a:spcBef>
              <a:spcAft>
                <a:spcPts val="0"/>
              </a:spcAft>
              <a:buClr>
                <a:schemeClr val="dk1"/>
              </a:buClr>
              <a:buSzPct val="100000"/>
              <a:buChar char="•"/>
            </a:pPr>
            <a:r>
              <a:rPr lang="es-ES" sz="6400"/>
              <a:t>This is an approximation, because circular deliveries or those made within a company would have to be discounted.</a:t>
            </a:r>
            <a:endParaRPr/>
          </a:p>
          <a:p>
            <a:pPr indent="-228600" lvl="0" marL="228600" rtl="0" algn="l">
              <a:lnSpc>
                <a:spcPct val="90000"/>
              </a:lnSpc>
              <a:spcBef>
                <a:spcPts val="1000"/>
              </a:spcBef>
              <a:spcAft>
                <a:spcPts val="0"/>
              </a:spcAft>
              <a:buClr>
                <a:schemeClr val="dk1"/>
              </a:buClr>
              <a:buSzPct val="100000"/>
              <a:buChar char="•"/>
            </a:pPr>
            <a:r>
              <a:rPr lang="es-ES" sz="9600"/>
              <a:t>We can therefore compare the delivery ratio with the MBLP Lagrange multiplier ratio for each session, and thus verify the distance between the simulations and MBLP.</a:t>
            </a:r>
            <a:endParaRPr/>
          </a:p>
          <a:p>
            <a:pPr indent="-228600" lvl="0" marL="228600" rtl="0" algn="l">
              <a:lnSpc>
                <a:spcPct val="90000"/>
              </a:lnSpc>
              <a:spcBef>
                <a:spcPts val="1000"/>
              </a:spcBef>
              <a:spcAft>
                <a:spcPts val="0"/>
              </a:spcAft>
              <a:buClr>
                <a:schemeClr val="dk1"/>
              </a:buClr>
              <a:buSzPct val="100000"/>
              <a:buChar char="•"/>
            </a:pPr>
            <a:r>
              <a:rPr lang="es-ES" sz="9600"/>
              <a:t>In MBLP, at the initial moment, the value of iron is similar to that of wheat. But the value of iron increases in subsequent time steps, until one unit of iron becomes equivalent to 15 units of wheat, which is the VN solution (and also the Sraffa price).</a:t>
            </a:r>
            <a:endParaRPr/>
          </a:p>
          <a:p>
            <a:pPr indent="-228600" lvl="0" marL="228600" rtl="0" algn="l">
              <a:lnSpc>
                <a:spcPct val="90000"/>
              </a:lnSpc>
              <a:spcBef>
                <a:spcPts val="1000"/>
              </a:spcBef>
              <a:spcAft>
                <a:spcPts val="0"/>
              </a:spcAft>
              <a:buClr>
                <a:schemeClr val="dk1"/>
              </a:buClr>
              <a:buSzPct val="100000"/>
              <a:buChar char="•"/>
            </a:pPr>
            <a:r>
              <a:rPr lang="es-ES" sz="9600"/>
              <a:t>In the simulations, at the initial moment, iron deliveries are similar to wheat deliveries. However, iron deliveries decrease relatively in subsequent time steps, fluctuating around 15 units of wheat per unit of iron.</a:t>
            </a:r>
            <a:endParaRPr/>
          </a:p>
          <a:p>
            <a:pPr indent="-184150" lvl="0" marL="228600" rtl="0" algn="l">
              <a:lnSpc>
                <a:spcPct val="90000"/>
              </a:lnSpc>
              <a:spcBef>
                <a:spcPts val="1000"/>
              </a:spcBef>
              <a:spcAft>
                <a:spcPts val="0"/>
              </a:spcAft>
              <a:buClr>
                <a:schemeClr val="dk1"/>
              </a:buClr>
              <a:buSzPct val="100000"/>
              <a:buNone/>
            </a:pPr>
            <a:r>
              <a:t/>
            </a:r>
            <a:endParaRPr/>
          </a:p>
          <a:p>
            <a:pPr indent="-184150" lvl="0" marL="228600" rtl="0" algn="l">
              <a:lnSpc>
                <a:spcPct val="90000"/>
              </a:lnSpc>
              <a:spcBef>
                <a:spcPts val="1000"/>
              </a:spcBef>
              <a:spcAft>
                <a:spcPts val="0"/>
              </a:spcAft>
              <a:buClr>
                <a:schemeClr val="dk1"/>
              </a:buClr>
              <a:buSzPct val="100000"/>
              <a:buNone/>
            </a:pPr>
            <a:r>
              <a:t/>
            </a:r>
            <a:endParaRPr/>
          </a:p>
          <a:p>
            <a:pPr indent="-18415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g3ee26fb6257_0_263"/>
          <p:cNvPicPr preferRelativeResize="0"/>
          <p:nvPr/>
        </p:nvPicPr>
        <p:blipFill rotWithShape="1">
          <a:blip r:embed="rId3">
            <a:alphaModFix/>
          </a:blip>
          <a:srcRect b="0" l="0" r="0" t="0"/>
          <a:stretch/>
        </p:blipFill>
        <p:spPr>
          <a:xfrm>
            <a:off x="434715" y="1229193"/>
            <a:ext cx="11242500" cy="5263800"/>
          </a:xfrm>
          <a:prstGeom prst="rect">
            <a:avLst/>
          </a:prstGeom>
          <a:noFill/>
          <a:ln>
            <a:noFill/>
          </a:ln>
        </p:spPr>
      </p:pic>
      <p:sp>
        <p:nvSpPr>
          <p:cNvPr id="309" name="Google Shape;309;g3ee26fb6257_0_263"/>
          <p:cNvSpPr txBox="1"/>
          <p:nvPr>
            <p:ph type="title"/>
          </p:nvPr>
        </p:nvSpPr>
        <p:spPr>
          <a:xfrm>
            <a:off x="798226"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MBLP value; </a:t>
            </a:r>
            <a:br>
              <a:rPr lang="es-ES"/>
            </a:br>
            <a:r>
              <a:rPr lang="es-ES"/>
              <a:t>Wheat deliveries / Iron deliveries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ee26fb6257_0_268"/>
          <p:cNvSpPr txBox="1"/>
          <p:nvPr/>
        </p:nvSpPr>
        <p:spPr>
          <a:xfrm>
            <a:off x="807037" y="399312"/>
            <a:ext cx="105231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chemeClr val="dk1"/>
                </a:solidFill>
                <a:latin typeface="Arial"/>
                <a:ea typeface="Arial"/>
                <a:cs typeface="Arial"/>
                <a:sym typeface="Arial"/>
              </a:rPr>
              <a:t>Adam Smith: ““The natural price, therefore, is, as it were, the central price, to which the prices of all commodities are continually gravitating”, </a:t>
            </a:r>
            <a:r>
              <a:rPr b="0" i="1" lang="es-ES" sz="2800" u="none" cap="none" strike="noStrike">
                <a:solidFill>
                  <a:schemeClr val="dk1"/>
                </a:solidFill>
                <a:latin typeface="Arial"/>
                <a:ea typeface="Arial"/>
                <a:cs typeface="Arial"/>
                <a:sym typeface="Arial"/>
              </a:rPr>
              <a:t>The Wealth of Nations, </a:t>
            </a:r>
            <a:r>
              <a:rPr b="0" i="0" lang="es-ES" sz="2800" u="none" cap="none" strike="noStrike">
                <a:solidFill>
                  <a:schemeClr val="dk1"/>
                </a:solidFill>
                <a:latin typeface="Arial"/>
                <a:ea typeface="Arial"/>
                <a:cs typeface="Arial"/>
                <a:sym typeface="Arial"/>
              </a:rPr>
              <a:t>I.VII</a:t>
            </a:r>
            <a:endParaRPr b="0" i="0" sz="1400" u="none" cap="none" strike="noStrike">
              <a:solidFill>
                <a:srgbClr val="000000"/>
              </a:solidFill>
              <a:latin typeface="Arial"/>
              <a:ea typeface="Arial"/>
              <a:cs typeface="Arial"/>
              <a:sym typeface="Arial"/>
            </a:endParaRPr>
          </a:p>
        </p:txBody>
      </p:sp>
      <p:pic>
        <p:nvPicPr>
          <p:cNvPr id="315" name="Google Shape;315;g3ee26fb6257_0_268"/>
          <p:cNvPicPr preferRelativeResize="0"/>
          <p:nvPr/>
        </p:nvPicPr>
        <p:blipFill rotWithShape="1">
          <a:blip r:embed="rId3">
            <a:alphaModFix/>
          </a:blip>
          <a:srcRect b="0" l="0" r="0" t="0"/>
          <a:stretch/>
        </p:blipFill>
        <p:spPr>
          <a:xfrm>
            <a:off x="3137515" y="2203555"/>
            <a:ext cx="2931000" cy="3391800"/>
          </a:xfrm>
          <a:prstGeom prst="rect">
            <a:avLst/>
          </a:prstGeom>
          <a:noFill/>
          <a:ln>
            <a:noFill/>
          </a:ln>
        </p:spPr>
      </p:pic>
      <p:pic>
        <p:nvPicPr>
          <p:cNvPr id="316" name="Google Shape;316;g3ee26fb6257_0_268"/>
          <p:cNvPicPr preferRelativeResize="0"/>
          <p:nvPr/>
        </p:nvPicPr>
        <p:blipFill rotWithShape="1">
          <a:blip r:embed="rId4">
            <a:alphaModFix/>
          </a:blip>
          <a:srcRect b="0" l="0" r="0" t="0"/>
          <a:stretch/>
        </p:blipFill>
        <p:spPr>
          <a:xfrm>
            <a:off x="1" y="2203556"/>
            <a:ext cx="3038400" cy="3391800"/>
          </a:xfrm>
          <a:prstGeom prst="rect">
            <a:avLst/>
          </a:prstGeom>
          <a:noFill/>
          <a:ln>
            <a:noFill/>
          </a:ln>
        </p:spPr>
      </p:pic>
      <p:pic>
        <p:nvPicPr>
          <p:cNvPr id="317" name="Google Shape;317;g3ee26fb6257_0_268"/>
          <p:cNvPicPr preferRelativeResize="0"/>
          <p:nvPr/>
        </p:nvPicPr>
        <p:blipFill rotWithShape="1">
          <a:blip r:embed="rId5">
            <a:alphaModFix/>
          </a:blip>
          <a:srcRect b="0" l="0" r="0" t="0"/>
          <a:stretch/>
        </p:blipFill>
        <p:spPr>
          <a:xfrm>
            <a:off x="9127314" y="2203553"/>
            <a:ext cx="3059700" cy="3391800"/>
          </a:xfrm>
          <a:prstGeom prst="rect">
            <a:avLst/>
          </a:prstGeom>
          <a:noFill/>
          <a:ln>
            <a:noFill/>
          </a:ln>
        </p:spPr>
      </p:pic>
      <p:sp>
        <p:nvSpPr>
          <p:cNvPr id="318" name="Google Shape;318;g3ee26fb6257_0_268"/>
          <p:cNvSpPr txBox="1"/>
          <p:nvPr/>
        </p:nvSpPr>
        <p:spPr>
          <a:xfrm>
            <a:off x="3008" y="5865220"/>
            <a:ext cx="12189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Horizontally, the index at time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Vertically, the index at time t+1.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chemeClr val="dk1"/>
                </a:solidFill>
                <a:latin typeface="Arial"/>
                <a:ea typeface="Arial"/>
                <a:cs typeface="Arial"/>
                <a:sym typeface="Arial"/>
              </a:rPr>
              <a:t>The relative price of iron with respect to wheat in VN (and in Sraffa) is 15.</a:t>
            </a:r>
            <a:endParaRPr b="0" i="0" sz="1400" u="none" cap="none" strike="noStrike">
              <a:solidFill>
                <a:srgbClr val="000000"/>
              </a:solidFill>
              <a:latin typeface="Arial"/>
              <a:ea typeface="Arial"/>
              <a:cs typeface="Arial"/>
              <a:sym typeface="Arial"/>
            </a:endParaRPr>
          </a:p>
        </p:txBody>
      </p:sp>
      <p:pic>
        <p:nvPicPr>
          <p:cNvPr id="319" name="Google Shape;319;g3ee26fb6257_0_268"/>
          <p:cNvPicPr preferRelativeResize="0"/>
          <p:nvPr/>
        </p:nvPicPr>
        <p:blipFill rotWithShape="1">
          <a:blip r:embed="rId6">
            <a:alphaModFix/>
          </a:blip>
          <a:srcRect b="0" l="0" r="0" t="0"/>
          <a:stretch/>
        </p:blipFill>
        <p:spPr>
          <a:xfrm>
            <a:off x="6153960" y="2203554"/>
            <a:ext cx="2931000" cy="3391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ee26fb6257_0_3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Results: Efficiency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ee26fb6257_0_3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Efficiency</a:t>
            </a:r>
            <a:endParaRPr/>
          </a:p>
        </p:txBody>
      </p:sp>
      <p:sp>
        <p:nvSpPr>
          <p:cNvPr id="330" name="Google Shape;330;g3ee26fb6257_0_3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10000"/>
          </a:bodyPr>
          <a:lstStyle/>
          <a:p>
            <a:pPr indent="-215265" lvl="0" marL="228600" rtl="0" algn="l">
              <a:lnSpc>
                <a:spcPct val="90000"/>
              </a:lnSpc>
              <a:spcBef>
                <a:spcPts val="0"/>
              </a:spcBef>
              <a:spcAft>
                <a:spcPts val="0"/>
              </a:spcAft>
              <a:buClr>
                <a:schemeClr val="dk1"/>
              </a:buClr>
              <a:buSzPct val="100000"/>
              <a:buChar char="•"/>
            </a:pPr>
            <a:r>
              <a:rPr lang="es-ES" u="sng"/>
              <a:t>Perfect efficiency was not achieved </a:t>
            </a:r>
            <a:r>
              <a:rPr lang="es-ES"/>
              <a:t>in the simulations .</a:t>
            </a:r>
            <a:endParaRPr/>
          </a:p>
          <a:p>
            <a:pPr indent="-217170" lvl="1" marL="685800" rtl="0" algn="l">
              <a:lnSpc>
                <a:spcPct val="90000"/>
              </a:lnSpc>
              <a:spcBef>
                <a:spcPts val="500"/>
              </a:spcBef>
              <a:spcAft>
                <a:spcPts val="0"/>
              </a:spcAft>
              <a:buClr>
                <a:schemeClr val="dk1"/>
              </a:buClr>
              <a:buSzPct val="100000"/>
              <a:buChar char="•"/>
            </a:pPr>
            <a:r>
              <a:rPr lang="es-ES"/>
              <a:t>Here we understand "efficiency" to mean the distance to maximizing profit, and not other criteria such as the extent to which people's needs are met.</a:t>
            </a:r>
            <a:endParaRPr/>
          </a:p>
          <a:p>
            <a:pPr indent="-215265" lvl="0" marL="228600" rtl="0" algn="l">
              <a:lnSpc>
                <a:spcPct val="90000"/>
              </a:lnSpc>
              <a:spcBef>
                <a:spcPts val="1000"/>
              </a:spcBef>
              <a:spcAft>
                <a:spcPts val="0"/>
              </a:spcAft>
              <a:buClr>
                <a:schemeClr val="dk1"/>
              </a:buClr>
              <a:buSzPct val="100000"/>
              <a:buChar char="•"/>
            </a:pPr>
            <a:r>
              <a:rPr lang="es-ES"/>
              <a:t>We will analyze efficiency using growth rates.</a:t>
            </a:r>
            <a:endParaRPr/>
          </a:p>
          <a:p>
            <a:pPr indent="-215265" lvl="0" marL="228600" rtl="0" algn="l">
              <a:lnSpc>
                <a:spcPct val="90000"/>
              </a:lnSpc>
              <a:spcBef>
                <a:spcPts val="1000"/>
              </a:spcBef>
              <a:spcAft>
                <a:spcPts val="0"/>
              </a:spcAft>
              <a:buClr>
                <a:schemeClr val="dk1"/>
              </a:buClr>
              <a:buSzPct val="100000"/>
              <a:buChar char="•"/>
            </a:pPr>
            <a:r>
              <a:rPr lang="es-ES"/>
              <a:t>The VN solution implies that the growth rates are 25%.</a:t>
            </a:r>
            <a:endParaRPr/>
          </a:p>
          <a:p>
            <a:pPr indent="-215265" lvl="0" marL="228600" rtl="0" algn="l">
              <a:lnSpc>
                <a:spcPct val="90000"/>
              </a:lnSpc>
              <a:spcBef>
                <a:spcPts val="1000"/>
              </a:spcBef>
              <a:spcAft>
                <a:spcPts val="0"/>
              </a:spcAft>
              <a:buClr>
                <a:schemeClr val="dk1"/>
              </a:buClr>
              <a:buSzPct val="100000"/>
              <a:buChar char="•"/>
            </a:pPr>
            <a:r>
              <a:rPr lang="es-ES"/>
              <a:t>In the first two semesters, the growth rates, already halfway through the simulation, fluctuated around 20%.</a:t>
            </a:r>
            <a:endParaRPr/>
          </a:p>
          <a:p>
            <a:pPr indent="-215265" lvl="0" marL="228600" rtl="0" algn="l">
              <a:lnSpc>
                <a:spcPct val="90000"/>
              </a:lnSpc>
              <a:spcBef>
                <a:spcPts val="1000"/>
              </a:spcBef>
              <a:spcAft>
                <a:spcPts val="0"/>
              </a:spcAft>
              <a:buClr>
                <a:schemeClr val="dk1"/>
              </a:buClr>
              <a:buSzPct val="100000"/>
              <a:buChar char="•"/>
            </a:pPr>
            <a:r>
              <a:rPr lang="es-ES"/>
              <a:t>The production achieved with MBLP is also much higher than that of the simulations.</a:t>
            </a:r>
            <a:endParaRPr/>
          </a:p>
          <a:p>
            <a:pPr indent="-215265" lvl="0" marL="228600" rtl="0" algn="l">
              <a:lnSpc>
                <a:spcPct val="90000"/>
              </a:lnSpc>
              <a:spcBef>
                <a:spcPts val="1000"/>
              </a:spcBef>
              <a:spcAft>
                <a:spcPts val="0"/>
              </a:spcAft>
              <a:buClr>
                <a:schemeClr val="dk1"/>
              </a:buClr>
              <a:buSzPct val="100000"/>
              <a:buChar char="•"/>
            </a:pPr>
            <a:r>
              <a:rPr lang="es-ES"/>
              <a:t>This inefficiency was due to not achieving the appropriate proportions in the first and second processes, and to the resources that were wasted.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g3ee26fb6257_0_323"/>
          <p:cNvPicPr preferRelativeResize="0"/>
          <p:nvPr/>
        </p:nvPicPr>
        <p:blipFill rotWithShape="1">
          <a:blip r:embed="rId3">
            <a:alphaModFix/>
          </a:blip>
          <a:srcRect b="0" l="0" r="0" t="0"/>
          <a:stretch/>
        </p:blipFill>
        <p:spPr>
          <a:xfrm>
            <a:off x="0" y="0"/>
            <a:ext cx="6096000" cy="3429000"/>
          </a:xfrm>
          <a:prstGeom prst="rect">
            <a:avLst/>
          </a:prstGeom>
          <a:noFill/>
          <a:ln>
            <a:noFill/>
          </a:ln>
        </p:spPr>
      </p:pic>
      <p:pic>
        <p:nvPicPr>
          <p:cNvPr id="336" name="Google Shape;336;g3ee26fb6257_0_323"/>
          <p:cNvPicPr preferRelativeResize="0"/>
          <p:nvPr/>
        </p:nvPicPr>
        <p:blipFill rotWithShape="1">
          <a:blip r:embed="rId4">
            <a:alphaModFix/>
          </a:blip>
          <a:srcRect b="0" l="0" r="0" t="0"/>
          <a:stretch/>
        </p:blipFill>
        <p:spPr>
          <a:xfrm>
            <a:off x="6096000" y="0"/>
            <a:ext cx="6096000" cy="3429000"/>
          </a:xfrm>
          <a:prstGeom prst="rect">
            <a:avLst/>
          </a:prstGeom>
          <a:noFill/>
          <a:ln>
            <a:noFill/>
          </a:ln>
        </p:spPr>
      </p:pic>
      <p:pic>
        <p:nvPicPr>
          <p:cNvPr id="337" name="Google Shape;337;g3ee26fb6257_0_323"/>
          <p:cNvPicPr preferRelativeResize="0"/>
          <p:nvPr/>
        </p:nvPicPr>
        <p:blipFill rotWithShape="1">
          <a:blip r:embed="rId5">
            <a:alphaModFix/>
          </a:blip>
          <a:srcRect b="0" l="0" r="0" t="0"/>
          <a:stretch/>
        </p:blipFill>
        <p:spPr>
          <a:xfrm>
            <a:off x="6096000" y="3429000"/>
            <a:ext cx="6096000" cy="3429000"/>
          </a:xfrm>
          <a:prstGeom prst="rect">
            <a:avLst/>
          </a:prstGeom>
          <a:noFill/>
          <a:ln>
            <a:noFill/>
          </a:ln>
        </p:spPr>
      </p:pic>
      <p:pic>
        <p:nvPicPr>
          <p:cNvPr id="338" name="Google Shape;338;g3ee26fb6257_0_323"/>
          <p:cNvPicPr preferRelativeResize="0"/>
          <p:nvPr/>
        </p:nvPicPr>
        <p:blipFill rotWithShape="1">
          <a:blip r:embed="rId6">
            <a:alphaModFix/>
          </a:blip>
          <a:srcRect b="0" l="0" r="0" t="0"/>
          <a:stretch/>
        </p:blipFill>
        <p:spPr>
          <a:xfrm>
            <a:off x="0" y="3436034"/>
            <a:ext cx="6096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ee26fb6257_0_3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Results: Stability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ee26fb6257_0_7"/>
          <p:cNvSpPr txBox="1"/>
          <p:nvPr>
            <p:ph type="title"/>
          </p:nvPr>
        </p:nvSpPr>
        <p:spPr>
          <a:xfrm>
            <a:off x="838200" y="2766218"/>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Play"/>
              <a:buNone/>
            </a:pPr>
            <a:r>
              <a:rPr lang="es-ES" sz="5400" u="sng"/>
              <a:t>Theory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ee26fb6257_0_3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Cycles</a:t>
            </a:r>
            <a:endParaRPr/>
          </a:p>
        </p:txBody>
      </p:sp>
      <p:sp>
        <p:nvSpPr>
          <p:cNvPr id="349" name="Google Shape;349;g3ee26fb6257_0_3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193993" lvl="0" marL="228600" rtl="0" algn="l">
              <a:lnSpc>
                <a:spcPct val="90000"/>
              </a:lnSpc>
              <a:spcBef>
                <a:spcPts val="0"/>
              </a:spcBef>
              <a:spcAft>
                <a:spcPts val="0"/>
              </a:spcAft>
              <a:buClr>
                <a:schemeClr val="dk1"/>
              </a:buClr>
              <a:buSzPts val="2250"/>
              <a:buChar char="•"/>
            </a:pPr>
            <a:r>
              <a:rPr lang="es-ES" sz="2250"/>
              <a:t>The simulations showed </a:t>
            </a:r>
            <a:r>
              <a:rPr lang="es-ES" sz="2250" u="sng"/>
              <a:t>decreasing amplitude cycles </a:t>
            </a:r>
            <a:r>
              <a:rPr lang="es-ES" sz="2250"/>
              <a:t>.</a:t>
            </a:r>
            <a:endParaRPr sz="800"/>
          </a:p>
          <a:p>
            <a:pPr indent="-193993" lvl="0" marL="228600" rtl="0" algn="l">
              <a:lnSpc>
                <a:spcPct val="90000"/>
              </a:lnSpc>
              <a:spcBef>
                <a:spcPts val="1000"/>
              </a:spcBef>
              <a:spcAft>
                <a:spcPts val="0"/>
              </a:spcAft>
              <a:buClr>
                <a:schemeClr val="dk1"/>
              </a:buClr>
              <a:buSzPts val="2250"/>
              <a:buChar char="•"/>
            </a:pPr>
            <a:r>
              <a:rPr lang="es-ES" sz="2250"/>
              <a:t>We will visualize these cycles with the ratio between wheat and iron produced.</a:t>
            </a:r>
            <a:endParaRPr sz="800"/>
          </a:p>
          <a:p>
            <a:pPr indent="-208788" lvl="1" marL="685800" rtl="0" algn="l">
              <a:lnSpc>
                <a:spcPct val="90000"/>
              </a:lnSpc>
              <a:spcBef>
                <a:spcPts val="500"/>
              </a:spcBef>
              <a:spcAft>
                <a:spcPts val="0"/>
              </a:spcAft>
              <a:buClr>
                <a:schemeClr val="dk1"/>
              </a:buClr>
              <a:buSzPts val="1475"/>
              <a:buChar char="•"/>
            </a:pPr>
            <a:r>
              <a:rPr lang="es-ES" sz="1475"/>
              <a:t>These cycles are also evident in production, in its growth rates or in the delivery ratios, already seen.</a:t>
            </a:r>
            <a:endParaRPr sz="700"/>
          </a:p>
          <a:p>
            <a:pPr indent="-193993" lvl="0" marL="228600" rtl="0" algn="l">
              <a:lnSpc>
                <a:spcPct val="90000"/>
              </a:lnSpc>
              <a:spcBef>
                <a:spcPts val="1000"/>
              </a:spcBef>
              <a:spcAft>
                <a:spcPts val="0"/>
              </a:spcAft>
              <a:buClr>
                <a:schemeClr val="dk1"/>
              </a:buClr>
              <a:buSzPts val="2250"/>
              <a:buChar char="•"/>
            </a:pPr>
            <a:r>
              <a:rPr lang="es-ES" sz="2250"/>
              <a:t>In MBLP, in the first steps the proportion of wheat is increased until the VN solution is reached, which implies that the wheat/iron ratio is 19.166666. The system does not show cycles.</a:t>
            </a:r>
            <a:endParaRPr sz="800"/>
          </a:p>
          <a:p>
            <a:pPr indent="-193993" lvl="0" marL="228600" rtl="0" algn="l">
              <a:lnSpc>
                <a:spcPct val="90000"/>
              </a:lnSpc>
              <a:spcBef>
                <a:spcPts val="1000"/>
              </a:spcBef>
              <a:spcAft>
                <a:spcPts val="0"/>
              </a:spcAft>
              <a:buClr>
                <a:schemeClr val="dk1"/>
              </a:buClr>
              <a:buSzPts val="2250"/>
              <a:buChar char="•"/>
            </a:pPr>
            <a:r>
              <a:rPr lang="es-ES" sz="2250"/>
              <a:t>In the simulations, in the first steps the proportion of wheat increases, but it tends towards the VN solution with decreasing oscillations.</a:t>
            </a:r>
            <a:endParaRPr sz="800"/>
          </a:p>
          <a:p>
            <a:pPr indent="-193993" lvl="0" marL="228600" rtl="0" algn="l">
              <a:lnSpc>
                <a:spcPct val="90000"/>
              </a:lnSpc>
              <a:spcBef>
                <a:spcPts val="1000"/>
              </a:spcBef>
              <a:spcAft>
                <a:spcPts val="0"/>
              </a:spcAft>
              <a:buClr>
                <a:schemeClr val="dk1"/>
              </a:buClr>
              <a:buSzPts val="2250"/>
              <a:buChar char="•"/>
            </a:pPr>
            <a:r>
              <a:rPr lang="es-ES" sz="2250"/>
              <a:t>These cycles are due to the regulation of production through negative feedback via the price mechanism.</a:t>
            </a:r>
            <a:endParaRPr sz="7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3ee26fb6257_0_349"/>
          <p:cNvPicPr preferRelativeResize="0"/>
          <p:nvPr/>
        </p:nvPicPr>
        <p:blipFill rotWithShape="1">
          <a:blip r:embed="rId3">
            <a:alphaModFix/>
          </a:blip>
          <a:srcRect b="0" l="0" r="0" t="0"/>
          <a:stretch/>
        </p:blipFill>
        <p:spPr>
          <a:xfrm>
            <a:off x="-1" y="0"/>
            <a:ext cx="6096000" cy="3429000"/>
          </a:xfrm>
          <a:prstGeom prst="rect">
            <a:avLst/>
          </a:prstGeom>
          <a:noFill/>
          <a:ln>
            <a:noFill/>
          </a:ln>
        </p:spPr>
      </p:pic>
      <p:pic>
        <p:nvPicPr>
          <p:cNvPr id="355" name="Google Shape;355;g3ee26fb6257_0_349"/>
          <p:cNvPicPr preferRelativeResize="0"/>
          <p:nvPr/>
        </p:nvPicPr>
        <p:blipFill rotWithShape="1">
          <a:blip r:embed="rId4">
            <a:alphaModFix/>
          </a:blip>
          <a:srcRect b="0" l="0" r="0" t="0"/>
          <a:stretch/>
        </p:blipFill>
        <p:spPr>
          <a:xfrm>
            <a:off x="6096000" y="0"/>
            <a:ext cx="6096000" cy="3429000"/>
          </a:xfrm>
          <a:prstGeom prst="rect">
            <a:avLst/>
          </a:prstGeom>
          <a:noFill/>
          <a:ln>
            <a:noFill/>
          </a:ln>
        </p:spPr>
      </p:pic>
      <p:pic>
        <p:nvPicPr>
          <p:cNvPr id="356" name="Google Shape;356;g3ee26fb6257_0_349"/>
          <p:cNvPicPr preferRelativeResize="0"/>
          <p:nvPr/>
        </p:nvPicPr>
        <p:blipFill rotWithShape="1">
          <a:blip r:embed="rId5">
            <a:alphaModFix/>
          </a:blip>
          <a:srcRect b="0" l="0" r="0" t="0"/>
          <a:stretch/>
        </p:blipFill>
        <p:spPr>
          <a:xfrm>
            <a:off x="6095998" y="3428999"/>
            <a:ext cx="6096000" cy="3429000"/>
          </a:xfrm>
          <a:prstGeom prst="rect">
            <a:avLst/>
          </a:prstGeom>
          <a:noFill/>
          <a:ln>
            <a:noFill/>
          </a:ln>
        </p:spPr>
      </p:pic>
      <p:pic>
        <p:nvPicPr>
          <p:cNvPr id="357" name="Google Shape;357;g3ee26fb6257_0_349"/>
          <p:cNvPicPr preferRelativeResize="0"/>
          <p:nvPr/>
        </p:nvPicPr>
        <p:blipFill rotWithShape="1">
          <a:blip r:embed="rId6">
            <a:alphaModFix/>
          </a:blip>
          <a:srcRect b="0" l="0" r="0" t="0"/>
          <a:stretch/>
        </p:blipFill>
        <p:spPr>
          <a:xfrm>
            <a:off x="-3" y="3428998"/>
            <a:ext cx="6096000"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ee26fb6257_0_3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Wheat / Iron</a:t>
            </a:r>
            <a:endParaRPr/>
          </a:p>
        </p:txBody>
      </p:sp>
      <p:pic>
        <p:nvPicPr>
          <p:cNvPr id="363" name="Google Shape;363;g3ee26fb6257_0_356"/>
          <p:cNvPicPr preferRelativeResize="0"/>
          <p:nvPr/>
        </p:nvPicPr>
        <p:blipFill rotWithShape="1">
          <a:blip r:embed="rId3">
            <a:alphaModFix/>
          </a:blip>
          <a:srcRect b="0" l="0" r="0" t="0"/>
          <a:stretch/>
        </p:blipFill>
        <p:spPr>
          <a:xfrm>
            <a:off x="494675" y="1798819"/>
            <a:ext cx="11122800" cy="4694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ee26fb6257_0_3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Results: Inequality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ee26fb6257_0_3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Inequality, monopoly</a:t>
            </a:r>
            <a:endParaRPr/>
          </a:p>
        </p:txBody>
      </p:sp>
      <p:sp>
        <p:nvSpPr>
          <p:cNvPr id="374" name="Google Shape;374;g3ee26fb6257_0_3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s-ES" sz="3200"/>
              <a:t>Neither VN nor MBLP take into account inequality or monopolistic tendencies.</a:t>
            </a:r>
            <a:endParaRPr/>
          </a:p>
          <a:p>
            <a:pPr indent="-228600" lvl="0" marL="228600" rtl="0" algn="l">
              <a:lnSpc>
                <a:spcPct val="90000"/>
              </a:lnSpc>
              <a:spcBef>
                <a:spcPts val="1000"/>
              </a:spcBef>
              <a:spcAft>
                <a:spcPts val="0"/>
              </a:spcAft>
              <a:buClr>
                <a:schemeClr val="dk1"/>
              </a:buClr>
              <a:buSzPts val="3200"/>
              <a:buChar char="•"/>
            </a:pPr>
            <a:r>
              <a:rPr lang="es-ES" sz="3200"/>
              <a:t>The simulations showed a </a:t>
            </a:r>
            <a:r>
              <a:rPr lang="es-ES" sz="3200" u="sng"/>
              <a:t>strong trend towards inequality</a:t>
            </a:r>
            <a:r>
              <a:rPr lang="es-ES" sz="3200"/>
              <a:t>, even though they started with perfect equality.</a:t>
            </a:r>
            <a:endParaRPr/>
          </a:p>
          <a:p>
            <a:pPr indent="-228600" lvl="0" marL="228600" rtl="0" algn="l">
              <a:lnSpc>
                <a:spcPct val="90000"/>
              </a:lnSpc>
              <a:spcBef>
                <a:spcPts val="1000"/>
              </a:spcBef>
              <a:spcAft>
                <a:spcPts val="0"/>
              </a:spcAft>
              <a:buClr>
                <a:schemeClr val="dk1"/>
              </a:buClr>
              <a:buSzPts val="3200"/>
              <a:buChar char="•"/>
            </a:pPr>
            <a:r>
              <a:rPr lang="es-ES" sz="3200"/>
              <a:t>In the three semesters, the Lorenz curves showed increasing inequality in each session (except with the redistribution), and the Gini coefficients ended up exceeding 0.9.</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3ee26fb6257_0_379"/>
          <p:cNvPicPr preferRelativeResize="0"/>
          <p:nvPr/>
        </p:nvPicPr>
        <p:blipFill rotWithShape="1">
          <a:blip r:embed="rId3">
            <a:alphaModFix/>
          </a:blip>
          <a:srcRect b="0" l="0" r="0" t="0"/>
          <a:stretch/>
        </p:blipFill>
        <p:spPr>
          <a:xfrm>
            <a:off x="6095999" y="3097901"/>
            <a:ext cx="5388000" cy="3760200"/>
          </a:xfrm>
          <a:prstGeom prst="rect">
            <a:avLst/>
          </a:prstGeom>
          <a:noFill/>
          <a:ln>
            <a:noFill/>
          </a:ln>
        </p:spPr>
      </p:pic>
      <p:pic>
        <p:nvPicPr>
          <p:cNvPr id="380" name="Google Shape;380;g3ee26fb6257_0_379"/>
          <p:cNvPicPr preferRelativeResize="0"/>
          <p:nvPr/>
        </p:nvPicPr>
        <p:blipFill rotWithShape="1">
          <a:blip r:embed="rId4">
            <a:alphaModFix/>
          </a:blip>
          <a:srcRect b="0" l="0" r="0" t="0"/>
          <a:stretch/>
        </p:blipFill>
        <p:spPr>
          <a:xfrm>
            <a:off x="0" y="3097902"/>
            <a:ext cx="5388000" cy="3760200"/>
          </a:xfrm>
          <a:prstGeom prst="rect">
            <a:avLst/>
          </a:prstGeom>
          <a:noFill/>
          <a:ln>
            <a:noFill/>
          </a:ln>
        </p:spPr>
      </p:pic>
      <p:sp>
        <p:nvSpPr>
          <p:cNvPr id="381" name="Google Shape;381;g3ee26fb6257_0_379"/>
          <p:cNvSpPr txBox="1"/>
          <p:nvPr>
            <p:ph type="title"/>
          </p:nvPr>
        </p:nvSpPr>
        <p:spPr>
          <a:xfrm>
            <a:off x="838199" y="0"/>
            <a:ext cx="10515600" cy="917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Inequality, monopoly; first semester</a:t>
            </a:r>
            <a:endParaRPr/>
          </a:p>
        </p:txBody>
      </p:sp>
      <p:sp>
        <p:nvSpPr>
          <p:cNvPr id="382" name="Google Shape;382;g3ee26fb6257_0_379"/>
          <p:cNvSpPr txBox="1"/>
          <p:nvPr/>
        </p:nvSpPr>
        <p:spPr>
          <a:xfrm>
            <a:off x="497304" y="789578"/>
            <a:ext cx="11197500" cy="2308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student who possessed the most wheat reached 53.4% of the system's total wheat in the last session. The five students with the most wheat together accounted for 95.4%.</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largest iron ore owner ultimately held 37.7%, and the top five held 88%.</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Wealth concentration was so high that many students in session 11 could no longer participate in the simulation. Therefore, a redistribution was implemented, requiring all students to contribute 10% of their wheat and iron, which was then distributed equally among them.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Despite this, in the following session the situation was not very different from before the redistribution.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the charts, each color represents the percentage held by each student.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g3ee26fb6257_0_386"/>
          <p:cNvPicPr preferRelativeResize="0"/>
          <p:nvPr/>
        </p:nvPicPr>
        <p:blipFill rotWithShape="1">
          <a:blip r:embed="rId3">
            <a:alphaModFix/>
          </a:blip>
          <a:srcRect b="0" l="0" r="0" t="0"/>
          <a:stretch/>
        </p:blipFill>
        <p:spPr>
          <a:xfrm>
            <a:off x="-1" y="3072984"/>
            <a:ext cx="6096000" cy="3785100"/>
          </a:xfrm>
          <a:prstGeom prst="rect">
            <a:avLst/>
          </a:prstGeom>
          <a:noFill/>
          <a:ln>
            <a:noFill/>
          </a:ln>
        </p:spPr>
      </p:pic>
      <p:pic>
        <p:nvPicPr>
          <p:cNvPr id="388" name="Google Shape;388;g3ee26fb6257_0_386"/>
          <p:cNvPicPr preferRelativeResize="0"/>
          <p:nvPr/>
        </p:nvPicPr>
        <p:blipFill rotWithShape="1">
          <a:blip r:embed="rId4">
            <a:alphaModFix/>
          </a:blip>
          <a:srcRect b="0" l="0" r="0" t="0"/>
          <a:stretch/>
        </p:blipFill>
        <p:spPr>
          <a:xfrm>
            <a:off x="6096000" y="3072984"/>
            <a:ext cx="6096000" cy="3785100"/>
          </a:xfrm>
          <a:prstGeom prst="rect">
            <a:avLst/>
          </a:prstGeom>
          <a:noFill/>
          <a:ln>
            <a:noFill/>
          </a:ln>
        </p:spPr>
      </p:pic>
      <p:sp>
        <p:nvSpPr>
          <p:cNvPr id="389" name="Google Shape;389;g3ee26fb6257_0_3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Inequality, monopoly; 2nd semester</a:t>
            </a:r>
            <a:endParaRPr/>
          </a:p>
        </p:txBody>
      </p:sp>
      <p:sp>
        <p:nvSpPr>
          <p:cNvPr id="390" name="Google Shape;390;g3ee26fb6257_0_386"/>
          <p:cNvSpPr txBox="1"/>
          <p:nvPr/>
        </p:nvSpPr>
        <p:spPr>
          <a:xfrm>
            <a:off x="720843" y="1690688"/>
            <a:ext cx="11149200" cy="923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At the end of the simulation, the largest owner had 35.2% of the total wheat, and the top five had 72.9%.</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With iron, the largest owner had 34.5% and the first five had 70.8%.</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the charts, each color represents the percentage held by each student.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ee26fb6257_0_3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Inequality, monopoly; 3rd semester</a:t>
            </a:r>
            <a:endParaRPr/>
          </a:p>
        </p:txBody>
      </p:sp>
      <p:sp>
        <p:nvSpPr>
          <p:cNvPr id="396" name="Google Shape;396;g3ee26fb6257_0_393"/>
          <p:cNvSpPr txBox="1"/>
          <p:nvPr/>
        </p:nvSpPr>
        <p:spPr>
          <a:xfrm>
            <a:off x="705853" y="1690688"/>
            <a:ext cx="11149200" cy="923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At the end of the simulation, the largest owner had 26.6% of the total wheat, and the top five had 86.7%.</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With iron, the largest owner had 33.4% and the top five had 85.6%.</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the charts, each color represents the percentage held by each student.</a:t>
            </a:r>
            <a:endParaRPr b="0" i="0" sz="1400" u="none" cap="none" strike="noStrike">
              <a:solidFill>
                <a:srgbClr val="000000"/>
              </a:solidFill>
              <a:latin typeface="Arial"/>
              <a:ea typeface="Arial"/>
              <a:cs typeface="Arial"/>
              <a:sym typeface="Arial"/>
            </a:endParaRPr>
          </a:p>
        </p:txBody>
      </p:sp>
      <p:pic>
        <p:nvPicPr>
          <p:cNvPr id="397" name="Google Shape;397;g3ee26fb6257_0_393"/>
          <p:cNvPicPr preferRelativeResize="0"/>
          <p:nvPr/>
        </p:nvPicPr>
        <p:blipFill rotWithShape="1">
          <a:blip r:embed="rId3">
            <a:alphaModFix/>
          </a:blip>
          <a:srcRect b="0" l="0" r="0" t="0"/>
          <a:stretch/>
        </p:blipFill>
        <p:spPr>
          <a:xfrm>
            <a:off x="1" y="2954070"/>
            <a:ext cx="4032300" cy="3903900"/>
          </a:xfrm>
          <a:prstGeom prst="rect">
            <a:avLst/>
          </a:prstGeom>
          <a:noFill/>
          <a:ln>
            <a:noFill/>
          </a:ln>
        </p:spPr>
      </p:pic>
      <p:pic>
        <p:nvPicPr>
          <p:cNvPr id="398" name="Google Shape;398;g3ee26fb6257_0_393"/>
          <p:cNvPicPr preferRelativeResize="0"/>
          <p:nvPr/>
        </p:nvPicPr>
        <p:blipFill rotWithShape="1">
          <a:blip r:embed="rId4">
            <a:alphaModFix/>
          </a:blip>
          <a:srcRect b="0" l="0" r="0" t="0"/>
          <a:stretch/>
        </p:blipFill>
        <p:spPr>
          <a:xfrm>
            <a:off x="6280484" y="2954070"/>
            <a:ext cx="4032300" cy="3903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g3ee26fb6257_0_400"/>
          <p:cNvPicPr preferRelativeResize="0"/>
          <p:nvPr/>
        </p:nvPicPr>
        <p:blipFill rotWithShape="1">
          <a:blip r:embed="rId3">
            <a:alphaModFix/>
          </a:blip>
          <a:srcRect b="0" l="0" r="0" t="0"/>
          <a:stretch/>
        </p:blipFill>
        <p:spPr>
          <a:xfrm>
            <a:off x="0" y="1"/>
            <a:ext cx="4002300" cy="3429000"/>
          </a:xfrm>
          <a:prstGeom prst="rect">
            <a:avLst/>
          </a:prstGeom>
          <a:noFill/>
          <a:ln>
            <a:noFill/>
          </a:ln>
        </p:spPr>
      </p:pic>
      <p:pic>
        <p:nvPicPr>
          <p:cNvPr id="405" name="Google Shape;405;g3ee26fb6257_0_400"/>
          <p:cNvPicPr preferRelativeResize="0"/>
          <p:nvPr/>
        </p:nvPicPr>
        <p:blipFill rotWithShape="1">
          <a:blip r:embed="rId4">
            <a:alphaModFix/>
          </a:blip>
          <a:srcRect b="0" l="0" r="0" t="0"/>
          <a:stretch/>
        </p:blipFill>
        <p:spPr>
          <a:xfrm>
            <a:off x="17651" y="3429000"/>
            <a:ext cx="4000500" cy="3452700"/>
          </a:xfrm>
          <a:prstGeom prst="rect">
            <a:avLst/>
          </a:prstGeom>
          <a:noFill/>
          <a:ln>
            <a:noFill/>
          </a:ln>
        </p:spPr>
      </p:pic>
      <p:pic>
        <p:nvPicPr>
          <p:cNvPr id="406" name="Google Shape;406;g3ee26fb6257_0_400"/>
          <p:cNvPicPr preferRelativeResize="0"/>
          <p:nvPr/>
        </p:nvPicPr>
        <p:blipFill rotWithShape="1">
          <a:blip r:embed="rId5">
            <a:alphaModFix/>
          </a:blip>
          <a:srcRect b="0" l="0" r="0" t="0"/>
          <a:stretch/>
        </p:blipFill>
        <p:spPr>
          <a:xfrm>
            <a:off x="4094813" y="0"/>
            <a:ext cx="4002300" cy="3405300"/>
          </a:xfrm>
          <a:prstGeom prst="rect">
            <a:avLst/>
          </a:prstGeom>
          <a:noFill/>
          <a:ln>
            <a:noFill/>
          </a:ln>
        </p:spPr>
      </p:pic>
      <p:pic>
        <p:nvPicPr>
          <p:cNvPr id="407" name="Google Shape;407;g3ee26fb6257_0_400"/>
          <p:cNvPicPr preferRelativeResize="0"/>
          <p:nvPr/>
        </p:nvPicPr>
        <p:blipFill rotWithShape="1">
          <a:blip r:embed="rId6">
            <a:alphaModFix/>
          </a:blip>
          <a:srcRect b="0" l="0" r="0" t="0"/>
          <a:stretch/>
        </p:blipFill>
        <p:spPr>
          <a:xfrm>
            <a:off x="4155499" y="3452813"/>
            <a:ext cx="4000500" cy="3405300"/>
          </a:xfrm>
          <a:prstGeom prst="rect">
            <a:avLst/>
          </a:prstGeom>
          <a:noFill/>
          <a:ln>
            <a:noFill/>
          </a:ln>
        </p:spPr>
      </p:pic>
      <p:pic>
        <p:nvPicPr>
          <p:cNvPr id="408" name="Google Shape;408;g3ee26fb6257_0_400"/>
          <p:cNvPicPr preferRelativeResize="0"/>
          <p:nvPr/>
        </p:nvPicPr>
        <p:blipFill rotWithShape="1">
          <a:blip r:embed="rId7">
            <a:alphaModFix/>
          </a:blip>
          <a:srcRect b="0" l="0" r="0" t="0"/>
          <a:stretch/>
        </p:blipFill>
        <p:spPr>
          <a:xfrm>
            <a:off x="8241564" y="0"/>
            <a:ext cx="3480600" cy="3452700"/>
          </a:xfrm>
          <a:prstGeom prst="rect">
            <a:avLst/>
          </a:prstGeom>
          <a:noFill/>
          <a:ln>
            <a:noFill/>
          </a:ln>
        </p:spPr>
      </p:pic>
      <p:pic>
        <p:nvPicPr>
          <p:cNvPr id="409" name="Google Shape;409;g3ee26fb6257_0_400"/>
          <p:cNvPicPr preferRelativeResize="0"/>
          <p:nvPr/>
        </p:nvPicPr>
        <p:blipFill rotWithShape="1">
          <a:blip r:embed="rId8">
            <a:alphaModFix/>
          </a:blip>
          <a:srcRect b="0" l="0" r="0" t="0"/>
          <a:stretch/>
        </p:blipFill>
        <p:spPr>
          <a:xfrm>
            <a:off x="8241564" y="3428999"/>
            <a:ext cx="3480600" cy="3416400"/>
          </a:xfrm>
          <a:prstGeom prst="rect">
            <a:avLst/>
          </a:prstGeom>
          <a:noFill/>
          <a:ln>
            <a:noFill/>
          </a:ln>
        </p:spPr>
      </p:pic>
      <p:pic>
        <p:nvPicPr>
          <p:cNvPr id="410" name="Google Shape;410;g3ee26fb6257_0_400"/>
          <p:cNvPicPr preferRelativeResize="0"/>
          <p:nvPr/>
        </p:nvPicPr>
        <p:blipFill rotWithShape="1">
          <a:blip r:embed="rId9">
            <a:alphaModFix/>
          </a:blip>
          <a:srcRect b="0" l="0" r="0" t="0"/>
          <a:stretch/>
        </p:blipFill>
        <p:spPr>
          <a:xfrm>
            <a:off x="11741494" y="1165550"/>
            <a:ext cx="354413" cy="1689945"/>
          </a:xfrm>
          <a:prstGeom prst="rect">
            <a:avLst/>
          </a:prstGeom>
          <a:noFill/>
          <a:ln>
            <a:noFill/>
          </a:ln>
        </p:spPr>
      </p:pic>
      <p:pic>
        <p:nvPicPr>
          <p:cNvPr id="411" name="Google Shape;411;g3ee26fb6257_0_400"/>
          <p:cNvPicPr preferRelativeResize="0"/>
          <p:nvPr/>
        </p:nvPicPr>
        <p:blipFill rotWithShape="1">
          <a:blip r:embed="rId9">
            <a:alphaModFix/>
          </a:blip>
          <a:srcRect b="0" l="0" r="0" t="0"/>
          <a:stretch/>
        </p:blipFill>
        <p:spPr>
          <a:xfrm>
            <a:off x="11741495" y="4551066"/>
            <a:ext cx="354413" cy="168994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ee26fb6257_0_412"/>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Gini coefficients</a:t>
            </a:r>
            <a:endParaRPr/>
          </a:p>
        </p:txBody>
      </p:sp>
      <p:pic>
        <p:nvPicPr>
          <p:cNvPr id="417" name="Google Shape;417;g3ee26fb6257_0_412"/>
          <p:cNvPicPr preferRelativeResize="0"/>
          <p:nvPr/>
        </p:nvPicPr>
        <p:blipFill rotWithShape="1">
          <a:blip r:embed="rId3">
            <a:alphaModFix/>
          </a:blip>
          <a:srcRect b="0" l="0" r="0" t="0"/>
          <a:stretch/>
        </p:blipFill>
        <p:spPr>
          <a:xfrm>
            <a:off x="37509" y="1325563"/>
            <a:ext cx="4293000" cy="5357100"/>
          </a:xfrm>
          <a:prstGeom prst="rect">
            <a:avLst/>
          </a:prstGeom>
          <a:noFill/>
          <a:ln>
            <a:noFill/>
          </a:ln>
        </p:spPr>
      </p:pic>
      <p:pic>
        <p:nvPicPr>
          <p:cNvPr id="418" name="Google Shape;418;g3ee26fb6257_0_412"/>
          <p:cNvPicPr preferRelativeResize="0"/>
          <p:nvPr/>
        </p:nvPicPr>
        <p:blipFill rotWithShape="1">
          <a:blip r:embed="rId4">
            <a:alphaModFix/>
          </a:blip>
          <a:srcRect b="0" l="0" r="0" t="0"/>
          <a:stretch/>
        </p:blipFill>
        <p:spPr>
          <a:xfrm>
            <a:off x="4460566" y="1325563"/>
            <a:ext cx="4764600" cy="5357100"/>
          </a:xfrm>
          <a:prstGeom prst="rect">
            <a:avLst/>
          </a:prstGeom>
          <a:noFill/>
          <a:ln>
            <a:noFill/>
          </a:ln>
        </p:spPr>
      </p:pic>
      <p:pic>
        <p:nvPicPr>
          <p:cNvPr id="419" name="Google Shape;419;g3ee26fb6257_0_412"/>
          <p:cNvPicPr preferRelativeResize="0"/>
          <p:nvPr/>
        </p:nvPicPr>
        <p:blipFill rotWithShape="1">
          <a:blip r:embed="rId5">
            <a:alphaModFix/>
          </a:blip>
          <a:srcRect b="0" l="0" r="0" t="0"/>
          <a:stretch/>
        </p:blipFill>
        <p:spPr>
          <a:xfrm>
            <a:off x="9355135" y="1325563"/>
            <a:ext cx="2836800" cy="535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ee26fb6257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Input-output analysis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ee26fb6257_0_4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Origin of inequality</a:t>
            </a:r>
            <a:endParaRPr/>
          </a:p>
        </p:txBody>
      </p:sp>
      <p:sp>
        <p:nvSpPr>
          <p:cNvPr id="425" name="Google Shape;425;g3ee26fb6257_0_4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3134"/>
              <a:buChar char="•"/>
            </a:pPr>
            <a:r>
              <a:rPr lang="es-ES" sz="3134"/>
              <a:t>This growing inequality:</a:t>
            </a:r>
            <a:endParaRPr sz="3134"/>
          </a:p>
          <a:p>
            <a:pPr indent="-249800" lvl="1" marL="685800" rtl="0" algn="l">
              <a:lnSpc>
                <a:spcPct val="90000"/>
              </a:lnSpc>
              <a:spcBef>
                <a:spcPts val="500"/>
              </a:spcBef>
              <a:spcAft>
                <a:spcPts val="0"/>
              </a:spcAft>
              <a:buClr>
                <a:schemeClr val="dk1"/>
              </a:buClr>
              <a:buSzPts val="2734"/>
              <a:buChar char="•"/>
            </a:pPr>
            <a:r>
              <a:rPr lang="es-ES" sz="2734"/>
              <a:t>It cannot be explained by advantages of scale in production.</a:t>
            </a:r>
            <a:endParaRPr sz="2734"/>
          </a:p>
          <a:p>
            <a:pPr indent="-249800" lvl="2" marL="1143000" rtl="0" algn="l">
              <a:lnSpc>
                <a:spcPct val="90000"/>
              </a:lnSpc>
              <a:spcBef>
                <a:spcPts val="500"/>
              </a:spcBef>
              <a:spcAft>
                <a:spcPts val="0"/>
              </a:spcAft>
              <a:buClr>
                <a:schemeClr val="dk1"/>
              </a:buClr>
              <a:buSzPts val="2334"/>
              <a:buChar char="•"/>
            </a:pPr>
            <a:r>
              <a:rPr lang="es-ES" sz="2334"/>
              <a:t>The processes all show constant returns at scale.</a:t>
            </a:r>
            <a:endParaRPr sz="2334"/>
          </a:p>
          <a:p>
            <a:pPr indent="-249800" lvl="1" marL="685800" rtl="0" algn="l">
              <a:lnSpc>
                <a:spcPct val="90000"/>
              </a:lnSpc>
              <a:spcBef>
                <a:spcPts val="500"/>
              </a:spcBef>
              <a:spcAft>
                <a:spcPts val="0"/>
              </a:spcAft>
              <a:buClr>
                <a:schemeClr val="dk1"/>
              </a:buClr>
              <a:buSzPts val="2734"/>
              <a:buChar char="•"/>
            </a:pPr>
            <a:r>
              <a:rPr lang="es-ES" sz="2734"/>
              <a:t>It can only be caused by those who possess the most:</a:t>
            </a:r>
            <a:endParaRPr sz="2734"/>
          </a:p>
          <a:p>
            <a:pPr indent="-249800" lvl="2" marL="1143000" rtl="0" algn="l">
              <a:lnSpc>
                <a:spcPct val="90000"/>
              </a:lnSpc>
              <a:spcBef>
                <a:spcPts val="500"/>
              </a:spcBef>
              <a:spcAft>
                <a:spcPts val="0"/>
              </a:spcAft>
              <a:buClr>
                <a:schemeClr val="dk1"/>
              </a:buClr>
              <a:buSzPts val="2334"/>
              <a:buChar char="•"/>
            </a:pPr>
            <a:r>
              <a:rPr lang="es-ES" sz="2334"/>
              <a:t>Or they are more efficient in production.</a:t>
            </a:r>
            <a:endParaRPr sz="2334"/>
          </a:p>
          <a:p>
            <a:pPr indent="-249800" lvl="3" marL="1600200" rtl="0" algn="l">
              <a:lnSpc>
                <a:spcPct val="90000"/>
              </a:lnSpc>
              <a:spcBef>
                <a:spcPts val="500"/>
              </a:spcBef>
              <a:spcAft>
                <a:spcPts val="0"/>
              </a:spcAft>
              <a:buClr>
                <a:schemeClr val="dk1"/>
              </a:buClr>
              <a:buSzPts val="2134"/>
              <a:buChar char="•"/>
            </a:pPr>
            <a:r>
              <a:rPr lang="es-ES" sz="2134"/>
              <a:t>They achieve better proportions of inputs.</a:t>
            </a:r>
            <a:endParaRPr sz="2134"/>
          </a:p>
          <a:p>
            <a:pPr indent="-249800" lvl="2" marL="1143000" rtl="0" algn="l">
              <a:lnSpc>
                <a:spcPct val="90000"/>
              </a:lnSpc>
              <a:spcBef>
                <a:spcPts val="500"/>
              </a:spcBef>
              <a:spcAft>
                <a:spcPts val="0"/>
              </a:spcAft>
              <a:buClr>
                <a:schemeClr val="dk1"/>
              </a:buClr>
              <a:buSzPts val="2334"/>
              <a:buChar char="•"/>
            </a:pPr>
            <a:r>
              <a:rPr lang="es-ES" sz="2334"/>
              <a:t>Or they get better trades (in quantities and prices).</a:t>
            </a:r>
            <a:endParaRPr sz="2334"/>
          </a:p>
          <a:p>
            <a:pPr indent="-228600" lvl="0" marL="228600" rtl="0" algn="l">
              <a:lnSpc>
                <a:spcPct val="90000"/>
              </a:lnSpc>
              <a:spcBef>
                <a:spcPts val="1000"/>
              </a:spcBef>
              <a:spcAft>
                <a:spcPts val="0"/>
              </a:spcAft>
              <a:buClr>
                <a:schemeClr val="dk1"/>
              </a:buClr>
              <a:buSzPts val="3134"/>
              <a:buChar char="•"/>
            </a:pPr>
            <a:r>
              <a:rPr lang="es-ES" sz="3134"/>
              <a:t>At this stage of the investigation, it is too early to offer a conclusive answer.</a:t>
            </a:r>
            <a:endParaRPr sz="3134"/>
          </a:p>
          <a:p>
            <a:pPr indent="-228600" lvl="0" marL="228600" rtl="0" algn="l">
              <a:lnSpc>
                <a:spcPct val="90000"/>
              </a:lnSpc>
              <a:spcBef>
                <a:spcPts val="1000"/>
              </a:spcBef>
              <a:spcAft>
                <a:spcPts val="0"/>
              </a:spcAft>
              <a:buClr>
                <a:schemeClr val="dk1"/>
              </a:buClr>
              <a:buSzPts val="3134"/>
              <a:buChar char="•"/>
            </a:pPr>
            <a:r>
              <a:rPr lang="es-ES" sz="3134"/>
              <a:t>However, we will conduct a study of the most successful company in the second and third semesters.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ee26fb6257_0_424"/>
          <p:cNvSpPr txBox="1"/>
          <p:nvPr>
            <p:ph type="title"/>
          </p:nvPr>
        </p:nvSpPr>
        <p:spPr>
          <a:xfrm>
            <a:off x="6095998" y="335145"/>
            <a:ext cx="60960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s-ES"/>
              <a:t>Origin of inequality; </a:t>
            </a:r>
            <a:br>
              <a:rPr lang="es-ES"/>
            </a:br>
            <a:r>
              <a:rPr lang="es-ES"/>
              <a:t>The Ironharvest company</a:t>
            </a:r>
            <a:endParaRPr/>
          </a:p>
        </p:txBody>
      </p:sp>
      <p:sp>
        <p:nvSpPr>
          <p:cNvPr id="431" name="Google Shape;431;g3ee26fb6257_0_424"/>
          <p:cNvSpPr txBox="1"/>
          <p:nvPr>
            <p:ph idx="1" type="body"/>
          </p:nvPr>
        </p:nvSpPr>
        <p:spPr>
          <a:xfrm>
            <a:off x="6095999" y="1825625"/>
            <a:ext cx="5935500" cy="4667400"/>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l">
              <a:lnSpc>
                <a:spcPct val="90000"/>
              </a:lnSpc>
              <a:spcBef>
                <a:spcPts val="0"/>
              </a:spcBef>
              <a:spcAft>
                <a:spcPts val="0"/>
              </a:spcAft>
              <a:buClr>
                <a:schemeClr val="dk1"/>
              </a:buClr>
              <a:buSzPct val="100000"/>
              <a:buChar char="•"/>
            </a:pPr>
            <a:r>
              <a:rPr lang="es-ES"/>
              <a:t>The most successful company in the second semester, formed by four students, outperformed MBLP.</a:t>
            </a:r>
            <a:endParaRPr/>
          </a:p>
          <a:p>
            <a:pPr indent="-228600" lvl="0" marL="228600" rtl="0" algn="l">
              <a:lnSpc>
                <a:spcPct val="90000"/>
              </a:lnSpc>
              <a:spcBef>
                <a:spcPts val="1000"/>
              </a:spcBef>
              <a:spcAft>
                <a:spcPts val="0"/>
              </a:spcAft>
              <a:buClr>
                <a:schemeClr val="dk1"/>
              </a:buClr>
              <a:buSzPct val="100000"/>
              <a:buChar char="•"/>
            </a:pPr>
            <a:r>
              <a:rPr lang="es-ES"/>
              <a:t>Therefore, there had to be some advantage to exchanging with other students.</a:t>
            </a:r>
            <a:endParaRPr/>
          </a:p>
          <a:p>
            <a:pPr indent="-228600" lvl="1" marL="685800" rtl="0" algn="l">
              <a:lnSpc>
                <a:spcPct val="90000"/>
              </a:lnSpc>
              <a:spcBef>
                <a:spcPts val="500"/>
              </a:spcBef>
              <a:spcAft>
                <a:spcPts val="0"/>
              </a:spcAft>
              <a:buClr>
                <a:schemeClr val="dk1"/>
              </a:buClr>
              <a:buSzPct val="100000"/>
              <a:buChar char="•"/>
            </a:pPr>
            <a:r>
              <a:rPr lang="es-ES"/>
              <a:t>Even assuming their efficiency was at its maximum, they would not have been able to surpass MBLP otherwise.</a:t>
            </a:r>
            <a:endParaRPr/>
          </a:p>
          <a:p>
            <a:pPr indent="-228600" lvl="0" marL="228600" rtl="0" algn="l">
              <a:lnSpc>
                <a:spcPct val="90000"/>
              </a:lnSpc>
              <a:spcBef>
                <a:spcPts val="1000"/>
              </a:spcBef>
              <a:spcAft>
                <a:spcPts val="0"/>
              </a:spcAft>
              <a:buClr>
                <a:schemeClr val="dk1"/>
              </a:buClr>
              <a:buSzPct val="100000"/>
              <a:buChar char="•"/>
            </a:pPr>
            <a:r>
              <a:rPr lang="es-ES"/>
              <a:t>However, this company did not commit any fraud in the exchanges. The advantage must have come from the fact that, being a large company, they obtained good prices.</a:t>
            </a:r>
            <a:endParaRPr/>
          </a:p>
          <a:p>
            <a:pPr indent="-228600" lvl="0" marL="228600" rtl="0" algn="l">
              <a:lnSpc>
                <a:spcPct val="90000"/>
              </a:lnSpc>
              <a:spcBef>
                <a:spcPts val="1000"/>
              </a:spcBef>
              <a:spcAft>
                <a:spcPts val="0"/>
              </a:spcAft>
              <a:buClr>
                <a:schemeClr val="dk1"/>
              </a:buClr>
              <a:buSzPct val="100000"/>
              <a:buChar char="•"/>
            </a:pPr>
            <a:r>
              <a:rPr lang="es-ES"/>
              <a:t>However, it seems that their gap with MBLP was created in the first sessions, and that subsequently they showed similar growth rates to MBLP.</a:t>
            </a:r>
            <a:endParaRPr/>
          </a:p>
        </p:txBody>
      </p:sp>
      <p:pic>
        <p:nvPicPr>
          <p:cNvPr id="432" name="Google Shape;432;g3ee26fb6257_0_424"/>
          <p:cNvPicPr preferRelativeResize="0"/>
          <p:nvPr/>
        </p:nvPicPr>
        <p:blipFill rotWithShape="1">
          <a:blip r:embed="rId3">
            <a:alphaModFix/>
          </a:blip>
          <a:srcRect b="0" l="0" r="0" t="0"/>
          <a:stretch/>
        </p:blipFill>
        <p:spPr>
          <a:xfrm>
            <a:off x="0" y="0"/>
            <a:ext cx="6096000" cy="3429000"/>
          </a:xfrm>
          <a:prstGeom prst="rect">
            <a:avLst/>
          </a:prstGeom>
          <a:noFill/>
          <a:ln>
            <a:noFill/>
          </a:ln>
        </p:spPr>
      </p:pic>
      <p:pic>
        <p:nvPicPr>
          <p:cNvPr id="433" name="Google Shape;433;g3ee26fb6257_0_424"/>
          <p:cNvPicPr preferRelativeResize="0"/>
          <p:nvPr/>
        </p:nvPicPr>
        <p:blipFill rotWithShape="1">
          <a:blip r:embed="rId4">
            <a:alphaModFix/>
          </a:blip>
          <a:srcRect b="0" l="0" r="0" t="0"/>
          <a:stretch/>
        </p:blipFill>
        <p:spPr>
          <a:xfrm>
            <a:off x="0" y="3429000"/>
            <a:ext cx="6096000" cy="3429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ee26fb6257_0_431"/>
          <p:cNvSpPr txBox="1"/>
          <p:nvPr>
            <p:ph type="title"/>
          </p:nvPr>
        </p:nvSpPr>
        <p:spPr>
          <a:xfrm>
            <a:off x="6095998" y="365125"/>
            <a:ext cx="60960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s-ES"/>
              <a:t>The origin of inequality. </a:t>
            </a:r>
            <a:br>
              <a:rPr lang="es-ES"/>
            </a:br>
            <a:r>
              <a:rPr lang="es-ES"/>
              <a:t>The Triorama company</a:t>
            </a:r>
            <a:endParaRPr/>
          </a:p>
        </p:txBody>
      </p:sp>
      <p:pic>
        <p:nvPicPr>
          <p:cNvPr id="439" name="Google Shape;439;g3ee26fb6257_0_431"/>
          <p:cNvPicPr preferRelativeResize="0"/>
          <p:nvPr/>
        </p:nvPicPr>
        <p:blipFill rotWithShape="1">
          <a:blip r:embed="rId3">
            <a:alphaModFix/>
          </a:blip>
          <a:srcRect b="0" l="0" r="0" t="0"/>
          <a:stretch/>
        </p:blipFill>
        <p:spPr>
          <a:xfrm>
            <a:off x="-1" y="-1"/>
            <a:ext cx="5935500" cy="3429000"/>
          </a:xfrm>
          <a:prstGeom prst="rect">
            <a:avLst/>
          </a:prstGeom>
          <a:noFill/>
          <a:ln>
            <a:noFill/>
          </a:ln>
        </p:spPr>
      </p:pic>
      <p:pic>
        <p:nvPicPr>
          <p:cNvPr id="440" name="Google Shape;440;g3ee26fb6257_0_431"/>
          <p:cNvPicPr preferRelativeResize="0"/>
          <p:nvPr/>
        </p:nvPicPr>
        <p:blipFill rotWithShape="1">
          <a:blip r:embed="rId4">
            <a:alphaModFix/>
          </a:blip>
          <a:srcRect b="0" l="0" r="0" t="0"/>
          <a:stretch/>
        </p:blipFill>
        <p:spPr>
          <a:xfrm>
            <a:off x="-2" y="3429001"/>
            <a:ext cx="5935500" cy="3429000"/>
          </a:xfrm>
          <a:prstGeom prst="rect">
            <a:avLst/>
          </a:prstGeom>
          <a:noFill/>
          <a:ln>
            <a:noFill/>
          </a:ln>
        </p:spPr>
      </p:pic>
      <p:pic>
        <p:nvPicPr>
          <p:cNvPr id="441" name="Google Shape;441;g3ee26fb6257_0_431"/>
          <p:cNvPicPr preferRelativeResize="0"/>
          <p:nvPr/>
        </p:nvPicPr>
        <p:blipFill rotWithShape="1">
          <a:blip r:embed="rId5">
            <a:alphaModFix/>
          </a:blip>
          <a:srcRect b="0" l="0" r="0" t="0"/>
          <a:stretch/>
        </p:blipFill>
        <p:spPr>
          <a:xfrm>
            <a:off x="6095998" y="1690688"/>
            <a:ext cx="6096000" cy="51672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ee26fb6257_0_4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Results: Networks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ee26fb6257_0_4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Networks</a:t>
            </a:r>
            <a:endParaRPr/>
          </a:p>
        </p:txBody>
      </p:sp>
      <p:sp>
        <p:nvSpPr>
          <p:cNvPr id="452" name="Google Shape;452;g3ee26fb6257_0_4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s-ES"/>
              <a:t>Neither VN nor MBLP take into consideration customer networks, the interrelationships of companies.</a:t>
            </a:r>
            <a:endParaRPr/>
          </a:p>
          <a:p>
            <a:pPr indent="-215265" lvl="0" marL="228600" rtl="0" algn="l">
              <a:lnSpc>
                <a:spcPct val="90000"/>
              </a:lnSpc>
              <a:spcBef>
                <a:spcPts val="1000"/>
              </a:spcBef>
              <a:spcAft>
                <a:spcPts val="0"/>
              </a:spcAft>
              <a:buClr>
                <a:schemeClr val="dk1"/>
              </a:buClr>
              <a:buSzPct val="100000"/>
              <a:buChar char="•"/>
            </a:pPr>
            <a:r>
              <a:rPr lang="es-ES"/>
              <a:t>In the simulations, the companies of several students often achieved a coordination of production, so that the bulk of the exchanges were carried out internally.</a:t>
            </a:r>
            <a:endParaRPr/>
          </a:p>
          <a:p>
            <a:pPr indent="-217170" lvl="1" marL="685800" rtl="0" algn="l">
              <a:lnSpc>
                <a:spcPct val="90000"/>
              </a:lnSpc>
              <a:spcBef>
                <a:spcPts val="500"/>
              </a:spcBef>
              <a:spcAft>
                <a:spcPts val="0"/>
              </a:spcAft>
              <a:buClr>
                <a:schemeClr val="dk1"/>
              </a:buClr>
              <a:buSzPct val="100000"/>
              <a:buChar char="•"/>
            </a:pPr>
            <a:r>
              <a:rPr lang="es-ES"/>
              <a:t>There were companies of two students, each specializing in the production of a commodity.</a:t>
            </a:r>
            <a:endParaRPr/>
          </a:p>
          <a:p>
            <a:pPr indent="-217170" lvl="1" marL="685800" rtl="0" algn="l">
              <a:lnSpc>
                <a:spcPct val="90000"/>
              </a:lnSpc>
              <a:spcBef>
                <a:spcPts val="500"/>
              </a:spcBef>
              <a:spcAft>
                <a:spcPts val="0"/>
              </a:spcAft>
              <a:buClr>
                <a:schemeClr val="dk1"/>
              </a:buClr>
              <a:buSzPct val="100000"/>
              <a:buChar char="•"/>
            </a:pPr>
            <a:r>
              <a:rPr lang="es-ES"/>
              <a:t>There were even companies formed by three students, the third dedicated to making use of the scraps that could not be used with processes 1 and 2.</a:t>
            </a:r>
            <a:endParaRPr/>
          </a:p>
          <a:p>
            <a:pPr indent="-215265" lvl="0" marL="228600" rtl="0" algn="l">
              <a:lnSpc>
                <a:spcPct val="90000"/>
              </a:lnSpc>
              <a:spcBef>
                <a:spcPts val="1000"/>
              </a:spcBef>
              <a:spcAft>
                <a:spcPts val="0"/>
              </a:spcAft>
              <a:buClr>
                <a:schemeClr val="dk1"/>
              </a:buClr>
              <a:buSzPct val="100000"/>
              <a:buChar char="•"/>
            </a:pPr>
            <a:r>
              <a:rPr lang="es-ES"/>
              <a:t>Networks of regular customers emerged. It was common for a student to "specialize" in producing a particular subject.</a:t>
            </a:r>
            <a:endParaRPr/>
          </a:p>
          <a:p>
            <a:pPr indent="-217170" lvl="1" marL="685800" rtl="0" algn="l">
              <a:lnSpc>
                <a:spcPct val="90000"/>
              </a:lnSpc>
              <a:spcBef>
                <a:spcPts val="500"/>
              </a:spcBef>
              <a:spcAft>
                <a:spcPts val="0"/>
              </a:spcAft>
              <a:buClr>
                <a:schemeClr val="dk1"/>
              </a:buClr>
              <a:buSzPct val="100000"/>
              <a:buChar char="•"/>
            </a:pPr>
            <a:r>
              <a:rPr lang="es-ES"/>
              <a:t>Because that way their calculations were simpler, looking for a family ratio,</a:t>
            </a:r>
            <a:endParaRPr/>
          </a:p>
          <a:p>
            <a:pPr indent="-217170" lvl="1" marL="685800" rtl="0" algn="l">
              <a:lnSpc>
                <a:spcPct val="90000"/>
              </a:lnSpc>
              <a:spcBef>
                <a:spcPts val="500"/>
              </a:spcBef>
              <a:spcAft>
                <a:spcPts val="0"/>
              </a:spcAft>
              <a:buClr>
                <a:schemeClr val="dk1"/>
              </a:buClr>
              <a:buSzPct val="100000"/>
              <a:buChar char="•"/>
            </a:pPr>
            <a:r>
              <a:rPr lang="es-ES"/>
              <a:t>And, above all, because it generated a network of regular customers, with whom it cooperated, even without forming an explicit company.</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ee26fb6257_0_4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Competition, cooperation, customers and ethics</a:t>
            </a:r>
            <a:endParaRPr/>
          </a:p>
        </p:txBody>
      </p:sp>
      <p:sp>
        <p:nvSpPr>
          <p:cNvPr id="458" name="Google Shape;458;g3ee26fb6257_0_4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s-ES" sz="1800"/>
              <a:t>Cooperation and competition</a:t>
            </a:r>
            <a:endParaRPr/>
          </a:p>
          <a:p>
            <a:pPr indent="-228600" lvl="1" marL="685800" rtl="0" algn="l">
              <a:lnSpc>
                <a:spcPct val="90000"/>
              </a:lnSpc>
              <a:spcBef>
                <a:spcPts val="500"/>
              </a:spcBef>
              <a:spcAft>
                <a:spcPts val="0"/>
              </a:spcAft>
              <a:buClr>
                <a:schemeClr val="dk1"/>
              </a:buClr>
              <a:buSzPct val="100000"/>
              <a:buChar char="•"/>
            </a:pPr>
            <a:r>
              <a:rPr lang="es-ES" sz="1400"/>
              <a:t>Students who were part of a company tended to improve their collaboration substantially.</a:t>
            </a:r>
            <a:endParaRPr/>
          </a:p>
          <a:p>
            <a:pPr indent="-228600" lvl="1" marL="685800" rtl="0" algn="l">
              <a:lnSpc>
                <a:spcPct val="90000"/>
              </a:lnSpc>
              <a:spcBef>
                <a:spcPts val="500"/>
              </a:spcBef>
              <a:spcAft>
                <a:spcPts val="0"/>
              </a:spcAft>
              <a:buClr>
                <a:schemeClr val="dk1"/>
              </a:buClr>
              <a:buSzPct val="100000"/>
              <a:buChar char="•"/>
            </a:pPr>
            <a:r>
              <a:rPr lang="es-ES" sz="1400"/>
              <a:t>But, in contrast, competition also increased among students from different companies.</a:t>
            </a:r>
            <a:endParaRPr/>
          </a:p>
          <a:p>
            <a:pPr indent="-228600" lvl="1" marL="685800" rtl="0" algn="l">
              <a:lnSpc>
                <a:spcPct val="90000"/>
              </a:lnSpc>
              <a:spcBef>
                <a:spcPts val="500"/>
              </a:spcBef>
              <a:spcAft>
                <a:spcPts val="0"/>
              </a:spcAft>
              <a:buClr>
                <a:schemeClr val="dk1"/>
              </a:buClr>
              <a:buSzPct val="100000"/>
              <a:buChar char="•"/>
            </a:pPr>
            <a:r>
              <a:rPr lang="es-ES" sz="1400"/>
              <a:t>In some cases, this led to an exacerbation of competitiveness.</a:t>
            </a:r>
            <a:endParaRPr/>
          </a:p>
          <a:p>
            <a:pPr indent="-228728" lvl="2" marL="1143000" rtl="0" algn="l">
              <a:lnSpc>
                <a:spcPct val="90000"/>
              </a:lnSpc>
              <a:spcBef>
                <a:spcPts val="500"/>
              </a:spcBef>
              <a:spcAft>
                <a:spcPts val="0"/>
              </a:spcAft>
              <a:buClr>
                <a:schemeClr val="dk1"/>
              </a:buClr>
              <a:buSzPct val="100000"/>
              <a:buChar char="•"/>
            </a:pPr>
            <a:r>
              <a:rPr lang="es-ES" sz="1050"/>
              <a:t>In very isolated cases, some even attempted to break the rules of the activity. Except for one instance, a warning from the referee was sufficient to resolve the situation.</a:t>
            </a:r>
            <a:endParaRPr/>
          </a:p>
          <a:p>
            <a:pPr indent="-228600" lvl="0" marL="228600" rtl="0" algn="l">
              <a:lnSpc>
                <a:spcPct val="90000"/>
              </a:lnSpc>
              <a:spcBef>
                <a:spcPts val="1000"/>
              </a:spcBef>
              <a:spcAft>
                <a:spcPts val="0"/>
              </a:spcAft>
              <a:buClr>
                <a:schemeClr val="dk1"/>
              </a:buClr>
              <a:buSzPct val="100000"/>
              <a:buChar char="•"/>
            </a:pPr>
            <a:r>
              <a:rPr lang="es-ES" sz="1800"/>
              <a:t>In dealings with other companies, there were two fundamental strategies:</a:t>
            </a:r>
            <a:endParaRPr/>
          </a:p>
          <a:p>
            <a:pPr indent="-342900" lvl="1" marL="800100" rtl="0" algn="l">
              <a:lnSpc>
                <a:spcPct val="90000"/>
              </a:lnSpc>
              <a:spcBef>
                <a:spcPts val="500"/>
              </a:spcBef>
              <a:spcAft>
                <a:spcPts val="0"/>
              </a:spcAft>
              <a:buClr>
                <a:schemeClr val="dk1"/>
              </a:buClr>
              <a:buSzPct val="100000"/>
              <a:buFont typeface="Play"/>
              <a:buAutoNum type="arabicPeriod"/>
            </a:pPr>
            <a:r>
              <a:rPr lang="es-ES" sz="1400"/>
              <a:t>Those who wanted to trade with others in a mutually advantageous way.</a:t>
            </a:r>
            <a:endParaRPr/>
          </a:p>
          <a:p>
            <a:pPr indent="-342900" lvl="1" marL="800100" rtl="0" algn="l">
              <a:lnSpc>
                <a:spcPct val="90000"/>
              </a:lnSpc>
              <a:spcBef>
                <a:spcPts val="500"/>
              </a:spcBef>
              <a:spcAft>
                <a:spcPts val="0"/>
              </a:spcAft>
              <a:buClr>
                <a:schemeClr val="dk1"/>
              </a:buClr>
              <a:buSzPct val="100000"/>
              <a:buFont typeface="Play"/>
              <a:buAutoNum type="arabicPeriod"/>
            </a:pPr>
            <a:r>
              <a:rPr lang="es-ES" sz="1400"/>
              <a:t>Those who wanted to deceive the other participant, for example, by not delivering what had been agreed upon.</a:t>
            </a:r>
            <a:endParaRPr/>
          </a:p>
          <a:p>
            <a:pPr indent="-228600" lvl="0" marL="228600" rtl="0" algn="l">
              <a:lnSpc>
                <a:spcPct val="90000"/>
              </a:lnSpc>
              <a:spcBef>
                <a:spcPts val="1000"/>
              </a:spcBef>
              <a:spcAft>
                <a:spcPts val="0"/>
              </a:spcAft>
              <a:buClr>
                <a:schemeClr val="dk1"/>
              </a:buClr>
              <a:buSzPct val="100000"/>
              <a:buChar char="•"/>
            </a:pPr>
            <a:r>
              <a:rPr lang="es-ES" sz="1800"/>
              <a:t>These two strategies were within the rules, since deception was allowed.</a:t>
            </a:r>
            <a:endParaRPr/>
          </a:p>
          <a:p>
            <a:pPr indent="-228728" lvl="1" marL="685800" rtl="0" algn="l">
              <a:lnSpc>
                <a:spcPct val="90000"/>
              </a:lnSpc>
              <a:spcBef>
                <a:spcPts val="500"/>
              </a:spcBef>
              <a:spcAft>
                <a:spcPts val="0"/>
              </a:spcAft>
              <a:buClr>
                <a:schemeClr val="dk1"/>
              </a:buClr>
              <a:buSzPct val="100000"/>
              <a:buChar char="•"/>
            </a:pPr>
            <a:r>
              <a:rPr lang="es-ES" sz="1450"/>
              <a:t>The contracts were enabled to prevent them.</a:t>
            </a:r>
            <a:endParaRPr/>
          </a:p>
          <a:p>
            <a:pPr indent="-228600" lvl="0" marL="228600" rtl="0" algn="l">
              <a:lnSpc>
                <a:spcPct val="90000"/>
              </a:lnSpc>
              <a:spcBef>
                <a:spcPts val="1000"/>
              </a:spcBef>
              <a:spcAft>
                <a:spcPts val="0"/>
              </a:spcAft>
              <a:buClr>
                <a:schemeClr val="dk1"/>
              </a:buClr>
              <a:buSzPct val="100000"/>
              <a:buChar char="•"/>
            </a:pPr>
            <a:r>
              <a:rPr lang="es-ES" sz="1800"/>
              <a:t>Those who achieved the highest production levels relied on the first strategy.</a:t>
            </a:r>
            <a:endParaRPr/>
          </a:p>
          <a:p>
            <a:pPr indent="-228600" lvl="0" marL="228600" rtl="0" algn="l">
              <a:lnSpc>
                <a:spcPct val="90000"/>
              </a:lnSpc>
              <a:spcBef>
                <a:spcPts val="1000"/>
              </a:spcBef>
              <a:spcAft>
                <a:spcPts val="0"/>
              </a:spcAft>
              <a:buClr>
                <a:schemeClr val="dk1"/>
              </a:buClr>
              <a:buSzPct val="100000"/>
              <a:buChar char="•"/>
            </a:pPr>
            <a:r>
              <a:rPr lang="es-ES" sz="1800"/>
              <a:t>Those who used the second option often self-excluded from the market, as the rest of the students avoided exchanging with them.</a:t>
            </a:r>
            <a:endParaRPr/>
          </a:p>
          <a:p>
            <a:pPr indent="-228728" lvl="1" marL="685800" rtl="0" algn="l">
              <a:lnSpc>
                <a:spcPct val="90000"/>
              </a:lnSpc>
              <a:spcBef>
                <a:spcPts val="500"/>
              </a:spcBef>
              <a:spcAft>
                <a:spcPts val="0"/>
              </a:spcAft>
              <a:buClr>
                <a:schemeClr val="dk1"/>
              </a:buClr>
              <a:buSzPct val="100000"/>
              <a:buChar char="•"/>
            </a:pPr>
            <a:r>
              <a:rPr lang="es-ES" sz="1450"/>
              <a:t>Those who sought to gain a good position through deception did not necessarily do so because they considered deception acceptable in their personal lives. They often viewed capitalism as a system based on deception, and therefore believed that to succeed, one had to imitate the behaviors they thought led to success in real-world capitalist systems.</a:t>
            </a:r>
            <a:endParaRPr/>
          </a:p>
          <a:p>
            <a:pPr indent="-228600" lvl="0" marL="228600" rtl="0" algn="l">
              <a:lnSpc>
                <a:spcPct val="90000"/>
              </a:lnSpc>
              <a:spcBef>
                <a:spcPts val="1000"/>
              </a:spcBef>
              <a:spcAft>
                <a:spcPts val="0"/>
              </a:spcAft>
              <a:buClr>
                <a:schemeClr val="dk1"/>
              </a:buClr>
              <a:buSzPct val="100000"/>
              <a:buChar char="•"/>
            </a:pPr>
            <a:r>
              <a:rPr lang="es-ES" sz="1800"/>
              <a:t>As a result, a certain "ethic" emerged in the exchanges; it was advisable to be "honest" so that the rest of the students would maintain the exchanges.</a:t>
            </a:r>
            <a:endParaRPr/>
          </a:p>
          <a:p>
            <a:pPr indent="-228728" lvl="1" marL="685800" rtl="0" algn="l">
              <a:lnSpc>
                <a:spcPct val="90000"/>
              </a:lnSpc>
              <a:spcBef>
                <a:spcPts val="500"/>
              </a:spcBef>
              <a:spcAft>
                <a:spcPts val="0"/>
              </a:spcAft>
              <a:buClr>
                <a:schemeClr val="dk1"/>
              </a:buClr>
              <a:buSzPct val="100000"/>
              <a:buChar char="•"/>
            </a:pPr>
            <a:r>
              <a:rPr lang="es-ES" sz="1450"/>
              <a:t>Thus, in the last session of the second half of the year, when it was no longer necessary to secure a clientele, scams increased substantially.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3ee26fb6257_0_452"/>
          <p:cNvSpPr txBox="1"/>
          <p:nvPr>
            <p:ph type="title"/>
          </p:nvPr>
        </p:nvSpPr>
        <p:spPr>
          <a:xfrm>
            <a:off x="6095998" y="365125"/>
            <a:ext cx="6096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Clients: </a:t>
            </a:r>
            <a:br>
              <a:rPr lang="es-ES"/>
            </a:br>
            <a:r>
              <a:rPr lang="es-ES"/>
              <a:t>Roser and Hector</a:t>
            </a:r>
            <a:endParaRPr/>
          </a:p>
        </p:txBody>
      </p:sp>
      <p:sp>
        <p:nvSpPr>
          <p:cNvPr id="464" name="Google Shape;464;g3ee26fb6257_0_452"/>
          <p:cNvSpPr txBox="1"/>
          <p:nvPr>
            <p:ph idx="1" type="body"/>
          </p:nvPr>
        </p:nvSpPr>
        <p:spPr>
          <a:xfrm>
            <a:off x="6095999" y="1825625"/>
            <a:ext cx="5919600" cy="4667400"/>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s-ES"/>
              <a:t>An example of a cooperative relationship maintained, without forming a company, is that maintained by two second-semester students.</a:t>
            </a:r>
            <a:endParaRPr/>
          </a:p>
          <a:p>
            <a:pPr indent="-228600" lvl="0" marL="228600" rtl="0" algn="l">
              <a:lnSpc>
                <a:spcPct val="90000"/>
              </a:lnSpc>
              <a:spcBef>
                <a:spcPts val="1000"/>
              </a:spcBef>
              <a:spcAft>
                <a:spcPts val="0"/>
              </a:spcAft>
              <a:buClr>
                <a:schemeClr val="dk1"/>
              </a:buClr>
              <a:buSzPct val="100000"/>
              <a:buChar char="•"/>
            </a:pPr>
            <a:r>
              <a:rPr lang="es-ES"/>
              <a:t>One specialized in wheat production, and the other in iron production, and they traded their products.</a:t>
            </a:r>
            <a:endParaRPr/>
          </a:p>
          <a:p>
            <a:pPr indent="-228600" lvl="0" marL="228600" rtl="0" algn="l">
              <a:lnSpc>
                <a:spcPct val="90000"/>
              </a:lnSpc>
              <a:spcBef>
                <a:spcPts val="1000"/>
              </a:spcBef>
              <a:spcAft>
                <a:spcPts val="0"/>
              </a:spcAft>
              <a:buClr>
                <a:schemeClr val="dk1"/>
              </a:buClr>
              <a:buSzPct val="100000"/>
              <a:buChar char="•"/>
            </a:pPr>
            <a:r>
              <a:rPr lang="es-ES"/>
              <a:t>They both also maintained exchanges with other students, but of lesser importance.</a:t>
            </a:r>
            <a:endParaRPr/>
          </a:p>
          <a:p>
            <a:pPr indent="-228600" lvl="0" marL="228600" rtl="0" algn="l">
              <a:lnSpc>
                <a:spcPct val="90000"/>
              </a:lnSpc>
              <a:spcBef>
                <a:spcPts val="1000"/>
              </a:spcBef>
              <a:spcAft>
                <a:spcPts val="0"/>
              </a:spcAft>
              <a:buClr>
                <a:schemeClr val="dk1"/>
              </a:buClr>
              <a:buSzPct val="100000"/>
              <a:buChar char="•"/>
            </a:pPr>
            <a:r>
              <a:rPr lang="es-ES"/>
              <a:t>It was a very successful relationship while it lasted, achieving a production close to MBLP, the highest after Ironharvest.</a:t>
            </a:r>
            <a:endParaRPr/>
          </a:p>
          <a:p>
            <a:pPr indent="-228600" lvl="0" marL="228600" rtl="0" algn="l">
              <a:lnSpc>
                <a:spcPct val="90000"/>
              </a:lnSpc>
              <a:spcBef>
                <a:spcPts val="1000"/>
              </a:spcBef>
              <a:spcAft>
                <a:spcPts val="0"/>
              </a:spcAft>
              <a:buClr>
                <a:schemeClr val="dk1"/>
              </a:buClr>
              <a:buSzPct val="100000"/>
              <a:buChar char="•"/>
            </a:pPr>
            <a:r>
              <a:rPr lang="es-ES"/>
              <a:t>There were more relationships like this, also in the first half of the year. Sometimes they were based on previous romantic relationships or friendships.</a:t>
            </a:r>
            <a:endParaRPr/>
          </a:p>
        </p:txBody>
      </p:sp>
      <p:pic>
        <p:nvPicPr>
          <p:cNvPr id="465" name="Google Shape;465;g3ee26fb6257_0_452"/>
          <p:cNvPicPr preferRelativeResize="0"/>
          <p:nvPr/>
        </p:nvPicPr>
        <p:blipFill rotWithShape="1">
          <a:blip r:embed="rId3">
            <a:alphaModFix/>
          </a:blip>
          <a:srcRect b="0" l="0" r="0" t="0"/>
          <a:stretch/>
        </p:blipFill>
        <p:spPr>
          <a:xfrm>
            <a:off x="0" y="0"/>
            <a:ext cx="6096000" cy="3429000"/>
          </a:xfrm>
          <a:prstGeom prst="rect">
            <a:avLst/>
          </a:prstGeom>
          <a:noFill/>
          <a:ln>
            <a:noFill/>
          </a:ln>
        </p:spPr>
      </p:pic>
      <p:pic>
        <p:nvPicPr>
          <p:cNvPr id="466" name="Google Shape;466;g3ee26fb6257_0_452"/>
          <p:cNvPicPr preferRelativeResize="0"/>
          <p:nvPr/>
        </p:nvPicPr>
        <p:blipFill rotWithShape="1">
          <a:blip r:embed="rId4">
            <a:alphaModFix/>
          </a:blip>
          <a:srcRect b="0" l="0" r="0" t="0"/>
          <a:stretch/>
        </p:blipFill>
        <p:spPr>
          <a:xfrm>
            <a:off x="0" y="3429000"/>
            <a:ext cx="6096000" cy="3429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Un dibujo de una persona&#10;&#10;El contenido generado por IA puede ser incorrecto." id="471" name="Google Shape;471;g3ee26fb6257_0_463"/>
          <p:cNvPicPr preferRelativeResize="0"/>
          <p:nvPr/>
        </p:nvPicPr>
        <p:blipFill rotWithShape="1">
          <a:blip r:embed="rId3">
            <a:alphaModFix/>
          </a:blip>
          <a:srcRect b="0" l="0" r="0" t="0"/>
          <a:stretch/>
        </p:blipFill>
        <p:spPr>
          <a:xfrm>
            <a:off x="462821" y="-1822554"/>
            <a:ext cx="11266358" cy="11266358"/>
          </a:xfrm>
          <a:prstGeom prst="rect">
            <a:avLst/>
          </a:prstGeom>
          <a:noFill/>
          <a:ln>
            <a:noFill/>
          </a:ln>
        </p:spPr>
      </p:pic>
      <p:sp>
        <p:nvSpPr>
          <p:cNvPr id="472" name="Google Shape;472;g3ee26fb6257_0_463"/>
          <p:cNvSpPr txBox="1"/>
          <p:nvPr/>
        </p:nvSpPr>
        <p:spPr>
          <a:xfrm>
            <a:off x="255639" y="176981"/>
            <a:ext cx="65220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Number of submissions. Semester 1 </a:t>
            </a:r>
            <a:br>
              <a:rPr b="0" i="0" lang="es-ES" sz="3600" u="none" cap="none" strike="noStrike">
                <a:solidFill>
                  <a:schemeClr val="dk1"/>
                </a:solidFill>
                <a:latin typeface="Arial"/>
                <a:ea typeface="Arial"/>
                <a:cs typeface="Arial"/>
                <a:sym typeface="Arial"/>
              </a:rPr>
            </a:b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Un papalote de colores en un fondo blanco&#10;&#10;El contenido generado por IA puede ser incorrecto." id="477" name="Google Shape;477;g3ee26fb6257_0_468"/>
          <p:cNvPicPr preferRelativeResize="0"/>
          <p:nvPr/>
        </p:nvPicPr>
        <p:blipFill rotWithShape="1">
          <a:blip r:embed="rId3">
            <a:alphaModFix/>
          </a:blip>
          <a:srcRect b="0" l="0" r="0" t="0"/>
          <a:stretch/>
        </p:blipFill>
        <p:spPr>
          <a:xfrm>
            <a:off x="3281596" y="0"/>
            <a:ext cx="6857999" cy="6857999"/>
          </a:xfrm>
          <a:prstGeom prst="rect">
            <a:avLst/>
          </a:prstGeom>
          <a:noFill/>
          <a:ln>
            <a:noFill/>
          </a:ln>
        </p:spPr>
      </p:pic>
      <p:sp>
        <p:nvSpPr>
          <p:cNvPr id="478" name="Google Shape;478;g3ee26fb6257_0_468"/>
          <p:cNvSpPr txBox="1"/>
          <p:nvPr/>
        </p:nvSpPr>
        <p:spPr>
          <a:xfrm>
            <a:off x="87111" y="5080216"/>
            <a:ext cx="60090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Wheat Deliveries. 1st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Diagrama&#10;&#10;El contenido generado por IA puede ser incorrecto." id="483" name="Google Shape;483;g3ee26fb6257_0_473"/>
          <p:cNvPicPr preferRelativeResize="0"/>
          <p:nvPr/>
        </p:nvPicPr>
        <p:blipFill rotWithShape="1">
          <a:blip r:embed="rId3">
            <a:alphaModFix/>
          </a:blip>
          <a:srcRect b="0" l="0" r="0" t="0"/>
          <a:stretch/>
        </p:blipFill>
        <p:spPr>
          <a:xfrm>
            <a:off x="2293495" y="-833203"/>
            <a:ext cx="8064709" cy="8064709"/>
          </a:xfrm>
          <a:prstGeom prst="rect">
            <a:avLst/>
          </a:prstGeom>
          <a:noFill/>
          <a:ln>
            <a:noFill/>
          </a:ln>
        </p:spPr>
      </p:pic>
      <p:sp>
        <p:nvSpPr>
          <p:cNvPr id="484" name="Google Shape;484;g3ee26fb6257_0_473"/>
          <p:cNvSpPr txBox="1"/>
          <p:nvPr/>
        </p:nvSpPr>
        <p:spPr>
          <a:xfrm>
            <a:off x="255639" y="176981"/>
            <a:ext cx="62673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Iron Deliveries. First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ee26fb6257_0_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Input-output analysis. Matrices</a:t>
            </a:r>
            <a:endParaRPr/>
          </a:p>
        </p:txBody>
      </p:sp>
      <p:sp>
        <p:nvSpPr>
          <p:cNvPr id="117" name="Google Shape;117;g3ee26fb6257_0_20"/>
          <p:cNvSpPr txBox="1"/>
          <p:nvPr>
            <p:ph idx="1" type="body"/>
          </p:nvPr>
        </p:nvSpPr>
        <p:spPr>
          <a:xfrm>
            <a:off x="838200" y="1825625"/>
            <a:ext cx="10515600" cy="3375900"/>
          </a:xfrm>
          <a:prstGeom prst="rect">
            <a:avLst/>
          </a:prstGeom>
          <a:noFill/>
          <a:ln>
            <a:noFill/>
          </a:ln>
        </p:spPr>
        <p:txBody>
          <a:bodyPr anchorCtr="0" anchor="t" bIns="45700" lIns="91425" spcFirstLastPara="1" rIns="91425" wrap="square" tIns="45700">
            <a:normAutofit fontScale="85000" lnSpcReduction="20000"/>
          </a:bodyPr>
          <a:lstStyle/>
          <a:p>
            <a:pPr indent="-216218" lvl="0" marL="228600" rtl="0" algn="l">
              <a:lnSpc>
                <a:spcPct val="90000"/>
              </a:lnSpc>
              <a:spcBef>
                <a:spcPts val="0"/>
              </a:spcBef>
              <a:spcAft>
                <a:spcPts val="0"/>
              </a:spcAft>
              <a:buClr>
                <a:schemeClr val="dk1"/>
              </a:buClr>
              <a:buSzPct val="100000"/>
              <a:buChar char="•"/>
            </a:pPr>
            <a:r>
              <a:rPr lang="es-ES" sz="2600"/>
              <a:t>The Agriculture sector consumes 0.25 bushels of wheat, 0.14 yards of cloth and 0.8 man-years of labor to produce 1 bushel of wheat.</a:t>
            </a:r>
            <a:endParaRPr/>
          </a:p>
          <a:p>
            <a:pPr indent="-216218" lvl="0" marL="228600" rtl="0" algn="l">
              <a:lnSpc>
                <a:spcPct val="90000"/>
              </a:lnSpc>
              <a:spcBef>
                <a:spcPts val="1000"/>
              </a:spcBef>
              <a:spcAft>
                <a:spcPts val="0"/>
              </a:spcAft>
              <a:buClr>
                <a:schemeClr val="dk1"/>
              </a:buClr>
              <a:buSzPct val="100000"/>
              <a:buChar char="•"/>
            </a:pPr>
            <a:r>
              <a:rPr lang="es-ES" sz="2600"/>
              <a:t>The Industrial sector consumes 0.4 bushels of wheat, 0.12 yards of cloth and 3.6 man-years of labor to produce 1 yard of cloth.</a:t>
            </a:r>
            <a:endParaRPr/>
          </a:p>
          <a:p>
            <a:pPr indent="-216218" lvl="0" marL="228600" rtl="0" algn="l">
              <a:lnSpc>
                <a:spcPct val="90000"/>
              </a:lnSpc>
              <a:spcBef>
                <a:spcPts val="1000"/>
              </a:spcBef>
              <a:spcAft>
                <a:spcPts val="0"/>
              </a:spcAft>
              <a:buClr>
                <a:schemeClr val="dk1"/>
              </a:buClr>
              <a:buSzPct val="100000"/>
              <a:buChar char="•"/>
            </a:pPr>
            <a:r>
              <a:rPr lang="es-ES" sz="2600"/>
              <a:t>The Households sector consumes 0.18333 bushels of wheat, 0.1 yards of cloth and 0.13333 man-years of labor to produce 1 man-year of labor.</a:t>
            </a:r>
            <a:endParaRPr/>
          </a:p>
          <a:p>
            <a:pPr indent="-216218" lvl="0" marL="228600" rtl="0" algn="l">
              <a:lnSpc>
                <a:spcPct val="90000"/>
              </a:lnSpc>
              <a:spcBef>
                <a:spcPts val="1000"/>
              </a:spcBef>
              <a:spcAft>
                <a:spcPts val="0"/>
              </a:spcAft>
              <a:buClr>
                <a:schemeClr val="dk1"/>
              </a:buClr>
              <a:buSzPct val="100000"/>
              <a:buChar char="•"/>
            </a:pPr>
            <a:r>
              <a:rPr lang="es-ES" sz="2600"/>
              <a:t>From these flows between sectors we can construct an input matrix </a:t>
            </a:r>
            <a:r>
              <a:rPr b="1" lang="es-ES" sz="2600">
                <a:latin typeface="Times New Roman"/>
                <a:ea typeface="Times New Roman"/>
                <a:cs typeface="Times New Roman"/>
                <a:sym typeface="Times New Roman"/>
              </a:rPr>
              <a:t>A </a:t>
            </a:r>
            <a:r>
              <a:rPr lang="es-ES" sz="2600"/>
              <a:t>(we write the sectors or processes in rows, horizontally, and not like Leontief who writes them in columns).</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18" name="Google Shape;118;g3ee26fb6257_0_20"/>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19" name="Google Shape;119;g3ee26fb6257_0_20"/>
          <p:cNvPicPr preferRelativeResize="0"/>
          <p:nvPr/>
        </p:nvPicPr>
        <p:blipFill rotWithShape="1">
          <a:blip r:embed="rId3">
            <a:alphaModFix/>
          </a:blip>
          <a:srcRect b="0" l="0" r="0" t="0"/>
          <a:stretch/>
        </p:blipFill>
        <p:spPr>
          <a:xfrm>
            <a:off x="4018691" y="4521604"/>
            <a:ext cx="4154617" cy="151614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Diagrama&#10;&#10;El contenido generado por IA puede ser incorrecto." id="489" name="Google Shape;489;g3ee26fb6257_0_478"/>
          <p:cNvPicPr preferRelativeResize="0"/>
          <p:nvPr/>
        </p:nvPicPr>
        <p:blipFill rotWithShape="1">
          <a:blip r:embed="rId3">
            <a:alphaModFix/>
          </a:blip>
          <a:srcRect b="0" l="0" r="0" t="0"/>
          <a:stretch/>
        </p:blipFill>
        <p:spPr>
          <a:xfrm>
            <a:off x="720501" y="-1921581"/>
            <a:ext cx="10781376" cy="10781376"/>
          </a:xfrm>
          <a:prstGeom prst="rect">
            <a:avLst/>
          </a:prstGeom>
          <a:noFill/>
          <a:ln>
            <a:noFill/>
          </a:ln>
        </p:spPr>
      </p:pic>
      <p:sp>
        <p:nvSpPr>
          <p:cNvPr id="490" name="Google Shape;490;g3ee26fb6257_0_478"/>
          <p:cNvSpPr txBox="1"/>
          <p:nvPr/>
        </p:nvSpPr>
        <p:spPr>
          <a:xfrm>
            <a:off x="0" y="230188"/>
            <a:ext cx="49023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Number of deliveries. 2nd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Diagrama&#10;&#10;El contenido generado por IA puede ser incorrecto." id="496" name="Google Shape;496;g3ee26fb6257_0_483"/>
          <p:cNvPicPr preferRelativeResize="0"/>
          <p:nvPr/>
        </p:nvPicPr>
        <p:blipFill rotWithShape="1">
          <a:blip r:embed="rId3">
            <a:alphaModFix/>
          </a:blip>
          <a:srcRect b="0" l="0" r="0" t="0"/>
          <a:stretch/>
        </p:blipFill>
        <p:spPr>
          <a:xfrm>
            <a:off x="544305" y="-2214466"/>
            <a:ext cx="11202245" cy="11202245"/>
          </a:xfrm>
          <a:prstGeom prst="rect">
            <a:avLst/>
          </a:prstGeom>
          <a:noFill/>
          <a:ln>
            <a:noFill/>
          </a:ln>
        </p:spPr>
      </p:pic>
      <p:sp>
        <p:nvSpPr>
          <p:cNvPr id="497" name="Google Shape;497;g3ee26fb6257_0_483"/>
          <p:cNvSpPr txBox="1"/>
          <p:nvPr/>
        </p:nvSpPr>
        <p:spPr>
          <a:xfrm>
            <a:off x="255639" y="176981"/>
            <a:ext cx="36189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Wheat deliveries.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Second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Diagrama&#10;&#10;El contenido generado por IA puede ser incorrecto." id="502" name="Google Shape;502;g3ee26fb6257_0_489"/>
          <p:cNvPicPr preferRelativeResize="0"/>
          <p:nvPr/>
        </p:nvPicPr>
        <p:blipFill rotWithShape="1">
          <a:blip r:embed="rId3">
            <a:alphaModFix/>
          </a:blip>
          <a:srcRect b="0" l="0" r="0" t="0"/>
          <a:stretch/>
        </p:blipFill>
        <p:spPr>
          <a:xfrm>
            <a:off x="603797" y="-2087381"/>
            <a:ext cx="11332564" cy="11332564"/>
          </a:xfrm>
          <a:prstGeom prst="rect">
            <a:avLst/>
          </a:prstGeom>
          <a:noFill/>
          <a:ln>
            <a:noFill/>
          </a:ln>
        </p:spPr>
      </p:pic>
      <p:sp>
        <p:nvSpPr>
          <p:cNvPr id="503" name="Google Shape;503;g3ee26fb6257_0_489"/>
          <p:cNvSpPr txBox="1"/>
          <p:nvPr/>
        </p:nvSpPr>
        <p:spPr>
          <a:xfrm>
            <a:off x="255639" y="176981"/>
            <a:ext cx="37731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Iron Deliveries.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Second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3ee26fb6257_0_561"/>
          <p:cNvSpPr txBox="1"/>
          <p:nvPr/>
        </p:nvSpPr>
        <p:spPr>
          <a:xfrm>
            <a:off x="255653" y="176975"/>
            <a:ext cx="48978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Number of Deliveries.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s-ES" sz="3600" u="none" cap="none" strike="noStrike">
                <a:solidFill>
                  <a:schemeClr val="dk1"/>
                </a:solidFill>
                <a:latin typeface="Arial"/>
                <a:ea typeface="Arial"/>
                <a:cs typeface="Arial"/>
                <a:sym typeface="Arial"/>
              </a:rPr>
              <a:t>Third Semester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Arial"/>
                <a:ea typeface="Arial"/>
                <a:cs typeface="Arial"/>
                <a:sym typeface="Arial"/>
              </a:rPr>
              <a:t>(anonymized)</a:t>
            </a:r>
            <a:endParaRPr b="0" i="0" sz="1400" u="none" cap="none" strike="noStrike">
              <a:solidFill>
                <a:srgbClr val="000000"/>
              </a:solidFill>
              <a:latin typeface="Arial"/>
              <a:ea typeface="Arial"/>
              <a:cs typeface="Arial"/>
              <a:sym typeface="Arial"/>
            </a:endParaRPr>
          </a:p>
        </p:txBody>
      </p:sp>
      <p:pic>
        <p:nvPicPr>
          <p:cNvPr id="509" name="Google Shape;509;g3ee26fb6257_0_561" title="Sin título2.png"/>
          <p:cNvPicPr preferRelativeResize="0"/>
          <p:nvPr/>
        </p:nvPicPr>
        <p:blipFill rotWithShape="1">
          <a:blip r:embed="rId3">
            <a:alphaModFix/>
          </a:blip>
          <a:srcRect b="0" l="0" r="0" t="0"/>
          <a:stretch/>
        </p:blipFill>
        <p:spPr>
          <a:xfrm>
            <a:off x="4754049" y="-239050"/>
            <a:ext cx="7558250" cy="7558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3ee26fb6257_0_4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Results: Regulation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3ee26fb6257_0_498"/>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Regulation; first session</a:t>
            </a:r>
            <a:endParaRPr/>
          </a:p>
        </p:txBody>
      </p:sp>
      <p:sp>
        <p:nvSpPr>
          <p:cNvPr id="520" name="Google Shape;520;g3ee26fb6257_0_498"/>
          <p:cNvSpPr txBox="1"/>
          <p:nvPr>
            <p:ph idx="1" type="body"/>
          </p:nvPr>
        </p:nvSpPr>
        <p:spPr>
          <a:xfrm>
            <a:off x="838200" y="1133057"/>
            <a:ext cx="10515600" cy="5532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es-ES" sz="1600"/>
              <a:t>The regulation in the first session is very illustrative. Let's put ourselves in the perspective of a student in the first session. They have 1000 of wheat and 1000 of iron.</a:t>
            </a:r>
            <a:endParaRPr/>
          </a:p>
          <a:p>
            <a:pPr indent="-228600" lvl="1" marL="685800" rtl="0" algn="l">
              <a:lnSpc>
                <a:spcPct val="90000"/>
              </a:lnSpc>
              <a:spcBef>
                <a:spcPts val="500"/>
              </a:spcBef>
              <a:spcAft>
                <a:spcPts val="0"/>
              </a:spcAft>
              <a:buClr>
                <a:schemeClr val="dk1"/>
              </a:buClr>
              <a:buSzPts val="1200"/>
              <a:buChar char="•"/>
            </a:pPr>
            <a:r>
              <a:rPr lang="es-ES" sz="1200"/>
              <a:t>If you intend to use the first process, you need to obtain 23.333333 units of wheat per unit of iron.</a:t>
            </a:r>
            <a:endParaRPr/>
          </a:p>
          <a:p>
            <a:pPr indent="-228600" lvl="1" marL="685800" rtl="0" algn="l">
              <a:lnSpc>
                <a:spcPct val="90000"/>
              </a:lnSpc>
              <a:spcBef>
                <a:spcPts val="500"/>
              </a:spcBef>
              <a:spcAft>
                <a:spcPts val="0"/>
              </a:spcAft>
              <a:buClr>
                <a:schemeClr val="dk1"/>
              </a:buClr>
              <a:buSzPts val="1200"/>
              <a:buChar char="•"/>
            </a:pPr>
            <a:r>
              <a:rPr lang="es-ES" sz="1200"/>
              <a:t>If you intend to use the second process, you need 15 units of wheat per unit of iron.</a:t>
            </a:r>
            <a:endParaRPr/>
          </a:p>
          <a:p>
            <a:pPr indent="-228600" lvl="1" marL="685800" rtl="0" algn="l">
              <a:lnSpc>
                <a:spcPct val="90000"/>
              </a:lnSpc>
              <a:spcBef>
                <a:spcPts val="500"/>
              </a:spcBef>
              <a:spcAft>
                <a:spcPts val="0"/>
              </a:spcAft>
              <a:buClr>
                <a:schemeClr val="dk1"/>
              </a:buClr>
              <a:buSzPts val="1200"/>
              <a:buChar char="•"/>
            </a:pPr>
            <a:r>
              <a:rPr lang="es-ES" sz="1200"/>
              <a:t>If you use the third process, you don't need any special proportions.</a:t>
            </a:r>
            <a:endParaRPr/>
          </a:p>
          <a:p>
            <a:pPr indent="-228600" lvl="0" marL="228600" rtl="0" algn="l">
              <a:lnSpc>
                <a:spcPct val="90000"/>
              </a:lnSpc>
              <a:spcBef>
                <a:spcPts val="1000"/>
              </a:spcBef>
              <a:spcAft>
                <a:spcPts val="0"/>
              </a:spcAft>
              <a:buClr>
                <a:schemeClr val="dk1"/>
              </a:buClr>
              <a:buSzPts val="1600"/>
              <a:buChar char="•"/>
            </a:pPr>
            <a:r>
              <a:rPr lang="es-ES" sz="1600"/>
              <a:t>Using either of the first two processes, you must sell iron and buy wheat. It is expected that the wheat will be exchanged for a large quantity of iron, and that the wheat will be relatively expensive (relative to that of VN).</a:t>
            </a:r>
            <a:endParaRPr/>
          </a:p>
          <a:p>
            <a:pPr indent="-228600" lvl="0" marL="228600" rtl="0" algn="l">
              <a:lnSpc>
                <a:spcPct val="90000"/>
              </a:lnSpc>
              <a:spcBef>
                <a:spcPts val="1000"/>
              </a:spcBef>
              <a:spcAft>
                <a:spcPts val="0"/>
              </a:spcAft>
              <a:buClr>
                <a:schemeClr val="dk1"/>
              </a:buClr>
              <a:buSzPts val="1600"/>
              <a:buChar char="•"/>
            </a:pPr>
            <a:r>
              <a:rPr lang="es-ES" sz="1600"/>
              <a:t>Many students chose to produce wheat, so that they could have the most valued product in the next class, which they thought would still be wheat.</a:t>
            </a:r>
            <a:endParaRPr/>
          </a:p>
          <a:p>
            <a:pPr indent="-228600" lvl="1" marL="685800" rtl="0" algn="l">
              <a:lnSpc>
                <a:spcPct val="90000"/>
              </a:lnSpc>
              <a:spcBef>
                <a:spcPts val="500"/>
              </a:spcBef>
              <a:spcAft>
                <a:spcPts val="0"/>
              </a:spcAft>
              <a:buClr>
                <a:schemeClr val="dk1"/>
              </a:buClr>
              <a:buSzPts val="1200"/>
              <a:buChar char="•"/>
            </a:pPr>
            <a:r>
              <a:rPr lang="es-ES" sz="1200"/>
              <a:t>In the first semester, 19 chose process 1 and 10 chose process 2. In the second semester, 33 students chose process 1 and only 2 chose process 2. In the third semester, 20 students chose process 1 and only 2 chose process 2.</a:t>
            </a:r>
            <a:endParaRPr/>
          </a:p>
          <a:p>
            <a:pPr indent="-228600" lvl="1" marL="685800" rtl="0" algn="l">
              <a:lnSpc>
                <a:spcPct val="90000"/>
              </a:lnSpc>
              <a:spcBef>
                <a:spcPts val="500"/>
              </a:spcBef>
              <a:spcAft>
                <a:spcPts val="0"/>
              </a:spcAft>
              <a:buClr>
                <a:schemeClr val="dk1"/>
              </a:buClr>
              <a:buSzPts val="1200"/>
              <a:buChar char="•"/>
            </a:pPr>
            <a:r>
              <a:rPr lang="es-ES" sz="1200"/>
              <a:t>(This was observed to a lesser extent in the first semester, perhaps because the professor explained the simulation's characteristics less effectively and in less detail than in the second semester. This also seems to have been a very important factor in explaining the greater efficiency achieved in the second semester.)</a:t>
            </a:r>
            <a:endParaRPr/>
          </a:p>
          <a:p>
            <a:pPr indent="-228600" lvl="0" marL="228600" rtl="0" algn="l">
              <a:lnSpc>
                <a:spcPct val="90000"/>
              </a:lnSpc>
              <a:spcBef>
                <a:spcPts val="1000"/>
              </a:spcBef>
              <a:spcAft>
                <a:spcPts val="0"/>
              </a:spcAft>
              <a:buClr>
                <a:schemeClr val="dk1"/>
              </a:buClr>
              <a:buSzPts val="1600"/>
              <a:buChar char="•"/>
            </a:pPr>
            <a:r>
              <a:rPr lang="es-ES" sz="1600"/>
              <a:t>Another alternative is to sell all the wheat you own at a very high price, acquire a lot of iron, and use the third process to obtain half of the accumulated iron in the next class.</a:t>
            </a:r>
            <a:endParaRPr/>
          </a:p>
          <a:p>
            <a:pPr indent="-228600" lvl="1" marL="685800" rtl="0" algn="l">
              <a:lnSpc>
                <a:spcPct val="90000"/>
              </a:lnSpc>
              <a:spcBef>
                <a:spcPts val="500"/>
              </a:spcBef>
              <a:spcAft>
                <a:spcPts val="0"/>
              </a:spcAft>
              <a:buClr>
                <a:schemeClr val="dk1"/>
              </a:buClr>
              <a:buSzPts val="1200"/>
              <a:buChar char="•"/>
            </a:pPr>
            <a:r>
              <a:rPr lang="es-ES" sz="1200"/>
              <a:t>This strategy was effectively used by 6 students in the first semester, 14 in the second, and 10 in the third. It should be emphasized that this strategy is not at all obvious beforehand. Furthermore, the students were not warned that the simulation would restart with the same amount of wheat and iron, and that they developed this strategy during the time allotted for the exchange.</a:t>
            </a:r>
            <a:endParaRPr/>
          </a:p>
          <a:p>
            <a:pPr indent="-228600" lvl="0" marL="228600" rtl="0" algn="l">
              <a:lnSpc>
                <a:spcPct val="90000"/>
              </a:lnSpc>
              <a:spcBef>
                <a:spcPts val="1000"/>
              </a:spcBef>
              <a:spcAft>
                <a:spcPts val="0"/>
              </a:spcAft>
              <a:buClr>
                <a:schemeClr val="dk1"/>
              </a:buClr>
              <a:buSzPts val="1600"/>
              <a:buChar char="•"/>
            </a:pPr>
            <a:r>
              <a:rPr lang="es-ES" sz="1600"/>
              <a:t>As a result, in the first session, in all semesters, the price of iron was similar to that of wheat, and wheat production increased significantly while iron production decreased.</a:t>
            </a:r>
            <a:endParaRPr/>
          </a:p>
          <a:p>
            <a:pPr indent="-228600" lvl="0" marL="228600" rtl="0" algn="l">
              <a:lnSpc>
                <a:spcPct val="90000"/>
              </a:lnSpc>
              <a:spcBef>
                <a:spcPts val="1000"/>
              </a:spcBef>
              <a:spcAft>
                <a:spcPts val="0"/>
              </a:spcAft>
              <a:buClr>
                <a:schemeClr val="dk1"/>
              </a:buClr>
              <a:buSzPts val="1600"/>
              <a:buChar char="•"/>
            </a:pPr>
            <a:r>
              <a:rPr lang="es-ES" sz="1600"/>
              <a:t>This followed a similar pattern to MBLP, although certainly less efficiently.</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3ee26fb6257_0_5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s-ES"/>
              <a:t>Regulation; particularism, uncertainty and complexity of decisions</a:t>
            </a:r>
            <a:endParaRPr/>
          </a:p>
        </p:txBody>
      </p:sp>
      <p:sp>
        <p:nvSpPr>
          <p:cNvPr id="526" name="Google Shape;526;g3ee26fb6257_0_50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s-ES" sz="1800"/>
              <a:t>In a given session, the decisions to be made by each actor were complex and conditioned by </a:t>
            </a:r>
            <a:r>
              <a:rPr lang="es-ES" sz="1800" u="sng"/>
              <a:t>uncertainty about the future and about the decisions of the other actors in the present </a:t>
            </a:r>
            <a:r>
              <a:rPr lang="es-ES" sz="1800"/>
              <a:t>.</a:t>
            </a:r>
            <a:endParaRPr/>
          </a:p>
          <a:p>
            <a:pPr indent="-228600" lvl="0" marL="228600" rtl="0" algn="l">
              <a:lnSpc>
                <a:spcPct val="90000"/>
              </a:lnSpc>
              <a:spcBef>
                <a:spcPts val="1000"/>
              </a:spcBef>
              <a:spcAft>
                <a:spcPts val="0"/>
              </a:spcAft>
              <a:buClr>
                <a:schemeClr val="dk1"/>
              </a:buClr>
              <a:buSzPct val="100000"/>
              <a:buChar char="•"/>
            </a:pPr>
            <a:r>
              <a:rPr lang="es-ES" sz="1800"/>
              <a:t>Each agent made their decisions based on their own particular interests, regardless of the effects of those decisions on the other agents.</a:t>
            </a:r>
            <a:endParaRPr/>
          </a:p>
          <a:p>
            <a:pPr indent="-228600" lvl="0" marL="228600" rtl="0" algn="l">
              <a:lnSpc>
                <a:spcPct val="90000"/>
              </a:lnSpc>
              <a:spcBef>
                <a:spcPts val="1000"/>
              </a:spcBef>
              <a:spcAft>
                <a:spcPts val="0"/>
              </a:spcAft>
              <a:buClr>
                <a:schemeClr val="dk1"/>
              </a:buClr>
              <a:buSzPct val="100000"/>
              <a:buChar char="•"/>
            </a:pPr>
            <a:r>
              <a:rPr lang="es-ES" sz="1800"/>
              <a:t>The decisions were complex.</a:t>
            </a:r>
            <a:endParaRPr/>
          </a:p>
          <a:p>
            <a:pPr indent="-228600" lvl="1" marL="685800" rtl="0" algn="l">
              <a:lnSpc>
                <a:spcPct val="90000"/>
              </a:lnSpc>
              <a:spcBef>
                <a:spcPts val="500"/>
              </a:spcBef>
              <a:spcAft>
                <a:spcPts val="0"/>
              </a:spcAft>
              <a:buClr>
                <a:schemeClr val="dk1"/>
              </a:buClr>
              <a:buSzPct val="100000"/>
              <a:buChar char="•"/>
            </a:pPr>
            <a:r>
              <a:rPr lang="es-ES" sz="1400"/>
              <a:t>Each actor did not know what the exchange rates would be, nor what production processes the other actors would choose in the present;</a:t>
            </a:r>
            <a:endParaRPr/>
          </a:p>
          <a:p>
            <a:pPr indent="-228600" lvl="1" marL="685800" rtl="0" algn="l">
              <a:lnSpc>
                <a:spcPct val="90000"/>
              </a:lnSpc>
              <a:spcBef>
                <a:spcPts val="500"/>
              </a:spcBef>
              <a:spcAft>
                <a:spcPts val="0"/>
              </a:spcAft>
              <a:buClr>
                <a:schemeClr val="dk1"/>
              </a:buClr>
              <a:buSzPct val="100000"/>
              <a:buChar char="•"/>
            </a:pPr>
            <a:r>
              <a:rPr lang="es-ES" sz="1400"/>
              <a:t>He made decisions in ignorance of the future.</a:t>
            </a:r>
            <a:endParaRPr/>
          </a:p>
          <a:p>
            <a:pPr indent="-228600" lvl="0" marL="228600" rtl="0" algn="l">
              <a:lnSpc>
                <a:spcPct val="90000"/>
              </a:lnSpc>
              <a:spcBef>
                <a:spcPts val="1000"/>
              </a:spcBef>
              <a:spcAft>
                <a:spcPts val="0"/>
              </a:spcAft>
              <a:buClr>
                <a:schemeClr val="dk1"/>
              </a:buClr>
              <a:buSzPct val="100000"/>
              <a:buChar char="•"/>
            </a:pPr>
            <a:r>
              <a:rPr lang="es-ES" sz="1800"/>
              <a:t>Furthermore, prices are not absolute numbers; they depend on negotiation. The fact that prices currently tend toward an average does not mean that all exchanges are currently taking place at that rate. While the negotiation processes of other actors, and of the actor itself with others, could be observed to some extent, this did not guarantee that an exchange would be achieved at those rates. It was necessary to find another actor who not only accepted a specific exchange rate but also found the quantities to be exchanged to be advantageous.</a:t>
            </a:r>
            <a:endParaRPr/>
          </a:p>
          <a:p>
            <a:pPr indent="-228600" lvl="0" marL="228600" rtl="0" algn="l">
              <a:lnSpc>
                <a:spcPct val="90000"/>
              </a:lnSpc>
              <a:spcBef>
                <a:spcPts val="1000"/>
              </a:spcBef>
              <a:spcAft>
                <a:spcPts val="0"/>
              </a:spcAft>
              <a:buClr>
                <a:schemeClr val="dk1"/>
              </a:buClr>
              <a:buSzPct val="100000"/>
              <a:buChar char="•"/>
            </a:pPr>
            <a:r>
              <a:rPr lang="es-ES" sz="1800"/>
              <a:t>Therefore, when negotiating exchanges and later deciding on the chosen process, each agent had to estimate the behavior of the other actors in the present and in the future based on current data and evolving exchange rates. Obviously, these estimates were bound to be subject to error.</a:t>
            </a:r>
            <a:endParaRPr/>
          </a:p>
          <a:p>
            <a:pPr indent="-228600" lvl="1" marL="685800" rtl="0" algn="l">
              <a:lnSpc>
                <a:spcPct val="90000"/>
              </a:lnSpc>
              <a:spcBef>
                <a:spcPts val="500"/>
              </a:spcBef>
              <a:spcAft>
                <a:spcPts val="0"/>
              </a:spcAft>
              <a:buClr>
                <a:schemeClr val="dk1"/>
              </a:buClr>
              <a:buSzPct val="100000"/>
              <a:buChar char="•"/>
            </a:pPr>
            <a:r>
              <a:rPr lang="es-ES" sz="1400"/>
              <a:t>(Theories that presuppose full knowledge of the future and the present do not take this circumstance into account.)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ee26fb6257_0_5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Regulation; capitalism as a real algorithm</a:t>
            </a:r>
            <a:endParaRPr/>
          </a:p>
        </p:txBody>
      </p:sp>
      <p:sp>
        <p:nvSpPr>
          <p:cNvPr id="532" name="Google Shape;532;g3ee26fb6257_0_50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s-ES" sz="2000"/>
              <a:t>Despite the uncertainty and complexity of the decisions, the simulations achieved regulation of production, tending towards VN in the long term and even resembling MBLP in the first sessions.</a:t>
            </a:r>
            <a:endParaRPr/>
          </a:p>
          <a:p>
            <a:pPr indent="-228600" lvl="0" marL="228600" rtl="0" algn="l">
              <a:lnSpc>
                <a:spcPct val="90000"/>
              </a:lnSpc>
              <a:spcBef>
                <a:spcPts val="1000"/>
              </a:spcBef>
              <a:spcAft>
                <a:spcPts val="0"/>
              </a:spcAft>
              <a:buClr>
                <a:schemeClr val="dk1"/>
              </a:buClr>
              <a:buSzPct val="100000"/>
              <a:buChar char="•"/>
            </a:pPr>
            <a:r>
              <a:rPr lang="es-ES" sz="2000"/>
              <a:t>Regulation was achieved because the actions of the actors operated in a manner similar to that of certain mathematical algorithms.</a:t>
            </a:r>
            <a:endParaRPr/>
          </a:p>
          <a:p>
            <a:pPr indent="-228600" lvl="1" marL="685800" rtl="0" algn="l">
              <a:lnSpc>
                <a:spcPct val="90000"/>
              </a:lnSpc>
              <a:spcBef>
                <a:spcPts val="500"/>
              </a:spcBef>
              <a:spcAft>
                <a:spcPts val="0"/>
              </a:spcAft>
              <a:buClr>
                <a:schemeClr val="dk1"/>
              </a:buClr>
              <a:buSzPct val="100000"/>
              <a:buChar char="•"/>
            </a:pPr>
            <a:r>
              <a:rPr lang="es-ES" sz="1600"/>
              <a:t>In the simulations, for given production needs and available quantities:</a:t>
            </a:r>
            <a:endParaRPr/>
          </a:p>
          <a:p>
            <a:pPr indent="-228600" lvl="2" marL="1143000" rtl="0" algn="l">
              <a:lnSpc>
                <a:spcPct val="90000"/>
              </a:lnSpc>
              <a:spcBef>
                <a:spcPts val="500"/>
              </a:spcBef>
              <a:spcAft>
                <a:spcPts val="0"/>
              </a:spcAft>
              <a:buClr>
                <a:schemeClr val="dk1"/>
              </a:buClr>
              <a:buSzPct val="100000"/>
              <a:buChar char="•"/>
            </a:pPr>
            <a:r>
              <a:rPr lang="es-ES" sz="1400"/>
              <a:t>A price tends to be established in exchanges;</a:t>
            </a:r>
            <a:endParaRPr/>
          </a:p>
          <a:p>
            <a:pPr indent="-228600" lvl="2" marL="1143000" rtl="0" algn="l">
              <a:lnSpc>
                <a:spcPct val="90000"/>
              </a:lnSpc>
              <a:spcBef>
                <a:spcPts val="500"/>
              </a:spcBef>
              <a:spcAft>
                <a:spcPts val="0"/>
              </a:spcAft>
              <a:buClr>
                <a:schemeClr val="dk1"/>
              </a:buClr>
              <a:buSzPct val="100000"/>
              <a:buChar char="•"/>
            </a:pPr>
            <a:r>
              <a:rPr lang="es-ES" sz="1400"/>
              <a:t>There is a tendency to produce more of what is most profitable and less of what is least profitable.</a:t>
            </a:r>
            <a:endParaRPr/>
          </a:p>
          <a:p>
            <a:pPr indent="-228600" lvl="1" marL="685800" rtl="0" algn="l">
              <a:lnSpc>
                <a:spcPct val="90000"/>
              </a:lnSpc>
              <a:spcBef>
                <a:spcPts val="500"/>
              </a:spcBef>
              <a:spcAft>
                <a:spcPts val="0"/>
              </a:spcAft>
              <a:buClr>
                <a:schemeClr val="dk1"/>
              </a:buClr>
              <a:buSzPct val="100000"/>
              <a:buChar char="•"/>
            </a:pPr>
            <a:r>
              <a:rPr lang="es-ES" sz="1600"/>
              <a:t>In mathematical algorithms, given initial magnitudes of the variables:</a:t>
            </a:r>
            <a:endParaRPr/>
          </a:p>
          <a:p>
            <a:pPr indent="-228600" lvl="2" marL="1143000" rtl="0" algn="l">
              <a:lnSpc>
                <a:spcPct val="90000"/>
              </a:lnSpc>
              <a:spcBef>
                <a:spcPts val="500"/>
              </a:spcBef>
              <a:spcAft>
                <a:spcPts val="0"/>
              </a:spcAft>
              <a:buClr>
                <a:schemeClr val="dk1"/>
              </a:buClr>
              <a:buSzPct val="100000"/>
              <a:buChar char="•"/>
            </a:pPr>
            <a:r>
              <a:rPr lang="es-ES" sz="1400"/>
              <a:t>The Lagrange multipliers are established that correspond to the fulfillment of the maximum conditions for those initial magnitudes (the prices are established in our simulation);</a:t>
            </a:r>
            <a:endParaRPr/>
          </a:p>
          <a:p>
            <a:pPr indent="-228600" lvl="2" marL="1143000" rtl="0" algn="l">
              <a:lnSpc>
                <a:spcPct val="90000"/>
              </a:lnSpc>
              <a:spcBef>
                <a:spcPts val="500"/>
              </a:spcBef>
              <a:spcAft>
                <a:spcPts val="0"/>
              </a:spcAft>
              <a:buClr>
                <a:schemeClr val="dk1"/>
              </a:buClr>
              <a:buSzPct val="100000"/>
              <a:buChar char="•"/>
            </a:pPr>
            <a:r>
              <a:rPr lang="es-ES" sz="1400"/>
              <a:t>It is checked whether the maximum conditions are met, and if not, the variables are set trying to make them less unmet (the most profitable processes are chosen in our simulation).</a:t>
            </a:r>
            <a:endParaRPr/>
          </a:p>
          <a:p>
            <a:pPr indent="-228600" lvl="0" marL="228600" rtl="0" algn="l">
              <a:lnSpc>
                <a:spcPct val="90000"/>
              </a:lnSpc>
              <a:spcBef>
                <a:spcPts val="1000"/>
              </a:spcBef>
              <a:spcAft>
                <a:spcPts val="0"/>
              </a:spcAft>
              <a:buClr>
                <a:schemeClr val="dk1"/>
              </a:buClr>
              <a:buSzPct val="100000"/>
              <a:buChar char="•"/>
            </a:pPr>
            <a:r>
              <a:rPr lang="es-ES" sz="2000"/>
              <a:t>In this way, the capitalist market, operating as an "invisible algorithm", manages to gradually approximate the solution to a very complicated problem.</a:t>
            </a:r>
            <a:endParaRPr/>
          </a:p>
          <a:p>
            <a:pPr indent="-228600" lvl="1" marL="685800" rtl="0" algn="l">
              <a:lnSpc>
                <a:spcPct val="90000"/>
              </a:lnSpc>
              <a:spcBef>
                <a:spcPts val="500"/>
              </a:spcBef>
              <a:spcAft>
                <a:spcPts val="0"/>
              </a:spcAft>
              <a:buClr>
                <a:schemeClr val="dk1"/>
              </a:buClr>
              <a:buSzPct val="100000"/>
              <a:buChar char="•"/>
            </a:pPr>
            <a:r>
              <a:rPr lang="es-ES" sz="1600"/>
              <a:t>Prices play the role of Lagrange multipliers and accounting plays the role of maximum conditions.</a:t>
            </a:r>
            <a:endParaRPr/>
          </a:p>
          <a:p>
            <a:pPr indent="-228600" lvl="0" marL="228600" rtl="0" algn="l">
              <a:lnSpc>
                <a:spcPct val="90000"/>
              </a:lnSpc>
              <a:spcBef>
                <a:spcPts val="1000"/>
              </a:spcBef>
              <a:spcAft>
                <a:spcPts val="0"/>
              </a:spcAft>
              <a:buClr>
                <a:schemeClr val="dk1"/>
              </a:buClr>
              <a:buSzPct val="100000"/>
              <a:buChar char="•"/>
            </a:pPr>
            <a:r>
              <a:rPr lang="es-ES" sz="2000"/>
              <a:t>However, this solution is limited by the complexity of the decisions each actor must make, by the uncertainty surrounding the decisions of other actors, and by the uncertainty of the future. Therefore, this real-world algorithm cannot achieve the precision of the mathematical algorithms we use to solve the economic problem.</a:t>
            </a:r>
            <a:endParaRPr/>
          </a:p>
          <a:p>
            <a:pPr indent="-228600" lvl="1" marL="685800" rtl="0" algn="l">
              <a:lnSpc>
                <a:spcPct val="90000"/>
              </a:lnSpc>
              <a:spcBef>
                <a:spcPts val="500"/>
              </a:spcBef>
              <a:spcAft>
                <a:spcPts val="0"/>
              </a:spcAft>
              <a:buClr>
                <a:schemeClr val="dk1"/>
              </a:buClr>
              <a:buSzPct val="100000"/>
              <a:buChar char="•"/>
            </a:pPr>
            <a:r>
              <a:rPr lang="es-ES" sz="1600"/>
              <a:t>This is the basis of the distances with MBLP and VN.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3ee26fb6257_0_513"/>
          <p:cNvSpPr txBox="1"/>
          <p:nvPr>
            <p:ph type="title"/>
          </p:nvPr>
        </p:nvSpPr>
        <p:spPr>
          <a:xfrm>
            <a:off x="695538" y="429572"/>
            <a:ext cx="10800900" cy="1271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lay"/>
              <a:buNone/>
            </a:pPr>
            <a:r>
              <a:rPr lang="es-ES"/>
              <a:t>Regulation; price at time t as a function of the </a:t>
            </a:r>
            <a:br>
              <a:rPr lang="es-ES"/>
            </a:br>
            <a:r>
              <a:rPr lang="es-ES"/>
              <a:t>quantities existing at time t (“demand curves”)</a:t>
            </a:r>
            <a:endParaRPr/>
          </a:p>
        </p:txBody>
      </p:sp>
      <p:pic>
        <p:nvPicPr>
          <p:cNvPr id="538" name="Google Shape;538;g3ee26fb6257_0_513"/>
          <p:cNvPicPr preferRelativeResize="0"/>
          <p:nvPr/>
        </p:nvPicPr>
        <p:blipFill rotWithShape="1">
          <a:blip r:embed="rId3">
            <a:alphaModFix/>
          </a:blip>
          <a:srcRect b="0" l="0" r="0" t="0"/>
          <a:stretch/>
        </p:blipFill>
        <p:spPr>
          <a:xfrm>
            <a:off x="-1" y="2084207"/>
            <a:ext cx="3231000" cy="3453600"/>
          </a:xfrm>
          <a:prstGeom prst="rect">
            <a:avLst/>
          </a:prstGeom>
          <a:noFill/>
          <a:ln>
            <a:noFill/>
          </a:ln>
        </p:spPr>
      </p:pic>
      <p:pic>
        <p:nvPicPr>
          <p:cNvPr id="539" name="Google Shape;539;g3ee26fb6257_0_513"/>
          <p:cNvPicPr preferRelativeResize="0"/>
          <p:nvPr/>
        </p:nvPicPr>
        <p:blipFill rotWithShape="1">
          <a:blip r:embed="rId4">
            <a:alphaModFix/>
          </a:blip>
          <a:srcRect b="0" l="0" r="0" t="0"/>
          <a:stretch/>
        </p:blipFill>
        <p:spPr>
          <a:xfrm>
            <a:off x="3026898" y="2082016"/>
            <a:ext cx="3231000" cy="3453600"/>
          </a:xfrm>
          <a:prstGeom prst="rect">
            <a:avLst/>
          </a:prstGeom>
          <a:noFill/>
          <a:ln>
            <a:noFill/>
          </a:ln>
        </p:spPr>
      </p:pic>
      <p:pic>
        <p:nvPicPr>
          <p:cNvPr id="540" name="Google Shape;540;g3ee26fb6257_0_513"/>
          <p:cNvPicPr preferRelativeResize="0"/>
          <p:nvPr/>
        </p:nvPicPr>
        <p:blipFill rotWithShape="1">
          <a:blip r:embed="rId5">
            <a:alphaModFix/>
          </a:blip>
          <a:srcRect b="0" l="0" r="0" t="0"/>
          <a:stretch/>
        </p:blipFill>
        <p:spPr>
          <a:xfrm>
            <a:off x="8961120" y="2082017"/>
            <a:ext cx="3231000" cy="3453600"/>
          </a:xfrm>
          <a:prstGeom prst="rect">
            <a:avLst/>
          </a:prstGeom>
          <a:noFill/>
          <a:ln>
            <a:noFill/>
          </a:ln>
        </p:spPr>
      </p:pic>
      <p:sp>
        <p:nvSpPr>
          <p:cNvPr id="541" name="Google Shape;541;g3ee26fb6257_0_513"/>
          <p:cNvSpPr txBox="1"/>
          <p:nvPr/>
        </p:nvSpPr>
        <p:spPr>
          <a:xfrm>
            <a:off x="0" y="6211669"/>
            <a:ext cx="10863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The relative price of iron with respect to wheat in VN is 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The relative amount of wheat with respect to iron in VN is 19.166666; the inverse is 0.052.</a:t>
            </a:r>
            <a:endParaRPr b="0" i="0" sz="1400" u="none" cap="none" strike="noStrike">
              <a:solidFill>
                <a:srgbClr val="000000"/>
              </a:solidFill>
              <a:latin typeface="Arial"/>
              <a:ea typeface="Arial"/>
              <a:cs typeface="Arial"/>
              <a:sym typeface="Arial"/>
            </a:endParaRPr>
          </a:p>
        </p:txBody>
      </p:sp>
      <p:pic>
        <p:nvPicPr>
          <p:cNvPr id="542" name="Google Shape;542;g3ee26fb6257_0_513"/>
          <p:cNvPicPr preferRelativeResize="0"/>
          <p:nvPr/>
        </p:nvPicPr>
        <p:blipFill rotWithShape="1">
          <a:blip r:embed="rId6">
            <a:alphaModFix/>
          </a:blip>
          <a:srcRect b="0" l="0" r="0" t="0"/>
          <a:stretch/>
        </p:blipFill>
        <p:spPr>
          <a:xfrm>
            <a:off x="6053797" y="2079825"/>
            <a:ext cx="3231000" cy="34536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3ee26fb6257_0_5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Regulation; production at t+1 </a:t>
            </a:r>
            <a:br>
              <a:rPr lang="es-ES"/>
            </a:br>
            <a:r>
              <a:rPr lang="es-ES"/>
              <a:t>as a function of the price at t</a:t>
            </a:r>
            <a:endParaRPr/>
          </a:p>
        </p:txBody>
      </p:sp>
      <p:pic>
        <p:nvPicPr>
          <p:cNvPr id="548" name="Google Shape;548;g3ee26fb6257_0_522"/>
          <p:cNvPicPr preferRelativeResize="0"/>
          <p:nvPr/>
        </p:nvPicPr>
        <p:blipFill rotWithShape="1">
          <a:blip r:embed="rId3">
            <a:alphaModFix/>
          </a:blip>
          <a:srcRect b="0" l="0" r="0" t="0"/>
          <a:stretch/>
        </p:blipFill>
        <p:spPr>
          <a:xfrm>
            <a:off x="0" y="2011679"/>
            <a:ext cx="3165300" cy="3581100"/>
          </a:xfrm>
          <a:prstGeom prst="rect">
            <a:avLst/>
          </a:prstGeom>
          <a:noFill/>
          <a:ln>
            <a:noFill/>
          </a:ln>
        </p:spPr>
      </p:pic>
      <p:pic>
        <p:nvPicPr>
          <p:cNvPr id="549" name="Google Shape;549;g3ee26fb6257_0_522"/>
          <p:cNvPicPr preferRelativeResize="0"/>
          <p:nvPr/>
        </p:nvPicPr>
        <p:blipFill rotWithShape="1">
          <a:blip r:embed="rId4">
            <a:alphaModFix/>
          </a:blip>
          <a:srcRect b="0" l="0" r="0" t="0"/>
          <a:stretch/>
        </p:blipFill>
        <p:spPr>
          <a:xfrm>
            <a:off x="2998295" y="2011670"/>
            <a:ext cx="3165300" cy="3581100"/>
          </a:xfrm>
          <a:prstGeom prst="rect">
            <a:avLst/>
          </a:prstGeom>
          <a:noFill/>
          <a:ln>
            <a:noFill/>
          </a:ln>
        </p:spPr>
      </p:pic>
      <p:pic>
        <p:nvPicPr>
          <p:cNvPr id="550" name="Google Shape;550;g3ee26fb6257_0_522"/>
          <p:cNvPicPr preferRelativeResize="0"/>
          <p:nvPr/>
        </p:nvPicPr>
        <p:blipFill rotWithShape="1">
          <a:blip r:embed="rId5">
            <a:alphaModFix/>
          </a:blip>
          <a:srcRect b="0" l="0" r="0" t="0"/>
          <a:stretch/>
        </p:blipFill>
        <p:spPr>
          <a:xfrm>
            <a:off x="9026767" y="2011676"/>
            <a:ext cx="3165300" cy="3581100"/>
          </a:xfrm>
          <a:prstGeom prst="rect">
            <a:avLst/>
          </a:prstGeom>
          <a:noFill/>
          <a:ln>
            <a:noFill/>
          </a:ln>
        </p:spPr>
      </p:pic>
      <p:sp>
        <p:nvSpPr>
          <p:cNvPr id="551" name="Google Shape;551;g3ee26fb6257_0_522"/>
          <p:cNvSpPr txBox="1"/>
          <p:nvPr/>
        </p:nvSpPr>
        <p:spPr>
          <a:xfrm>
            <a:off x="0" y="6211669"/>
            <a:ext cx="8190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The relative price of iron with respect to wheat in VN is 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The relative amount of wheat with respect to iron in VN is 19.166666.</a:t>
            </a:r>
            <a:endParaRPr b="0" i="0" sz="1400" u="none" cap="none" strike="noStrike">
              <a:solidFill>
                <a:srgbClr val="000000"/>
              </a:solidFill>
              <a:latin typeface="Arial"/>
              <a:ea typeface="Arial"/>
              <a:cs typeface="Arial"/>
              <a:sym typeface="Arial"/>
            </a:endParaRPr>
          </a:p>
        </p:txBody>
      </p:sp>
      <p:pic>
        <p:nvPicPr>
          <p:cNvPr id="552" name="Google Shape;552;g3ee26fb6257_0_522"/>
          <p:cNvPicPr preferRelativeResize="0"/>
          <p:nvPr/>
        </p:nvPicPr>
        <p:blipFill rotWithShape="1">
          <a:blip r:embed="rId6">
            <a:alphaModFix/>
          </a:blip>
          <a:srcRect b="0" l="0" r="0" t="0"/>
          <a:stretch/>
        </p:blipFill>
        <p:spPr>
          <a:xfrm>
            <a:off x="5996589" y="2011671"/>
            <a:ext cx="3165300" cy="358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ee26fb6257_0_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Input-output analysis. </a:t>
            </a:r>
            <a:br>
              <a:rPr lang="es-ES"/>
            </a:br>
            <a:r>
              <a:rPr lang="es-ES"/>
              <a:t>Solution of the equations</a:t>
            </a:r>
            <a:endParaRPr/>
          </a:p>
        </p:txBody>
      </p:sp>
      <p:sp>
        <p:nvSpPr>
          <p:cNvPr id="125" name="Google Shape;125;g3ee26fb6257_0_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55000" lnSpcReduction="10000"/>
          </a:bodyPr>
          <a:lstStyle/>
          <a:p>
            <a:pPr indent="-213360" lvl="0" marL="228600" rtl="0" algn="l">
              <a:lnSpc>
                <a:spcPct val="90000"/>
              </a:lnSpc>
              <a:spcBef>
                <a:spcPts val="0"/>
              </a:spcBef>
              <a:spcAft>
                <a:spcPts val="0"/>
              </a:spcAft>
              <a:buClr>
                <a:schemeClr val="dk1"/>
              </a:buClr>
              <a:buSzPct val="100000"/>
              <a:buChar char="•"/>
            </a:pPr>
            <a:r>
              <a:rPr lang="es-ES" sz="3200"/>
              <a:t>The equations of the closed Leontief model, written in matrices, are</a:t>
            </a:r>
            <a:endParaRPr/>
          </a:p>
          <a:p>
            <a:pPr indent="0" lvl="0" marL="0" rtl="0" algn="ctr">
              <a:lnSpc>
                <a:spcPct val="90000"/>
              </a:lnSpc>
              <a:spcBef>
                <a:spcPts val="1000"/>
              </a:spcBef>
              <a:spcAft>
                <a:spcPts val="0"/>
              </a:spcAft>
              <a:buClr>
                <a:schemeClr val="dk1"/>
              </a:buClr>
              <a:buSzPct val="100000"/>
              <a:buNone/>
            </a:pPr>
            <a:r>
              <a:rPr b="1" lang="es-ES" sz="3200">
                <a:latin typeface="Times New Roman"/>
                <a:ea typeface="Times New Roman"/>
                <a:cs typeface="Times New Roman"/>
                <a:sym typeface="Times New Roman"/>
              </a:rPr>
              <a:t>X A </a:t>
            </a:r>
            <a:r>
              <a:rPr lang="es-ES" sz="3200">
                <a:latin typeface="Times New Roman"/>
                <a:ea typeface="Times New Roman"/>
                <a:cs typeface="Times New Roman"/>
                <a:sym typeface="Times New Roman"/>
              </a:rPr>
              <a:t>= </a:t>
            </a:r>
            <a:r>
              <a:rPr b="1" lang="es-ES" sz="3200">
                <a:latin typeface="Times New Roman"/>
                <a:ea typeface="Times New Roman"/>
                <a:cs typeface="Times New Roman"/>
                <a:sym typeface="Times New Roman"/>
              </a:rPr>
              <a:t>X</a:t>
            </a:r>
            <a:endParaRPr/>
          </a:p>
          <a:p>
            <a:pPr indent="0" lvl="0" marL="0" rtl="0" algn="ctr">
              <a:lnSpc>
                <a:spcPct val="90000"/>
              </a:lnSpc>
              <a:spcBef>
                <a:spcPts val="1000"/>
              </a:spcBef>
              <a:spcAft>
                <a:spcPts val="0"/>
              </a:spcAft>
              <a:buClr>
                <a:schemeClr val="dk1"/>
              </a:buClr>
              <a:buSzPct val="100000"/>
              <a:buNone/>
            </a:pPr>
            <a:r>
              <a:rPr b="1" lang="es-ES" sz="3200">
                <a:latin typeface="Times New Roman"/>
                <a:ea typeface="Times New Roman"/>
                <a:cs typeface="Times New Roman"/>
                <a:sym typeface="Times New Roman"/>
              </a:rPr>
              <a:t>A Y </a:t>
            </a:r>
            <a:r>
              <a:rPr lang="es-ES" sz="3200">
                <a:latin typeface="Times New Roman"/>
                <a:ea typeface="Times New Roman"/>
                <a:cs typeface="Times New Roman"/>
                <a:sym typeface="Times New Roman"/>
              </a:rPr>
              <a:t>= </a:t>
            </a:r>
            <a:r>
              <a:rPr b="1" lang="es-ES" sz="3200">
                <a:latin typeface="Times New Roman"/>
                <a:ea typeface="Times New Roman"/>
                <a:cs typeface="Times New Roman"/>
                <a:sym typeface="Times New Roman"/>
              </a:rPr>
              <a:t>Y</a:t>
            </a:r>
            <a:endParaRPr/>
          </a:p>
          <a:p>
            <a:pPr indent="-213360" lvl="0" marL="228600" rtl="0" algn="l">
              <a:lnSpc>
                <a:spcPct val="90000"/>
              </a:lnSpc>
              <a:spcBef>
                <a:spcPts val="1000"/>
              </a:spcBef>
              <a:spcAft>
                <a:spcPts val="0"/>
              </a:spcAft>
              <a:buClr>
                <a:schemeClr val="dk1"/>
              </a:buClr>
              <a:buSzPct val="100000"/>
              <a:buChar char="•"/>
            </a:pPr>
            <a:r>
              <a:rPr b="1" lang="es-ES" sz="3200">
                <a:latin typeface="Times New Roman"/>
                <a:ea typeface="Times New Roman"/>
                <a:cs typeface="Times New Roman"/>
                <a:sym typeface="Times New Roman"/>
              </a:rPr>
              <a:t>X </a:t>
            </a:r>
            <a:r>
              <a:rPr lang="es-ES" sz="3200"/>
              <a:t>represents the process intensities, the number of times they operate, and </a:t>
            </a:r>
            <a:r>
              <a:rPr b="1" lang="es-ES" sz="3200">
                <a:latin typeface="Times New Roman"/>
                <a:ea typeface="Times New Roman"/>
                <a:cs typeface="Times New Roman"/>
                <a:sym typeface="Times New Roman"/>
              </a:rPr>
              <a:t>Y </a:t>
            </a:r>
            <a:r>
              <a:rPr lang="es-ES" sz="3200"/>
              <a:t>represents the prices of the materials. The first expression states that for each material, consumption, </a:t>
            </a:r>
            <a:r>
              <a:rPr b="1" lang="es-ES" sz="3200">
                <a:latin typeface="Times New Roman"/>
                <a:ea typeface="Times New Roman"/>
                <a:cs typeface="Times New Roman"/>
                <a:sym typeface="Times New Roman"/>
              </a:rPr>
              <a:t>X A</a:t>
            </a:r>
            <a:r>
              <a:rPr lang="es-ES" sz="3200"/>
              <a:t>, is equal to production, </a:t>
            </a:r>
            <a:r>
              <a:rPr b="1" lang="es-ES" sz="3200">
                <a:latin typeface="Times New Roman"/>
                <a:ea typeface="Times New Roman"/>
                <a:cs typeface="Times New Roman"/>
                <a:sym typeface="Times New Roman"/>
              </a:rPr>
              <a:t>X. </a:t>
            </a:r>
            <a:r>
              <a:rPr lang="es-ES" sz="3200"/>
              <a:t>The second expression states that for each process, costs, </a:t>
            </a:r>
            <a:r>
              <a:rPr b="1" lang="es-ES" sz="3200">
                <a:latin typeface="Times New Roman"/>
                <a:ea typeface="Times New Roman"/>
                <a:cs typeface="Times New Roman"/>
                <a:sym typeface="Times New Roman"/>
              </a:rPr>
              <a:t>A Y</a:t>
            </a:r>
            <a:r>
              <a:rPr lang="es-ES" sz="3200"/>
              <a:t>, are equal to revenue , </a:t>
            </a:r>
            <a:r>
              <a:rPr b="1" lang="es-ES" sz="3200">
                <a:latin typeface="Times New Roman"/>
                <a:ea typeface="Times New Roman"/>
                <a:cs typeface="Times New Roman"/>
                <a:sym typeface="Times New Roman"/>
              </a:rPr>
              <a:t>Y.</a:t>
            </a:r>
            <a:endParaRPr/>
          </a:p>
          <a:p>
            <a:pPr indent="-213360" lvl="0" marL="228600" rtl="0" algn="l">
              <a:lnSpc>
                <a:spcPct val="90000"/>
              </a:lnSpc>
              <a:spcBef>
                <a:spcPts val="1000"/>
              </a:spcBef>
              <a:spcAft>
                <a:spcPts val="0"/>
              </a:spcAft>
              <a:buClr>
                <a:schemeClr val="dk1"/>
              </a:buClr>
              <a:buSzPct val="100000"/>
              <a:buChar char="•"/>
            </a:pPr>
            <a:r>
              <a:rPr lang="es-ES" sz="3200"/>
              <a:t>In our example the solutions are</a:t>
            </a:r>
            <a:endParaRPr/>
          </a:p>
          <a:p>
            <a:pPr indent="0" lvl="0" marL="0" rtl="0" algn="l">
              <a:lnSpc>
                <a:spcPct val="90000"/>
              </a:lnSpc>
              <a:spcBef>
                <a:spcPts val="1000"/>
              </a:spcBef>
              <a:spcAft>
                <a:spcPts val="0"/>
              </a:spcAft>
              <a:buClr>
                <a:schemeClr val="dk1"/>
              </a:buClr>
              <a:buSzPct val="100000"/>
              <a:buNone/>
            </a:pPr>
            <a:r>
              <a:t/>
            </a:r>
            <a:endParaRPr sz="3200"/>
          </a:p>
          <a:p>
            <a:pPr indent="0" lvl="0" marL="0" rtl="0" algn="l">
              <a:lnSpc>
                <a:spcPct val="90000"/>
              </a:lnSpc>
              <a:spcBef>
                <a:spcPts val="1000"/>
              </a:spcBef>
              <a:spcAft>
                <a:spcPts val="0"/>
              </a:spcAft>
              <a:buClr>
                <a:schemeClr val="dk1"/>
              </a:buClr>
              <a:buSzPct val="100000"/>
              <a:buNone/>
            </a:pPr>
            <a:r>
              <a:t/>
            </a:r>
            <a:endParaRPr sz="3200"/>
          </a:p>
          <a:p>
            <a:pPr indent="0" lvl="0" marL="0" rtl="0" algn="l">
              <a:lnSpc>
                <a:spcPct val="90000"/>
              </a:lnSpc>
              <a:spcBef>
                <a:spcPts val="1000"/>
              </a:spcBef>
              <a:spcAft>
                <a:spcPts val="0"/>
              </a:spcAft>
              <a:buClr>
                <a:schemeClr val="dk1"/>
              </a:buClr>
              <a:buSzPct val="100000"/>
              <a:buNone/>
            </a:pPr>
            <a:r>
              <a:t/>
            </a:r>
            <a:endParaRPr sz="3200"/>
          </a:p>
          <a:p>
            <a:pPr indent="0" lvl="0" marL="0" rtl="0" algn="l">
              <a:lnSpc>
                <a:spcPct val="90000"/>
              </a:lnSpc>
              <a:spcBef>
                <a:spcPts val="1000"/>
              </a:spcBef>
              <a:spcAft>
                <a:spcPts val="0"/>
              </a:spcAft>
              <a:buClr>
                <a:schemeClr val="dk1"/>
              </a:buClr>
              <a:buSzPct val="100000"/>
              <a:buNone/>
            </a:pPr>
            <a:r>
              <a:t/>
            </a:r>
            <a:endParaRPr sz="3200"/>
          </a:p>
          <a:p>
            <a:pPr indent="-213360" lvl="0" marL="228600" rtl="0" algn="l">
              <a:lnSpc>
                <a:spcPct val="90000"/>
              </a:lnSpc>
              <a:spcBef>
                <a:spcPts val="1000"/>
              </a:spcBef>
              <a:spcAft>
                <a:spcPts val="0"/>
              </a:spcAft>
              <a:buClr>
                <a:schemeClr val="dk1"/>
              </a:buClr>
              <a:buSzPct val="100000"/>
              <a:buChar char="•"/>
            </a:pPr>
            <a:r>
              <a:rPr lang="es-ES" sz="3200"/>
              <a:t>The first process operates twice as often as the second, and the third six times. A bushel of wheat is worth two man-years of labor, and a yard of cloth is worth five man-years of labor.</a:t>
            </a:r>
            <a:endParaRPr/>
          </a:p>
        </p:txBody>
      </p:sp>
      <p:sp>
        <p:nvSpPr>
          <p:cNvPr id="126" name="Google Shape;126;g3ee26fb6257_0_27"/>
          <p:cNvSpPr/>
          <p:nvPr/>
        </p:nvSpPr>
        <p:spPr>
          <a:xfrm>
            <a:off x="0" y="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7" name="Google Shape;127;g3ee26fb6257_0_27"/>
          <p:cNvPicPr preferRelativeResize="0"/>
          <p:nvPr/>
        </p:nvPicPr>
        <p:blipFill rotWithShape="1">
          <a:blip r:embed="rId3">
            <a:alphaModFix/>
          </a:blip>
          <a:srcRect b="0" l="0" r="0" t="0"/>
          <a:stretch/>
        </p:blipFill>
        <p:spPr>
          <a:xfrm>
            <a:off x="4182076" y="4181156"/>
            <a:ext cx="3827848" cy="122810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ee26fb6257_0_573"/>
          <p:cNvSpPr txBox="1"/>
          <p:nvPr>
            <p:ph type="title"/>
          </p:nvPr>
        </p:nvSpPr>
        <p:spPr>
          <a:xfrm>
            <a:off x="838200" y="2766218"/>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Play"/>
              <a:buNone/>
            </a:pPr>
            <a:r>
              <a:rPr lang="es-ES" sz="5400" u="sng"/>
              <a:t>Questions for theorists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3ee26fb6257_0_577"/>
          <p:cNvSpPr txBox="1"/>
          <p:nvPr>
            <p:ph type="title"/>
          </p:nvPr>
        </p:nvSpPr>
        <p:spPr>
          <a:xfrm>
            <a:off x="0" y="10725"/>
            <a:ext cx="6096000" cy="1443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Play"/>
              <a:buNone/>
            </a:pPr>
            <a:r>
              <a:rPr lang="es-ES" sz="4000"/>
              <a:t>Questions for theorists</a:t>
            </a:r>
            <a:endParaRPr/>
          </a:p>
        </p:txBody>
      </p:sp>
      <p:sp>
        <p:nvSpPr>
          <p:cNvPr id="563" name="Google Shape;563;g3ee26fb6257_0_577"/>
          <p:cNvSpPr txBox="1"/>
          <p:nvPr>
            <p:ph idx="1" type="body"/>
          </p:nvPr>
        </p:nvSpPr>
        <p:spPr>
          <a:xfrm>
            <a:off x="0" y="1214203"/>
            <a:ext cx="5861400" cy="54741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es-ES" sz="8000"/>
              <a:t>In our simulations (in blue, green and orange) both the Wheat/Iron ratio and the price tend in the long term to be similar to those of VN, which are those of MBLP (in red) in the long term, 19.16666 and 15 respectively.</a:t>
            </a:r>
            <a:endParaRPr/>
          </a:p>
          <a:p>
            <a:pPr indent="-228600" lvl="0" marL="228600" rtl="0" algn="l">
              <a:lnSpc>
                <a:spcPct val="90000"/>
              </a:lnSpc>
              <a:spcBef>
                <a:spcPts val="1000"/>
              </a:spcBef>
              <a:spcAft>
                <a:spcPts val="0"/>
              </a:spcAft>
              <a:buClr>
                <a:schemeClr val="dk1"/>
              </a:buClr>
              <a:buSzPct val="100000"/>
              <a:buChar char="•"/>
            </a:pPr>
            <a:r>
              <a:rPr lang="es-ES" sz="8000"/>
              <a:t>This can more or less be understood because, as Sraffa said, “There is a single set of exchange values which, if adopted by the market, restores the original distribution of products and makes it possible for the process to be repeated.”</a:t>
            </a:r>
            <a:endParaRPr/>
          </a:p>
          <a:p>
            <a:pPr indent="-228600" lvl="0" marL="228600" rtl="0" algn="l">
              <a:lnSpc>
                <a:spcPct val="90000"/>
              </a:lnSpc>
              <a:spcBef>
                <a:spcPts val="1000"/>
              </a:spcBef>
              <a:spcAft>
                <a:spcPts val="0"/>
              </a:spcAft>
              <a:buClr>
                <a:schemeClr val="dk1"/>
              </a:buClr>
              <a:buSzPct val="100000"/>
              <a:buChar char="•"/>
            </a:pPr>
            <a:r>
              <a:rPr lang="es-ES" sz="8000"/>
              <a:t>But our simulations also resemble MBLP in the first session, even though MBLP is a long-term maximization.</a:t>
            </a:r>
            <a:endParaRPr/>
          </a:p>
          <a:p>
            <a:pPr indent="-228600" lvl="0" marL="228600" rtl="0" algn="l">
              <a:lnSpc>
                <a:spcPct val="90000"/>
              </a:lnSpc>
              <a:spcBef>
                <a:spcPts val="1000"/>
              </a:spcBef>
              <a:spcAft>
                <a:spcPts val="0"/>
              </a:spcAft>
              <a:buClr>
                <a:schemeClr val="dk1"/>
              </a:buClr>
              <a:buSzPct val="100000"/>
              <a:buChar char="•"/>
            </a:pPr>
            <a:r>
              <a:rPr lang="es-ES" sz="8000"/>
              <a:t>How does the market manage to make the Wheat/Iron ratio in the first session resemble that of MBLP, and wheat production be close to 4 times that of iron, when later in the simulation it tends to be 19.16666 times higher?</a:t>
            </a:r>
            <a:endParaRPr/>
          </a:p>
          <a:p>
            <a:pPr indent="-228600" lvl="0" marL="228600" rtl="0" algn="l">
              <a:lnSpc>
                <a:spcPct val="90000"/>
              </a:lnSpc>
              <a:spcBef>
                <a:spcPts val="1000"/>
              </a:spcBef>
              <a:spcAft>
                <a:spcPts val="0"/>
              </a:spcAft>
              <a:buClr>
                <a:schemeClr val="dk1"/>
              </a:buClr>
              <a:buSzPct val="100000"/>
              <a:buChar char="•"/>
            </a:pPr>
            <a:r>
              <a:rPr lang="es-ES" sz="8000"/>
              <a:t>How does the market manage to make the price in the first session resemble that of MBLP, and that of iron similar to that of wheat, when later in the simulation it tends to be 15 times higher?</a:t>
            </a:r>
            <a:endParaRPr/>
          </a:p>
          <a:p>
            <a:pPr indent="-203200" lvl="1" marL="685800" rtl="0" algn="l">
              <a:lnSpc>
                <a:spcPct val="90000"/>
              </a:lnSpc>
              <a:spcBef>
                <a:spcPts val="500"/>
              </a:spcBef>
              <a:spcAft>
                <a:spcPts val="0"/>
              </a:spcAft>
              <a:buClr>
                <a:schemeClr val="dk1"/>
              </a:buClr>
              <a:buSzPct val="100000"/>
              <a:buNone/>
            </a:pPr>
            <a:r>
              <a:t/>
            </a:r>
            <a:endParaRPr sz="1600"/>
          </a:p>
        </p:txBody>
      </p:sp>
      <p:pic>
        <p:nvPicPr>
          <p:cNvPr id="564" name="Google Shape;564;g3ee26fb6257_0_577"/>
          <p:cNvPicPr preferRelativeResize="0"/>
          <p:nvPr/>
        </p:nvPicPr>
        <p:blipFill rotWithShape="1">
          <a:blip r:embed="rId3">
            <a:alphaModFix/>
          </a:blip>
          <a:srcRect b="0" l="0" r="0" t="0"/>
          <a:stretch/>
        </p:blipFill>
        <p:spPr>
          <a:xfrm>
            <a:off x="5965564" y="0"/>
            <a:ext cx="6226500" cy="3418200"/>
          </a:xfrm>
          <a:prstGeom prst="rect">
            <a:avLst/>
          </a:prstGeom>
          <a:noFill/>
          <a:ln>
            <a:noFill/>
          </a:ln>
        </p:spPr>
      </p:pic>
      <p:pic>
        <p:nvPicPr>
          <p:cNvPr id="565" name="Google Shape;565;g3ee26fb6257_0_577"/>
          <p:cNvPicPr preferRelativeResize="0"/>
          <p:nvPr/>
        </p:nvPicPr>
        <p:blipFill rotWithShape="1">
          <a:blip r:embed="rId4">
            <a:alphaModFix/>
          </a:blip>
          <a:srcRect b="0" l="0" r="0" t="0"/>
          <a:stretch/>
        </p:blipFill>
        <p:spPr>
          <a:xfrm>
            <a:off x="5965563" y="3439724"/>
            <a:ext cx="6226500" cy="3418200"/>
          </a:xfrm>
          <a:prstGeom prst="rect">
            <a:avLst/>
          </a:prstGeom>
          <a:noFill/>
          <a:ln>
            <a:noFill/>
          </a:ln>
        </p:spPr>
      </p:pic>
      <p:cxnSp>
        <p:nvCxnSpPr>
          <p:cNvPr id="566" name="Google Shape;566;g3ee26fb6257_0_577"/>
          <p:cNvCxnSpPr/>
          <p:nvPr/>
        </p:nvCxnSpPr>
        <p:spPr>
          <a:xfrm>
            <a:off x="6196275" y="2225850"/>
            <a:ext cx="461100" cy="260700"/>
          </a:xfrm>
          <a:prstGeom prst="straightConnector1">
            <a:avLst/>
          </a:prstGeom>
          <a:noFill/>
          <a:ln cap="flat" cmpd="sng" w="9525">
            <a:solidFill>
              <a:schemeClr val="dk2"/>
            </a:solidFill>
            <a:prstDash val="solid"/>
            <a:round/>
            <a:headEnd len="sm" w="sm" type="none"/>
            <a:tailEnd len="med" w="med" type="triangle"/>
          </a:ln>
        </p:spPr>
      </p:cxnSp>
      <p:cxnSp>
        <p:nvCxnSpPr>
          <p:cNvPr id="567" name="Google Shape;567;g3ee26fb6257_0_577"/>
          <p:cNvCxnSpPr/>
          <p:nvPr/>
        </p:nvCxnSpPr>
        <p:spPr>
          <a:xfrm>
            <a:off x="6316575" y="5554575"/>
            <a:ext cx="120300" cy="5415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3ee5c9fb5ad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s-ES"/>
              <a:t>A call for prudence, and a note for bold theorists</a:t>
            </a:r>
            <a:endParaRPr/>
          </a:p>
        </p:txBody>
      </p:sp>
      <p:sp>
        <p:nvSpPr>
          <p:cNvPr id="574" name="Google Shape;574;g3ee5c9fb5ad_0_0"/>
          <p:cNvSpPr txBox="1"/>
          <p:nvPr>
            <p:ph idx="1" type="body"/>
          </p:nvPr>
        </p:nvSpPr>
        <p:spPr>
          <a:xfrm>
            <a:off x="818147" y="1825625"/>
            <a:ext cx="10515600" cy="43512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5000"/>
              </a:lnSpc>
              <a:spcBef>
                <a:spcPts val="0"/>
              </a:spcBef>
              <a:spcAft>
                <a:spcPts val="0"/>
              </a:spcAft>
              <a:buSzPct val="140823"/>
              <a:buNone/>
            </a:pPr>
            <a:r>
              <a:rPr lang="es-ES" sz="1826">
                <a:solidFill>
                  <a:srgbClr val="000000"/>
                </a:solidFill>
              </a:rPr>
              <a:t>Perhaps we should be cautious in interpreting these coincidences, because three simulations are far too few to definitively state that markets (at least simulated ones) always, or very often, achieve this. Many more simulations would be necessary to make such a claim.</a:t>
            </a:r>
            <a:endParaRPr sz="1826">
              <a:solidFill>
                <a:srgbClr val="000000"/>
              </a:solidFill>
            </a:endParaRPr>
          </a:p>
          <a:p>
            <a:pPr indent="0" lvl="0" marL="0" rtl="0" algn="l">
              <a:lnSpc>
                <a:spcPct val="115000"/>
              </a:lnSpc>
              <a:spcBef>
                <a:spcPts val="0"/>
              </a:spcBef>
              <a:spcAft>
                <a:spcPts val="0"/>
              </a:spcAft>
              <a:buSzPct val="140823"/>
              <a:buNone/>
            </a:pPr>
            <a:r>
              <a:rPr lang="es-ES" sz="1826">
                <a:solidFill>
                  <a:srgbClr val="000000"/>
                </a:solidFill>
              </a:rPr>
              <a:t> </a:t>
            </a:r>
            <a:endParaRPr sz="1826">
              <a:solidFill>
                <a:srgbClr val="000000"/>
              </a:solidFill>
            </a:endParaRPr>
          </a:p>
          <a:p>
            <a:pPr indent="0" lvl="0" marL="0" rtl="0" algn="l">
              <a:lnSpc>
                <a:spcPct val="115000"/>
              </a:lnSpc>
              <a:spcBef>
                <a:spcPts val="0"/>
              </a:spcBef>
              <a:spcAft>
                <a:spcPts val="0"/>
              </a:spcAft>
              <a:buSzPct val="140823"/>
              <a:buNone/>
            </a:pPr>
            <a:r>
              <a:rPr lang="es-ES" sz="1826">
                <a:solidFill>
                  <a:srgbClr val="000000"/>
                </a:solidFill>
              </a:rPr>
              <a:t>However, if confirmed, it seems clear that these regularities would be a key clue to understanding how capitalism works.</a:t>
            </a:r>
            <a:endParaRPr sz="1826">
              <a:solidFill>
                <a:srgbClr val="000000"/>
              </a:solidFill>
            </a:endParaRPr>
          </a:p>
          <a:p>
            <a:pPr indent="0" lvl="0" marL="0" rtl="0" algn="l">
              <a:lnSpc>
                <a:spcPct val="115000"/>
              </a:lnSpc>
              <a:spcBef>
                <a:spcPts val="1200"/>
              </a:spcBef>
              <a:spcAft>
                <a:spcPts val="0"/>
              </a:spcAft>
              <a:buSzPct val="104058"/>
              <a:buNone/>
            </a:pPr>
            <a:r>
              <a:rPr b="1" lang="es-ES" sz="2471">
                <a:solidFill>
                  <a:srgbClr val="000000"/>
                </a:solidFill>
              </a:rPr>
              <a:t>Short-term profit maximization?</a:t>
            </a:r>
            <a:endParaRPr b="1" sz="2471">
              <a:solidFill>
                <a:srgbClr val="000000"/>
              </a:solidFill>
            </a:endParaRPr>
          </a:p>
          <a:p>
            <a:pPr indent="0" lvl="0" marL="0" rtl="0" algn="l">
              <a:lnSpc>
                <a:spcPct val="115000"/>
              </a:lnSpc>
              <a:spcBef>
                <a:spcPts val="200"/>
              </a:spcBef>
              <a:spcAft>
                <a:spcPts val="0"/>
              </a:spcAft>
              <a:buSzPct val="140823"/>
              <a:buNone/>
            </a:pPr>
            <a:r>
              <a:rPr lang="es-ES" sz="1826">
                <a:solidFill>
                  <a:srgbClr val="000000"/>
                </a:solidFill>
              </a:rPr>
              <a:t>We note that MBLP is indeed a long-term maximization, but that it can be broken down into a series of single-step maximizations, one for each instant. For example, if in the first session we knew the Lagrange multipliers of MBLP for the following session, </a:t>
            </a:r>
            <a:r>
              <a:rPr b="1" lang="es-ES" sz="1826">
                <a:solidFill>
                  <a:srgbClr val="000000"/>
                </a:solidFill>
              </a:rPr>
              <a:t>Y1 </a:t>
            </a:r>
            <a:r>
              <a:rPr b="1" baseline="-25000" lang="es-ES" sz="1826">
                <a:solidFill>
                  <a:srgbClr val="000000"/>
                </a:solidFill>
              </a:rPr>
              <a:t>, </a:t>
            </a:r>
            <a:r>
              <a:rPr lang="es-ES" sz="1826">
                <a:solidFill>
                  <a:srgbClr val="000000"/>
                </a:solidFill>
              </a:rPr>
              <a:t>we could solve the assignment (and value) problem for the first session by solving</a:t>
            </a:r>
            <a:endParaRPr sz="1826">
              <a:solidFill>
                <a:srgbClr val="000000"/>
              </a:solidFill>
            </a:endParaRPr>
          </a:p>
          <a:p>
            <a:pPr indent="0" lvl="0" marL="0" rtl="0" algn="l">
              <a:lnSpc>
                <a:spcPct val="115000"/>
              </a:lnSpc>
              <a:spcBef>
                <a:spcPts val="0"/>
              </a:spcBef>
              <a:spcAft>
                <a:spcPts val="0"/>
              </a:spcAft>
              <a:buSzPct val="140823"/>
              <a:buNone/>
            </a:pPr>
            <a:r>
              <a:rPr lang="es-ES" sz="1826">
                <a:solidFill>
                  <a:srgbClr val="000000"/>
                </a:solidFill>
              </a:rPr>
              <a:t> </a:t>
            </a:r>
            <a:endParaRPr sz="1826">
              <a:solidFill>
                <a:srgbClr val="000000"/>
              </a:solidFill>
            </a:endParaRPr>
          </a:p>
          <a:p>
            <a:pPr indent="0" lvl="0" marL="0" rtl="0" algn="l">
              <a:lnSpc>
                <a:spcPct val="115000"/>
              </a:lnSpc>
              <a:spcBef>
                <a:spcPts val="0"/>
              </a:spcBef>
              <a:spcAft>
                <a:spcPts val="0"/>
              </a:spcAft>
              <a:buSzPct val="140823"/>
              <a:buNone/>
            </a:pPr>
            <a:r>
              <a:t/>
            </a:r>
            <a:endParaRPr sz="1826">
              <a:solidFill>
                <a:srgbClr val="000000"/>
              </a:solidFill>
            </a:endParaRPr>
          </a:p>
          <a:p>
            <a:pPr indent="0" lvl="0" marL="0" rtl="0" algn="l">
              <a:lnSpc>
                <a:spcPct val="115000"/>
              </a:lnSpc>
              <a:spcBef>
                <a:spcPts val="0"/>
              </a:spcBef>
              <a:spcAft>
                <a:spcPts val="0"/>
              </a:spcAft>
              <a:buSzPct val="140823"/>
              <a:buNone/>
            </a:pPr>
            <a:r>
              <a:t/>
            </a:r>
            <a:endParaRPr sz="1826">
              <a:solidFill>
                <a:srgbClr val="000000"/>
              </a:solidFill>
            </a:endParaRPr>
          </a:p>
          <a:p>
            <a:pPr indent="0" lvl="0" marL="0" rtl="0" algn="l">
              <a:lnSpc>
                <a:spcPct val="115000"/>
              </a:lnSpc>
              <a:spcBef>
                <a:spcPts val="0"/>
              </a:spcBef>
              <a:spcAft>
                <a:spcPts val="0"/>
              </a:spcAft>
              <a:buSzPct val="140823"/>
              <a:buNone/>
            </a:pPr>
            <a:r>
              <a:t/>
            </a:r>
            <a:endParaRPr sz="1826">
              <a:solidFill>
                <a:srgbClr val="000000"/>
              </a:solidFill>
            </a:endParaRPr>
          </a:p>
          <a:p>
            <a:pPr indent="0" lvl="0" marL="0" rtl="0" algn="l">
              <a:lnSpc>
                <a:spcPct val="115000"/>
              </a:lnSpc>
              <a:spcBef>
                <a:spcPts val="0"/>
              </a:spcBef>
              <a:spcAft>
                <a:spcPts val="0"/>
              </a:spcAft>
              <a:buSzPct val="140823"/>
              <a:buNone/>
            </a:pPr>
            <a:r>
              <a:t/>
            </a:r>
            <a:endParaRPr sz="1826">
              <a:solidFill>
                <a:srgbClr val="000000"/>
              </a:solidFill>
            </a:endParaRPr>
          </a:p>
          <a:p>
            <a:pPr indent="0" lvl="0" marL="0" rtl="0" algn="l">
              <a:lnSpc>
                <a:spcPct val="100000"/>
              </a:lnSpc>
              <a:spcBef>
                <a:spcPts val="0"/>
              </a:spcBef>
              <a:spcAft>
                <a:spcPts val="0"/>
              </a:spcAft>
              <a:buSzPct val="133511"/>
              <a:buNone/>
            </a:pPr>
            <a:r>
              <a:rPr lang="es-ES" sz="1926">
                <a:solidFill>
                  <a:srgbClr val="000000"/>
                </a:solidFill>
              </a:rPr>
              <a:t>The issue is that, for the market to somehow "solve" this problem in the short term, it would need to "know" </a:t>
            </a:r>
            <a:r>
              <a:rPr b="1" lang="es-ES" sz="1926">
                <a:solidFill>
                  <a:srgbClr val="000000"/>
                </a:solidFill>
              </a:rPr>
              <a:t>Y</a:t>
            </a:r>
            <a:r>
              <a:rPr b="1" baseline="-25000" lang="es-ES" sz="1926">
                <a:solidFill>
                  <a:srgbClr val="000000"/>
                </a:solidFill>
              </a:rPr>
              <a:t>1</a:t>
            </a:r>
            <a:r>
              <a:rPr lang="es-ES" sz="1926">
                <a:solidFill>
                  <a:srgbClr val="000000"/>
                </a:solidFill>
              </a:rPr>
              <a:t> </a:t>
            </a:r>
            <a:r>
              <a:rPr b="1" baseline="-25000" lang="es-ES" sz="1926">
                <a:solidFill>
                  <a:srgbClr val="000000"/>
                </a:solidFill>
              </a:rPr>
              <a:t> </a:t>
            </a:r>
            <a:r>
              <a:rPr lang="es-ES" sz="1926">
                <a:solidFill>
                  <a:srgbClr val="000000"/>
                </a:solidFill>
              </a:rPr>
              <a:t>to</a:t>
            </a:r>
            <a:r>
              <a:rPr b="1" lang="es-ES" sz="1926">
                <a:solidFill>
                  <a:srgbClr val="000000"/>
                </a:solidFill>
              </a:rPr>
              <a:t> </a:t>
            </a:r>
            <a:r>
              <a:rPr lang="es-ES" sz="1926">
                <a:solidFill>
                  <a:srgbClr val="000000"/>
                </a:solidFill>
              </a:rPr>
              <a:t>establish the target. It is unclear how a market could compute these multipliers for the next session, even assuming that it could compute the Lagrange multipliers for the current session, </a:t>
            </a:r>
            <a:r>
              <a:rPr b="1" lang="es-ES" sz="1926">
                <a:solidFill>
                  <a:srgbClr val="000000"/>
                </a:solidFill>
              </a:rPr>
              <a:t>Y</a:t>
            </a:r>
            <a:r>
              <a:rPr b="1" baseline="-25000" lang="es-ES" sz="1926">
                <a:solidFill>
                  <a:srgbClr val="000000"/>
                </a:solidFill>
              </a:rPr>
              <a:t>0</a:t>
            </a:r>
            <a:r>
              <a:rPr lang="es-ES" sz="1926">
                <a:solidFill>
                  <a:srgbClr val="000000"/>
                </a:solidFill>
              </a:rPr>
              <a:t>, through trading</a:t>
            </a:r>
            <a:r>
              <a:rPr b="1" lang="es-ES" sz="1926">
                <a:solidFill>
                  <a:srgbClr val="000000"/>
                </a:solidFill>
              </a:rPr>
              <a:t>, </a:t>
            </a:r>
            <a:r>
              <a:rPr lang="es-ES" sz="1926">
                <a:solidFill>
                  <a:srgbClr val="000000"/>
                </a:solidFill>
              </a:rPr>
              <a:t>and</a:t>
            </a:r>
            <a:r>
              <a:rPr b="1" lang="es-ES" sz="1926">
                <a:solidFill>
                  <a:srgbClr val="000000"/>
                </a:solidFill>
              </a:rPr>
              <a:t> </a:t>
            </a:r>
            <a:r>
              <a:rPr lang="es-ES" sz="1926">
                <a:solidFill>
                  <a:srgbClr val="000000"/>
                </a:solidFill>
              </a:rPr>
              <a:t>assuming that </a:t>
            </a:r>
            <a:r>
              <a:rPr b="1" baseline="-25000" lang="es-ES" sz="1926">
                <a:solidFill>
                  <a:srgbClr val="000000"/>
                </a:solidFill>
              </a:rPr>
              <a:t> </a:t>
            </a:r>
            <a:r>
              <a:rPr lang="es-ES" sz="1926">
                <a:solidFill>
                  <a:srgbClr val="000000"/>
                </a:solidFill>
              </a:rPr>
              <a:t>could compute the maximum conditions, </a:t>
            </a:r>
            <a:r>
              <a:rPr b="1" lang="es-ES" sz="1926">
                <a:solidFill>
                  <a:srgbClr val="000000"/>
                </a:solidFill>
              </a:rPr>
              <a:t>B Y</a:t>
            </a:r>
            <a:r>
              <a:rPr b="1" baseline="-25000" lang="es-ES" sz="1926">
                <a:solidFill>
                  <a:srgbClr val="000000"/>
                </a:solidFill>
              </a:rPr>
              <a:t>1</a:t>
            </a:r>
            <a:r>
              <a:rPr b="1" lang="es-ES" sz="1926">
                <a:solidFill>
                  <a:srgbClr val="000000"/>
                </a:solidFill>
              </a:rPr>
              <a:t> - A Y</a:t>
            </a:r>
            <a:r>
              <a:rPr b="1" baseline="-25000" lang="es-ES" sz="1926">
                <a:solidFill>
                  <a:srgbClr val="000000"/>
                </a:solidFill>
              </a:rPr>
              <a:t>0</a:t>
            </a:r>
            <a:r>
              <a:rPr b="1" lang="es-ES" sz="1926">
                <a:solidFill>
                  <a:srgbClr val="000000"/>
                </a:solidFill>
              </a:rPr>
              <a:t> </a:t>
            </a:r>
            <a:r>
              <a:rPr lang="es-ES" sz="1926">
                <a:solidFill>
                  <a:srgbClr val="000000"/>
                </a:solidFill>
              </a:rPr>
              <a:t>&lt;= </a:t>
            </a:r>
            <a:r>
              <a:rPr b="1" lang="es-ES" sz="1926">
                <a:solidFill>
                  <a:srgbClr val="000000"/>
                </a:solidFill>
              </a:rPr>
              <a:t>0, </a:t>
            </a:r>
            <a:r>
              <a:rPr lang="es-ES" sz="1926">
                <a:solidFill>
                  <a:srgbClr val="000000"/>
                </a:solidFill>
              </a:rPr>
              <a:t>using accounting.</a:t>
            </a:r>
            <a:endParaRPr/>
          </a:p>
        </p:txBody>
      </p:sp>
      <p:pic>
        <p:nvPicPr>
          <p:cNvPr id="575" name="Google Shape;575;g3ee5c9fb5ad_0_0"/>
          <p:cNvPicPr preferRelativeResize="0"/>
          <p:nvPr/>
        </p:nvPicPr>
        <p:blipFill rotWithShape="1">
          <a:blip r:embed="rId3">
            <a:alphaModFix/>
          </a:blip>
          <a:srcRect b="0" l="0" r="0" t="0"/>
          <a:stretch/>
        </p:blipFill>
        <p:spPr>
          <a:xfrm>
            <a:off x="5486400" y="4199763"/>
            <a:ext cx="1219200" cy="90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ee26fb6257_0_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Von Neumann model (VN)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ee26fb6257_0_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s-ES"/>
              <a:t>VN. Approach</a:t>
            </a:r>
            <a:endParaRPr/>
          </a:p>
        </p:txBody>
      </p:sp>
      <p:sp>
        <p:nvSpPr>
          <p:cNvPr id="138" name="Google Shape;138;g3ee26fb6257_0_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1700"/>
              <a:buChar char="•"/>
            </a:pPr>
            <a:r>
              <a:rPr lang="es-ES" sz="1700"/>
              <a:t>The economic model of John von Neumann, or VN, is the study of maximum proportional growth. We are dealing with proportional growth when the intensities with which processes operate increase over time at the same rate, and when, for each item or good, consumption at any given moment does not exceed production from the previous moment.</a:t>
            </a:r>
            <a:endParaRPr/>
          </a:p>
          <a:p>
            <a:pPr indent="-228600" lvl="0" marL="228600" rtl="0" algn="l">
              <a:lnSpc>
                <a:spcPct val="90000"/>
              </a:lnSpc>
              <a:spcBef>
                <a:spcPts val="1000"/>
              </a:spcBef>
              <a:spcAft>
                <a:spcPts val="0"/>
              </a:spcAft>
              <a:buClr>
                <a:schemeClr val="dk1"/>
              </a:buClr>
              <a:buSzPts val="1700"/>
              <a:buChar char="•"/>
            </a:pPr>
            <a:r>
              <a:rPr lang="es-ES" sz="1700"/>
              <a:t>In addition to the input matrix </a:t>
            </a:r>
            <a:r>
              <a:rPr b="1" lang="es-ES" sz="1700">
                <a:latin typeface="Times New Roman"/>
                <a:ea typeface="Times New Roman"/>
                <a:cs typeface="Times New Roman"/>
                <a:sym typeface="Times New Roman"/>
              </a:rPr>
              <a:t>A </a:t>
            </a:r>
            <a:r>
              <a:rPr lang="es-ES" sz="1700"/>
              <a:t>, we have an output matrix </a:t>
            </a:r>
            <a:r>
              <a:rPr b="1" lang="es-ES" sz="1700">
                <a:latin typeface="Times New Roman"/>
                <a:ea typeface="Times New Roman"/>
                <a:cs typeface="Times New Roman"/>
                <a:sym typeface="Times New Roman"/>
              </a:rPr>
              <a:t>B </a:t>
            </a:r>
            <a:r>
              <a:rPr lang="es-ES" sz="1700"/>
              <a:t>, allowing us to also study joint production, when a process produces more than one material. These matrices can be rectangular, and the number of processes can differ from the number of materials, enabling us to study process selection. Production occurs at a specific point in time after the inputs are consumed.</a:t>
            </a:r>
            <a:endParaRPr/>
          </a:p>
          <a:p>
            <a:pPr indent="-235839" lvl="1" marL="685800" rtl="0" algn="l">
              <a:lnSpc>
                <a:spcPct val="90000"/>
              </a:lnSpc>
              <a:spcBef>
                <a:spcPts val="500"/>
              </a:spcBef>
              <a:spcAft>
                <a:spcPts val="0"/>
              </a:spcAft>
              <a:buClr>
                <a:schemeClr val="dk1"/>
              </a:buClr>
              <a:buSzPts val="1500"/>
              <a:buChar char="•"/>
            </a:pPr>
            <a:r>
              <a:rPr lang="es-ES" sz="1500"/>
              <a:t>Input-output matrices are a special case of VN, writing </a:t>
            </a:r>
            <a:r>
              <a:rPr b="1" lang="es-ES" sz="1500">
                <a:latin typeface="Times New Roman"/>
                <a:ea typeface="Times New Roman"/>
                <a:cs typeface="Times New Roman"/>
                <a:sym typeface="Times New Roman"/>
              </a:rPr>
              <a:t>B </a:t>
            </a:r>
            <a:r>
              <a:rPr lang="es-ES" sz="1500"/>
              <a:t>as an identity matrix, a square matrix with all elements 0 except those on the diagonal which are 1.</a:t>
            </a:r>
            <a:endParaRPr/>
          </a:p>
          <a:p>
            <a:pPr indent="-228600" lvl="0" marL="228600" rtl="0" algn="l">
              <a:lnSpc>
                <a:spcPct val="90000"/>
              </a:lnSpc>
              <a:spcBef>
                <a:spcPts val="1000"/>
              </a:spcBef>
              <a:spcAft>
                <a:spcPts val="0"/>
              </a:spcAft>
              <a:buClr>
                <a:schemeClr val="dk1"/>
              </a:buClr>
              <a:buSzPts val="1700"/>
              <a:buChar char="•"/>
            </a:pPr>
            <a:r>
              <a:rPr lang="es-ES" sz="1700"/>
              <a:t>VN can be written:</a:t>
            </a:r>
            <a:endParaRPr/>
          </a:p>
          <a:p>
            <a:pPr indent="0" lvl="0" marL="1828800" rtl="0" algn="l">
              <a:lnSpc>
                <a:spcPct val="90000"/>
              </a:lnSpc>
              <a:spcBef>
                <a:spcPts val="1000"/>
              </a:spcBef>
              <a:spcAft>
                <a:spcPts val="0"/>
              </a:spcAft>
              <a:buClr>
                <a:schemeClr val="dk1"/>
              </a:buClr>
              <a:buSzPts val="1700"/>
              <a:buNone/>
            </a:pPr>
            <a:r>
              <a:rPr lang="es-ES" sz="1700"/>
              <a:t>the expansion factor </a:t>
            </a:r>
            <a:r>
              <a:rPr i="1" lang="es-ES" sz="1700">
                <a:latin typeface="Times New Roman"/>
                <a:ea typeface="Times New Roman"/>
                <a:cs typeface="Times New Roman"/>
                <a:sym typeface="Times New Roman"/>
              </a:rPr>
              <a:t>α </a:t>
            </a:r>
            <a:r>
              <a:rPr lang="es-ES" sz="1700"/>
              <a:t>(1 plus the growth or expansion rate) and the intensities </a:t>
            </a:r>
            <a:r>
              <a:rPr b="1" lang="es-ES" sz="1700">
                <a:latin typeface="Times New Roman"/>
                <a:ea typeface="Times New Roman"/>
                <a:cs typeface="Times New Roman"/>
                <a:sym typeface="Times New Roman"/>
              </a:rPr>
              <a:t>X </a:t>
            </a:r>
            <a:r>
              <a:rPr lang="es-ES" sz="1700"/>
              <a:t>at which the processes operate for which the expansion factor is maximized are sought.</a:t>
            </a:r>
            <a:endParaRPr/>
          </a:p>
          <a:p>
            <a:pPr indent="0" lvl="0" marL="0" rtl="0" algn="l">
              <a:lnSpc>
                <a:spcPct val="90000"/>
              </a:lnSpc>
              <a:spcBef>
                <a:spcPts val="1000"/>
              </a:spcBef>
              <a:spcAft>
                <a:spcPts val="0"/>
              </a:spcAft>
              <a:buClr>
                <a:schemeClr val="dk1"/>
              </a:buClr>
              <a:buSzPts val="1700"/>
              <a:buNone/>
            </a:pPr>
            <a:r>
              <a:rPr b="1" lang="es-ES" sz="1700">
                <a:latin typeface="Times New Roman"/>
                <a:ea typeface="Times New Roman"/>
                <a:cs typeface="Times New Roman"/>
                <a:sym typeface="Times New Roman"/>
              </a:rPr>
              <a:t>X </a:t>
            </a:r>
            <a:r>
              <a:rPr lang="es-ES" sz="1700">
                <a:latin typeface="Times New Roman"/>
                <a:ea typeface="Times New Roman"/>
                <a:cs typeface="Times New Roman"/>
                <a:sym typeface="Times New Roman"/>
              </a:rPr>
              <a:t>(- </a:t>
            </a:r>
            <a:r>
              <a:rPr b="1" lang="es-ES" sz="1700">
                <a:latin typeface="Times New Roman"/>
                <a:ea typeface="Times New Roman"/>
                <a:cs typeface="Times New Roman"/>
                <a:sym typeface="Times New Roman"/>
              </a:rPr>
              <a:t>A </a:t>
            </a:r>
            <a:r>
              <a:rPr lang="es-ES" sz="1700">
                <a:latin typeface="Times New Roman"/>
                <a:ea typeface="Times New Roman"/>
                <a:cs typeface="Times New Roman"/>
                <a:sym typeface="Times New Roman"/>
              </a:rPr>
              <a:t>+ </a:t>
            </a:r>
            <a:r>
              <a:rPr b="1" lang="es-ES" sz="1700">
                <a:latin typeface="Times New Roman"/>
                <a:ea typeface="Times New Roman"/>
                <a:cs typeface="Times New Roman"/>
                <a:sym typeface="Times New Roman"/>
              </a:rPr>
              <a:t>B </a:t>
            </a:r>
            <a:r>
              <a:rPr lang="es-ES" sz="1700">
                <a:latin typeface="Times New Roman"/>
                <a:ea typeface="Times New Roman"/>
                <a:cs typeface="Times New Roman"/>
                <a:sym typeface="Times New Roman"/>
              </a:rPr>
              <a:t>/ </a:t>
            </a:r>
            <a:r>
              <a:rPr i="1" lang="es-ES" sz="1700">
                <a:latin typeface="Times New Roman"/>
                <a:ea typeface="Times New Roman"/>
                <a:cs typeface="Times New Roman"/>
                <a:sym typeface="Times New Roman"/>
              </a:rPr>
              <a:t>α </a:t>
            </a:r>
            <a:r>
              <a:rPr lang="es-ES" sz="1700">
                <a:latin typeface="Times New Roman"/>
                <a:ea typeface="Times New Roman"/>
                <a:cs typeface="Times New Roman"/>
                <a:sym typeface="Times New Roman"/>
              </a:rPr>
              <a:t>) </a:t>
            </a:r>
            <a:r>
              <a:rPr b="1" lang="es-ES" sz="1700">
                <a:latin typeface="Times New Roman"/>
                <a:ea typeface="Times New Roman"/>
                <a:cs typeface="Times New Roman"/>
                <a:sym typeface="Times New Roman"/>
              </a:rPr>
              <a:t>≥ 0 	</a:t>
            </a:r>
            <a:r>
              <a:rPr lang="es-ES" sz="1700"/>
              <a:t>the consumption of each material does not exceed its production from the previous</a:t>
            </a:r>
            <a:br>
              <a:rPr lang="es-ES" sz="1700"/>
            </a:br>
            <a:r>
              <a:rPr lang="es-ES" sz="1700"/>
              <a:t>				 instant, taking into account the growth of the system,</a:t>
            </a:r>
            <a:endParaRPr/>
          </a:p>
          <a:p>
            <a:pPr indent="0" lvl="0" marL="0" rtl="0" algn="l">
              <a:lnSpc>
                <a:spcPct val="90000"/>
              </a:lnSpc>
              <a:spcBef>
                <a:spcPts val="1000"/>
              </a:spcBef>
              <a:spcAft>
                <a:spcPts val="0"/>
              </a:spcAft>
              <a:buClr>
                <a:schemeClr val="dk1"/>
              </a:buClr>
              <a:buSzPts val="1700"/>
              <a:buNone/>
            </a:pPr>
            <a:r>
              <a:rPr b="1" lang="es-ES" sz="1700">
                <a:latin typeface="Times New Roman"/>
                <a:ea typeface="Times New Roman"/>
                <a:cs typeface="Times New Roman"/>
                <a:sym typeface="Times New Roman"/>
              </a:rPr>
              <a:t>X ≥ 0 			</a:t>
            </a:r>
            <a:r>
              <a:rPr lang="es-ES" sz="1700"/>
              <a:t>the intensities of the processes are not negative,</a:t>
            </a:r>
            <a:endParaRPr/>
          </a:p>
          <a:p>
            <a:pPr indent="0" lvl="0" marL="0" rtl="0" algn="l">
              <a:lnSpc>
                <a:spcPct val="90000"/>
              </a:lnSpc>
              <a:spcBef>
                <a:spcPts val="1000"/>
              </a:spcBef>
              <a:spcAft>
                <a:spcPts val="0"/>
              </a:spcAft>
              <a:buClr>
                <a:schemeClr val="dk1"/>
              </a:buClr>
              <a:buSzPts val="1700"/>
              <a:buNone/>
            </a:pPr>
            <a:r>
              <a:rPr i="1" lang="es-ES" sz="1700">
                <a:latin typeface="Times New Roman"/>
                <a:ea typeface="Times New Roman"/>
                <a:cs typeface="Times New Roman"/>
                <a:sym typeface="Times New Roman"/>
              </a:rPr>
              <a:t>α </a:t>
            </a:r>
            <a:r>
              <a:rPr lang="es-ES" sz="1700"/>
              <a:t>&gt; 0			the expansion factor is positive.</a:t>
            </a:r>
            <a:endParaRPr/>
          </a:p>
        </p:txBody>
      </p:sp>
      <p:pic>
        <p:nvPicPr>
          <p:cNvPr id="139" name="Google Shape;139;g3ee26fb6257_0_38"/>
          <p:cNvPicPr preferRelativeResize="0"/>
          <p:nvPr/>
        </p:nvPicPr>
        <p:blipFill rotWithShape="1">
          <a:blip r:embed="rId3">
            <a:alphaModFix/>
          </a:blip>
          <a:srcRect b="0" l="0" r="0" t="0"/>
          <a:stretch/>
        </p:blipFill>
        <p:spPr>
          <a:xfrm>
            <a:off x="838204" y="4165628"/>
            <a:ext cx="737476" cy="466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2025-06-22T16:20:26Z</dcterms:created>
  <dc:creator>Manuel Angel Muiños Pan</dc:creator>
</cp:coreProperties>
</file>