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39"/>
  </p:notesMasterIdLst>
  <p:sldIdLst>
    <p:sldId id="256" r:id="rId3"/>
    <p:sldId id="257" r:id="rId4"/>
    <p:sldId id="258" r:id="rId5"/>
    <p:sldId id="259" r:id="rId6"/>
    <p:sldId id="260" r:id="rId7"/>
    <p:sldId id="282" r:id="rId8"/>
    <p:sldId id="349" r:id="rId9"/>
    <p:sldId id="281" r:id="rId10"/>
    <p:sldId id="279" r:id="rId11"/>
    <p:sldId id="1148" r:id="rId12"/>
    <p:sldId id="1010" r:id="rId13"/>
    <p:sldId id="1348" r:id="rId14"/>
    <p:sldId id="792" r:id="rId15"/>
    <p:sldId id="261" r:id="rId16"/>
    <p:sldId id="265" r:id="rId17"/>
    <p:sldId id="280"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1232" r:id="rId31"/>
    <p:sldId id="1329" r:id="rId32"/>
    <p:sldId id="1235" r:id="rId33"/>
    <p:sldId id="1299" r:id="rId34"/>
    <p:sldId id="350" r:id="rId35"/>
    <p:sldId id="348" r:id="rId36"/>
    <p:sldId id="278" r:id="rId37"/>
    <p:sldId id="283" r:id="rId3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F9963-B392-427F-AA5B-02D41C6C2FB3}" v="14" dt="2026-06-24T09:49:10.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10"/>
  </p:normalViewPr>
  <p:slideViewPr>
    <p:cSldViewPr snapToGrid="0" snapToObjects="1">
      <p:cViewPr>
        <p:scale>
          <a:sx n="76" d="100"/>
          <a:sy n="76" d="100"/>
        </p:scale>
        <p:origin x="101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BLE Eleanor, STI/PIE" userId="a7cc41ba-e2c7-4e77-ad73-ed439648576d" providerId="ADAL" clId="{4C8EF860-842E-4D4D-828D-F51CC2828359}"/>
    <pc:docChg chg="undo custSel mod addSld delSld modSld sldOrd modMainMaster">
      <pc:chgData name="KEEBLE Eleanor, STI/PIE" userId="a7cc41ba-e2c7-4e77-ad73-ed439648576d" providerId="ADAL" clId="{4C8EF860-842E-4D4D-828D-F51CC2828359}" dt="2026-06-24T09:49:12.262" v="209" actId="47"/>
      <pc:docMkLst>
        <pc:docMk/>
      </pc:docMkLst>
      <pc:sldChg chg="addSp modSp mod">
        <pc:chgData name="KEEBLE Eleanor, STI/PIE" userId="a7cc41ba-e2c7-4e77-ad73-ed439648576d" providerId="ADAL" clId="{4C8EF860-842E-4D4D-828D-F51CC2828359}" dt="2026-06-22T15:39:33.055" v="66" actId="1076"/>
        <pc:sldMkLst>
          <pc:docMk/>
          <pc:sldMk cId="0" sldId="256"/>
        </pc:sldMkLst>
        <pc:picChg chg="add mod">
          <ac:chgData name="KEEBLE Eleanor, STI/PIE" userId="a7cc41ba-e2c7-4e77-ad73-ed439648576d" providerId="ADAL" clId="{4C8EF860-842E-4D4D-828D-F51CC2828359}" dt="2026-06-22T15:39:18.079" v="62" actId="14100"/>
          <ac:picMkLst>
            <pc:docMk/>
            <pc:sldMk cId="0" sldId="256"/>
            <ac:picMk id="8" creationId="{C98AEF7C-78EC-51CF-D85C-CD48099ED73E}"/>
          </ac:picMkLst>
        </pc:picChg>
        <pc:picChg chg="add mod">
          <ac:chgData name="KEEBLE Eleanor, STI/PIE" userId="a7cc41ba-e2c7-4e77-ad73-ed439648576d" providerId="ADAL" clId="{4C8EF860-842E-4D4D-828D-F51CC2828359}" dt="2026-06-22T15:39:33.055" v="66" actId="1076"/>
          <ac:picMkLst>
            <pc:docMk/>
            <pc:sldMk cId="0" sldId="256"/>
            <ac:picMk id="10" creationId="{7BEA4650-79A1-BA8D-97D7-5E4B363B3C53}"/>
          </ac:picMkLst>
        </pc:picChg>
      </pc:sldChg>
      <pc:sldChg chg="addSp modSp">
        <pc:chgData name="KEEBLE Eleanor, STI/PIE" userId="a7cc41ba-e2c7-4e77-ad73-ed439648576d" providerId="ADAL" clId="{4C8EF860-842E-4D4D-828D-F51CC2828359}" dt="2026-06-22T15:39:39.048" v="67"/>
        <pc:sldMkLst>
          <pc:docMk/>
          <pc:sldMk cId="0" sldId="257"/>
        </pc:sldMkLst>
        <pc:picChg chg="add mod">
          <ac:chgData name="KEEBLE Eleanor, STI/PIE" userId="a7cc41ba-e2c7-4e77-ad73-ed439648576d" providerId="ADAL" clId="{4C8EF860-842E-4D4D-828D-F51CC2828359}" dt="2026-06-22T15:39:39.048" v="67"/>
          <ac:picMkLst>
            <pc:docMk/>
            <pc:sldMk cId="0" sldId="257"/>
            <ac:picMk id="22" creationId="{B2B0851A-EE7E-F442-0D86-74762FF3465D}"/>
          </ac:picMkLst>
        </pc:picChg>
        <pc:picChg chg="add mod">
          <ac:chgData name="KEEBLE Eleanor, STI/PIE" userId="a7cc41ba-e2c7-4e77-ad73-ed439648576d" providerId="ADAL" clId="{4C8EF860-842E-4D4D-828D-F51CC2828359}" dt="2026-06-22T15:39:39.048" v="67"/>
          <ac:picMkLst>
            <pc:docMk/>
            <pc:sldMk cId="0" sldId="257"/>
            <ac:picMk id="23" creationId="{B4B02E7D-92C8-4555-116F-EE9C9EC2FCAB}"/>
          </ac:picMkLst>
        </pc:picChg>
      </pc:sldChg>
      <pc:sldChg chg="addSp modSp">
        <pc:chgData name="KEEBLE Eleanor, STI/PIE" userId="a7cc41ba-e2c7-4e77-ad73-ed439648576d" providerId="ADAL" clId="{4C8EF860-842E-4D4D-828D-F51CC2828359}" dt="2026-06-22T15:39:41.072" v="68"/>
        <pc:sldMkLst>
          <pc:docMk/>
          <pc:sldMk cId="0" sldId="258"/>
        </pc:sldMkLst>
        <pc:picChg chg="add mod">
          <ac:chgData name="KEEBLE Eleanor, STI/PIE" userId="a7cc41ba-e2c7-4e77-ad73-ed439648576d" providerId="ADAL" clId="{4C8EF860-842E-4D4D-828D-F51CC2828359}" dt="2026-06-22T15:39:41.072" v="68"/>
          <ac:picMkLst>
            <pc:docMk/>
            <pc:sldMk cId="0" sldId="258"/>
            <ac:picMk id="25" creationId="{457BC0D9-453A-A53E-1DD5-E5CC66BA4BF1}"/>
          </ac:picMkLst>
        </pc:picChg>
        <pc:picChg chg="add mod">
          <ac:chgData name="KEEBLE Eleanor, STI/PIE" userId="a7cc41ba-e2c7-4e77-ad73-ed439648576d" providerId="ADAL" clId="{4C8EF860-842E-4D4D-828D-F51CC2828359}" dt="2026-06-22T15:39:41.072" v="68"/>
          <ac:picMkLst>
            <pc:docMk/>
            <pc:sldMk cId="0" sldId="258"/>
            <ac:picMk id="26" creationId="{BD5D34A4-EBDE-A61D-311F-A297D1370506}"/>
          </ac:picMkLst>
        </pc:picChg>
      </pc:sldChg>
      <pc:sldChg chg="addSp modSp">
        <pc:chgData name="KEEBLE Eleanor, STI/PIE" userId="a7cc41ba-e2c7-4e77-ad73-ed439648576d" providerId="ADAL" clId="{4C8EF860-842E-4D4D-828D-F51CC2828359}" dt="2026-06-22T15:39:42.672" v="69"/>
        <pc:sldMkLst>
          <pc:docMk/>
          <pc:sldMk cId="0" sldId="259"/>
        </pc:sldMkLst>
        <pc:picChg chg="add mod">
          <ac:chgData name="KEEBLE Eleanor, STI/PIE" userId="a7cc41ba-e2c7-4e77-ad73-ed439648576d" providerId="ADAL" clId="{4C8EF860-842E-4D4D-828D-F51CC2828359}" dt="2026-06-22T15:39:42.672" v="69"/>
          <ac:picMkLst>
            <pc:docMk/>
            <pc:sldMk cId="0" sldId="259"/>
            <ac:picMk id="15" creationId="{71DA4FA7-9C0B-8326-3760-C0A1C9AE3CCE}"/>
          </ac:picMkLst>
        </pc:picChg>
        <pc:picChg chg="add mod">
          <ac:chgData name="KEEBLE Eleanor, STI/PIE" userId="a7cc41ba-e2c7-4e77-ad73-ed439648576d" providerId="ADAL" clId="{4C8EF860-842E-4D4D-828D-F51CC2828359}" dt="2026-06-22T15:39:42.672" v="69"/>
          <ac:picMkLst>
            <pc:docMk/>
            <pc:sldMk cId="0" sldId="259"/>
            <ac:picMk id="16" creationId="{23ACE5FB-D4E3-836B-ECB2-D84F88698B5D}"/>
          </ac:picMkLst>
        </pc:picChg>
      </pc:sldChg>
      <pc:sldChg chg="addSp modSp mod">
        <pc:chgData name="KEEBLE Eleanor, STI/PIE" userId="a7cc41ba-e2c7-4e77-ad73-ed439648576d" providerId="ADAL" clId="{4C8EF860-842E-4D4D-828D-F51CC2828359}" dt="2026-06-24T07:49:43.631" v="161" actId="20577"/>
        <pc:sldMkLst>
          <pc:docMk/>
          <pc:sldMk cId="0" sldId="260"/>
        </pc:sldMkLst>
        <pc:spChg chg="mod">
          <ac:chgData name="KEEBLE Eleanor, STI/PIE" userId="a7cc41ba-e2c7-4e77-ad73-ed439648576d" providerId="ADAL" clId="{4C8EF860-842E-4D4D-828D-F51CC2828359}" dt="2026-06-22T15:27:04.102" v="0" actId="1076"/>
          <ac:spMkLst>
            <pc:docMk/>
            <pc:sldMk cId="0" sldId="260"/>
            <ac:spMk id="6" creationId="{00000000-0000-0000-0000-000000000000}"/>
          </ac:spMkLst>
        </pc:spChg>
        <pc:spChg chg="mod">
          <ac:chgData name="KEEBLE Eleanor, STI/PIE" userId="a7cc41ba-e2c7-4e77-ad73-ed439648576d" providerId="ADAL" clId="{4C8EF860-842E-4D4D-828D-F51CC2828359}" dt="2026-06-24T07:49:43.631" v="161" actId="20577"/>
          <ac:spMkLst>
            <pc:docMk/>
            <pc:sldMk cId="0" sldId="260"/>
            <ac:spMk id="28" creationId="{00000000-0000-0000-0000-000000000000}"/>
          </ac:spMkLst>
        </pc:spChg>
        <pc:picChg chg="add mod">
          <ac:chgData name="KEEBLE Eleanor, STI/PIE" userId="a7cc41ba-e2c7-4e77-ad73-ed439648576d" providerId="ADAL" clId="{4C8EF860-842E-4D4D-828D-F51CC2828359}" dt="2026-06-22T15:39:43.895" v="70"/>
          <ac:picMkLst>
            <pc:docMk/>
            <pc:sldMk cId="0" sldId="260"/>
            <ac:picMk id="27" creationId="{9F25710E-1E57-1EBE-6E30-65C9293A98E4}"/>
          </ac:picMkLst>
        </pc:picChg>
        <pc:picChg chg="add mod">
          <ac:chgData name="KEEBLE Eleanor, STI/PIE" userId="a7cc41ba-e2c7-4e77-ad73-ed439648576d" providerId="ADAL" clId="{4C8EF860-842E-4D4D-828D-F51CC2828359}" dt="2026-06-22T15:39:43.895" v="70"/>
          <ac:picMkLst>
            <pc:docMk/>
            <pc:sldMk cId="0" sldId="260"/>
            <ac:picMk id="30" creationId="{81E210F5-8111-F658-E5F5-2BA4C5A0CA92}"/>
          </ac:picMkLst>
        </pc:picChg>
      </pc:sldChg>
      <pc:sldChg chg="addSp modSp">
        <pc:chgData name="KEEBLE Eleanor, STI/PIE" userId="a7cc41ba-e2c7-4e77-ad73-ed439648576d" providerId="ADAL" clId="{4C8EF860-842E-4D4D-828D-F51CC2828359}" dt="2026-06-22T15:40:03.063" v="75"/>
        <pc:sldMkLst>
          <pc:docMk/>
          <pc:sldMk cId="0" sldId="261"/>
        </pc:sldMkLst>
        <pc:picChg chg="add mod">
          <ac:chgData name="KEEBLE Eleanor, STI/PIE" userId="a7cc41ba-e2c7-4e77-ad73-ed439648576d" providerId="ADAL" clId="{4C8EF860-842E-4D4D-828D-F51CC2828359}" dt="2026-06-22T15:40:03.063" v="75"/>
          <ac:picMkLst>
            <pc:docMk/>
            <pc:sldMk cId="0" sldId="261"/>
            <ac:picMk id="3" creationId="{91E253F5-185A-BA13-5361-F551518A1FD8}"/>
          </ac:picMkLst>
        </pc:picChg>
        <pc:picChg chg="add mod">
          <ac:chgData name="KEEBLE Eleanor, STI/PIE" userId="a7cc41ba-e2c7-4e77-ad73-ed439648576d" providerId="ADAL" clId="{4C8EF860-842E-4D4D-828D-F51CC2828359}" dt="2026-06-22T15:40:03.063" v="75"/>
          <ac:picMkLst>
            <pc:docMk/>
            <pc:sldMk cId="0" sldId="261"/>
            <ac:picMk id="4" creationId="{0D337781-E1F4-C7BE-CC68-4AF6AB782BE8}"/>
          </ac:picMkLst>
        </pc:picChg>
      </pc:sldChg>
      <pc:sldChg chg="addSp delSp modSp mod">
        <pc:chgData name="KEEBLE Eleanor, STI/PIE" userId="a7cc41ba-e2c7-4e77-ad73-ed439648576d" providerId="ADAL" clId="{4C8EF860-842E-4D4D-828D-F51CC2828359}" dt="2026-06-24T07:10:55.202" v="125" actId="478"/>
        <pc:sldMkLst>
          <pc:docMk/>
          <pc:sldMk cId="0" sldId="265"/>
        </pc:sldMkLst>
        <pc:spChg chg="add del mod">
          <ac:chgData name="KEEBLE Eleanor, STI/PIE" userId="a7cc41ba-e2c7-4e77-ad73-ed439648576d" providerId="ADAL" clId="{4C8EF860-842E-4D4D-828D-F51CC2828359}" dt="2026-06-24T07:10:55.202" v="125" actId="478"/>
          <ac:spMkLst>
            <pc:docMk/>
            <pc:sldMk cId="0" sldId="265"/>
            <ac:spMk id="18" creationId="{7ED4E859-7F11-58CB-7E3E-15D1FB9221B7}"/>
          </ac:spMkLst>
        </pc:spChg>
        <pc:picChg chg="add mod">
          <ac:chgData name="KEEBLE Eleanor, STI/PIE" userId="a7cc41ba-e2c7-4e77-ad73-ed439648576d" providerId="ADAL" clId="{4C8EF860-842E-4D4D-828D-F51CC2828359}" dt="2026-06-22T15:40:04.567" v="76"/>
          <ac:picMkLst>
            <pc:docMk/>
            <pc:sldMk cId="0" sldId="265"/>
            <ac:picMk id="2" creationId="{D832764B-4D51-AF4E-9099-A47F541F6C1B}"/>
          </ac:picMkLst>
        </pc:picChg>
        <pc:picChg chg="add mod">
          <ac:chgData name="KEEBLE Eleanor, STI/PIE" userId="a7cc41ba-e2c7-4e77-ad73-ed439648576d" providerId="ADAL" clId="{4C8EF860-842E-4D4D-828D-F51CC2828359}" dt="2026-06-22T15:40:04.567" v="76"/>
          <ac:picMkLst>
            <pc:docMk/>
            <pc:sldMk cId="0" sldId="265"/>
            <ac:picMk id="12" creationId="{EE6B6794-306A-11A3-84A7-3E8C1D2CAD27}"/>
          </ac:picMkLst>
        </pc:picChg>
      </pc:sldChg>
      <pc:sldChg chg="addSp modSp mod">
        <pc:chgData name="KEEBLE Eleanor, STI/PIE" userId="a7cc41ba-e2c7-4e77-ad73-ed439648576d" providerId="ADAL" clId="{4C8EF860-842E-4D4D-828D-F51CC2828359}" dt="2026-06-22T15:40:20.050" v="80" actId="1076"/>
        <pc:sldMkLst>
          <pc:docMk/>
          <pc:sldMk cId="0" sldId="266"/>
        </pc:sldMkLst>
        <pc:spChg chg="mod">
          <ac:chgData name="KEEBLE Eleanor, STI/PIE" userId="a7cc41ba-e2c7-4e77-ad73-ed439648576d" providerId="ADAL" clId="{4C8EF860-842E-4D4D-828D-F51CC2828359}" dt="2026-06-22T15:40:20.050" v="80" actId="1076"/>
          <ac:spMkLst>
            <pc:docMk/>
            <pc:sldMk cId="0" sldId="266"/>
            <ac:spMk id="14" creationId="{00000000-0000-0000-0000-000000000000}"/>
          </ac:spMkLst>
        </pc:spChg>
        <pc:spChg chg="mod">
          <ac:chgData name="KEEBLE Eleanor, STI/PIE" userId="a7cc41ba-e2c7-4e77-ad73-ed439648576d" providerId="ADAL" clId="{4C8EF860-842E-4D4D-828D-F51CC2828359}" dt="2026-06-22T15:40:20.050" v="80" actId="1076"/>
          <ac:spMkLst>
            <pc:docMk/>
            <pc:sldMk cId="0" sldId="266"/>
            <ac:spMk id="15" creationId="{00000000-0000-0000-0000-000000000000}"/>
          </ac:spMkLst>
        </pc:spChg>
        <pc:spChg chg="mod">
          <ac:chgData name="KEEBLE Eleanor, STI/PIE" userId="a7cc41ba-e2c7-4e77-ad73-ed439648576d" providerId="ADAL" clId="{4C8EF860-842E-4D4D-828D-F51CC2828359}" dt="2026-06-22T15:40:20.050" v="80" actId="1076"/>
          <ac:spMkLst>
            <pc:docMk/>
            <pc:sldMk cId="0" sldId="266"/>
            <ac:spMk id="16" creationId="{00000000-0000-0000-0000-000000000000}"/>
          </ac:spMkLst>
        </pc:spChg>
        <pc:picChg chg="add mod">
          <ac:chgData name="KEEBLE Eleanor, STI/PIE" userId="a7cc41ba-e2c7-4e77-ad73-ed439648576d" providerId="ADAL" clId="{4C8EF860-842E-4D4D-828D-F51CC2828359}" dt="2026-06-22T15:40:07.494" v="78"/>
          <ac:picMkLst>
            <pc:docMk/>
            <pc:sldMk cId="0" sldId="266"/>
            <ac:picMk id="2" creationId="{245D43F6-8AFA-E189-72D9-F01ABFA35236}"/>
          </ac:picMkLst>
        </pc:picChg>
        <pc:picChg chg="add mod">
          <ac:chgData name="KEEBLE Eleanor, STI/PIE" userId="a7cc41ba-e2c7-4e77-ad73-ed439648576d" providerId="ADAL" clId="{4C8EF860-842E-4D4D-828D-F51CC2828359}" dt="2026-06-22T15:40:07.494" v="78"/>
          <ac:picMkLst>
            <pc:docMk/>
            <pc:sldMk cId="0" sldId="266"/>
            <ac:picMk id="11" creationId="{D6F3A643-4194-EAE8-D1BD-AA9A2E7A19AE}"/>
          </ac:picMkLst>
        </pc:picChg>
        <pc:picChg chg="mod">
          <ac:chgData name="KEEBLE Eleanor, STI/PIE" userId="a7cc41ba-e2c7-4e77-ad73-ed439648576d" providerId="ADAL" clId="{4C8EF860-842E-4D4D-828D-F51CC2828359}" dt="2026-06-22T15:40:10.365" v="79" actId="1076"/>
          <ac:picMkLst>
            <pc:docMk/>
            <pc:sldMk cId="0" sldId="266"/>
            <ac:picMk id="23" creationId="{F4F42057-A982-48CA-925B-9105989444D4}"/>
          </ac:picMkLst>
        </pc:picChg>
      </pc:sldChg>
      <pc:sldChg chg="addSp modSp">
        <pc:chgData name="KEEBLE Eleanor, STI/PIE" userId="a7cc41ba-e2c7-4e77-ad73-ed439648576d" providerId="ADAL" clId="{4C8EF860-842E-4D4D-828D-F51CC2828359}" dt="2026-06-22T15:40:22.305" v="81"/>
        <pc:sldMkLst>
          <pc:docMk/>
          <pc:sldMk cId="0" sldId="267"/>
        </pc:sldMkLst>
        <pc:picChg chg="add mod">
          <ac:chgData name="KEEBLE Eleanor, STI/PIE" userId="a7cc41ba-e2c7-4e77-ad73-ed439648576d" providerId="ADAL" clId="{4C8EF860-842E-4D4D-828D-F51CC2828359}" dt="2026-06-22T15:40:22.305" v="81"/>
          <ac:picMkLst>
            <pc:docMk/>
            <pc:sldMk cId="0" sldId="267"/>
            <ac:picMk id="12" creationId="{4CB056EA-45D7-F5EE-D906-C02807371A6D}"/>
          </ac:picMkLst>
        </pc:picChg>
        <pc:picChg chg="add mod">
          <ac:chgData name="KEEBLE Eleanor, STI/PIE" userId="a7cc41ba-e2c7-4e77-ad73-ed439648576d" providerId="ADAL" clId="{4C8EF860-842E-4D4D-828D-F51CC2828359}" dt="2026-06-22T15:40:22.305" v="81"/>
          <ac:picMkLst>
            <pc:docMk/>
            <pc:sldMk cId="0" sldId="267"/>
            <ac:picMk id="13" creationId="{A15280FA-594E-4970-1714-2C5E8589D29D}"/>
          </ac:picMkLst>
        </pc:picChg>
      </pc:sldChg>
      <pc:sldChg chg="addSp modSp">
        <pc:chgData name="KEEBLE Eleanor, STI/PIE" userId="a7cc41ba-e2c7-4e77-ad73-ed439648576d" providerId="ADAL" clId="{4C8EF860-842E-4D4D-828D-F51CC2828359}" dt="2026-06-22T15:40:23.677" v="82"/>
        <pc:sldMkLst>
          <pc:docMk/>
          <pc:sldMk cId="0" sldId="268"/>
        </pc:sldMkLst>
        <pc:picChg chg="add mod">
          <ac:chgData name="KEEBLE Eleanor, STI/PIE" userId="a7cc41ba-e2c7-4e77-ad73-ed439648576d" providerId="ADAL" clId="{4C8EF860-842E-4D4D-828D-F51CC2828359}" dt="2026-06-22T15:40:23.677" v="82"/>
          <ac:picMkLst>
            <pc:docMk/>
            <pc:sldMk cId="0" sldId="268"/>
            <ac:picMk id="2" creationId="{17661DE0-2F80-FD6C-8EDA-EFA8DDCFBD17}"/>
          </ac:picMkLst>
        </pc:picChg>
        <pc:picChg chg="add mod">
          <ac:chgData name="KEEBLE Eleanor, STI/PIE" userId="a7cc41ba-e2c7-4e77-ad73-ed439648576d" providerId="ADAL" clId="{4C8EF860-842E-4D4D-828D-F51CC2828359}" dt="2026-06-22T15:40:23.677" v="82"/>
          <ac:picMkLst>
            <pc:docMk/>
            <pc:sldMk cId="0" sldId="268"/>
            <ac:picMk id="24" creationId="{5552E30B-295D-915C-02BD-FE40F707B819}"/>
          </ac:picMkLst>
        </pc:picChg>
      </pc:sldChg>
      <pc:sldChg chg="addSp modSp mod">
        <pc:chgData name="KEEBLE Eleanor, STI/PIE" userId="a7cc41ba-e2c7-4e77-ad73-ed439648576d" providerId="ADAL" clId="{4C8EF860-842E-4D4D-828D-F51CC2828359}" dt="2026-06-24T07:39:24.775" v="160" actId="20577"/>
        <pc:sldMkLst>
          <pc:docMk/>
          <pc:sldMk cId="0" sldId="269"/>
        </pc:sldMkLst>
        <pc:spChg chg="mod">
          <ac:chgData name="KEEBLE Eleanor, STI/PIE" userId="a7cc41ba-e2c7-4e77-ad73-ed439648576d" providerId="ADAL" clId="{4C8EF860-842E-4D4D-828D-F51CC2828359}" dt="2026-06-24T07:39:24.775" v="160" actId="20577"/>
          <ac:spMkLst>
            <pc:docMk/>
            <pc:sldMk cId="0" sldId="269"/>
            <ac:spMk id="11" creationId="{00000000-0000-0000-0000-000000000000}"/>
          </ac:spMkLst>
        </pc:spChg>
        <pc:picChg chg="add mod">
          <ac:chgData name="KEEBLE Eleanor, STI/PIE" userId="a7cc41ba-e2c7-4e77-ad73-ed439648576d" providerId="ADAL" clId="{4C8EF860-842E-4D4D-828D-F51CC2828359}" dt="2026-06-22T15:40:24.738" v="83"/>
          <ac:picMkLst>
            <pc:docMk/>
            <pc:sldMk cId="0" sldId="269"/>
            <ac:picMk id="2" creationId="{D359FAF1-AA59-9E56-9AAB-4A57655309CB}"/>
          </ac:picMkLst>
        </pc:picChg>
        <pc:picChg chg="add mod">
          <ac:chgData name="KEEBLE Eleanor, STI/PIE" userId="a7cc41ba-e2c7-4e77-ad73-ed439648576d" providerId="ADAL" clId="{4C8EF860-842E-4D4D-828D-F51CC2828359}" dt="2026-06-22T15:40:24.738" v="83"/>
          <ac:picMkLst>
            <pc:docMk/>
            <pc:sldMk cId="0" sldId="269"/>
            <ac:picMk id="27" creationId="{AA384600-2CB7-6AF5-825A-14FAE603F1EB}"/>
          </ac:picMkLst>
        </pc:picChg>
      </pc:sldChg>
      <pc:sldChg chg="addSp modSp">
        <pc:chgData name="KEEBLE Eleanor, STI/PIE" userId="a7cc41ba-e2c7-4e77-ad73-ed439648576d" providerId="ADAL" clId="{4C8EF860-842E-4D4D-828D-F51CC2828359}" dt="2026-06-22T15:40:26.855" v="84"/>
        <pc:sldMkLst>
          <pc:docMk/>
          <pc:sldMk cId="0" sldId="270"/>
        </pc:sldMkLst>
        <pc:picChg chg="add mod">
          <ac:chgData name="KEEBLE Eleanor, STI/PIE" userId="a7cc41ba-e2c7-4e77-ad73-ed439648576d" providerId="ADAL" clId="{4C8EF860-842E-4D4D-828D-F51CC2828359}" dt="2026-06-22T15:40:26.855" v="84"/>
          <ac:picMkLst>
            <pc:docMk/>
            <pc:sldMk cId="0" sldId="270"/>
            <ac:picMk id="2" creationId="{319ED76D-6512-D4C4-5FD0-788BF367CAE9}"/>
          </ac:picMkLst>
        </pc:picChg>
        <pc:picChg chg="add mod">
          <ac:chgData name="KEEBLE Eleanor, STI/PIE" userId="a7cc41ba-e2c7-4e77-ad73-ed439648576d" providerId="ADAL" clId="{4C8EF860-842E-4D4D-828D-F51CC2828359}" dt="2026-06-22T15:40:26.855" v="84"/>
          <ac:picMkLst>
            <pc:docMk/>
            <pc:sldMk cId="0" sldId="270"/>
            <ac:picMk id="24" creationId="{22A5AB8C-3A5E-C6AD-103C-7787A377C89A}"/>
          </ac:picMkLst>
        </pc:picChg>
      </pc:sldChg>
      <pc:sldChg chg="addSp modSp">
        <pc:chgData name="KEEBLE Eleanor, STI/PIE" userId="a7cc41ba-e2c7-4e77-ad73-ed439648576d" providerId="ADAL" clId="{4C8EF860-842E-4D4D-828D-F51CC2828359}" dt="2026-06-22T15:40:28.171" v="85"/>
        <pc:sldMkLst>
          <pc:docMk/>
          <pc:sldMk cId="0" sldId="271"/>
        </pc:sldMkLst>
        <pc:picChg chg="add mod">
          <ac:chgData name="KEEBLE Eleanor, STI/PIE" userId="a7cc41ba-e2c7-4e77-ad73-ed439648576d" providerId="ADAL" clId="{4C8EF860-842E-4D4D-828D-F51CC2828359}" dt="2026-06-22T15:40:28.171" v="85"/>
          <ac:picMkLst>
            <pc:docMk/>
            <pc:sldMk cId="0" sldId="271"/>
            <ac:picMk id="2" creationId="{3911995B-56B2-E6E4-3439-ABD83562D211}"/>
          </ac:picMkLst>
        </pc:picChg>
        <pc:picChg chg="add mod">
          <ac:chgData name="KEEBLE Eleanor, STI/PIE" userId="a7cc41ba-e2c7-4e77-ad73-ed439648576d" providerId="ADAL" clId="{4C8EF860-842E-4D4D-828D-F51CC2828359}" dt="2026-06-22T15:40:28.171" v="85"/>
          <ac:picMkLst>
            <pc:docMk/>
            <pc:sldMk cId="0" sldId="271"/>
            <ac:picMk id="15" creationId="{03F5E441-67AD-84C4-D732-EFBFB62A11F4}"/>
          </ac:picMkLst>
        </pc:picChg>
      </pc:sldChg>
      <pc:sldChg chg="addSp modSp">
        <pc:chgData name="KEEBLE Eleanor, STI/PIE" userId="a7cc41ba-e2c7-4e77-ad73-ed439648576d" providerId="ADAL" clId="{4C8EF860-842E-4D4D-828D-F51CC2828359}" dt="2026-06-22T15:40:31.162" v="86"/>
        <pc:sldMkLst>
          <pc:docMk/>
          <pc:sldMk cId="0" sldId="272"/>
        </pc:sldMkLst>
        <pc:picChg chg="add mod">
          <ac:chgData name="KEEBLE Eleanor, STI/PIE" userId="a7cc41ba-e2c7-4e77-ad73-ed439648576d" providerId="ADAL" clId="{4C8EF860-842E-4D4D-828D-F51CC2828359}" dt="2026-06-22T15:40:31.162" v="86"/>
          <ac:picMkLst>
            <pc:docMk/>
            <pc:sldMk cId="0" sldId="272"/>
            <ac:picMk id="14" creationId="{69F78650-FA7D-29E6-2692-927840251486}"/>
          </ac:picMkLst>
        </pc:picChg>
        <pc:picChg chg="add mod">
          <ac:chgData name="KEEBLE Eleanor, STI/PIE" userId="a7cc41ba-e2c7-4e77-ad73-ed439648576d" providerId="ADAL" clId="{4C8EF860-842E-4D4D-828D-F51CC2828359}" dt="2026-06-22T15:40:31.162" v="86"/>
          <ac:picMkLst>
            <pc:docMk/>
            <pc:sldMk cId="0" sldId="272"/>
            <ac:picMk id="15" creationId="{93F09A1B-AF19-C883-15BD-486C6C415D97}"/>
          </ac:picMkLst>
        </pc:picChg>
      </pc:sldChg>
      <pc:sldChg chg="addSp modSp">
        <pc:chgData name="KEEBLE Eleanor, STI/PIE" userId="a7cc41ba-e2c7-4e77-ad73-ed439648576d" providerId="ADAL" clId="{4C8EF860-842E-4D4D-828D-F51CC2828359}" dt="2026-06-22T15:40:32.900" v="87"/>
        <pc:sldMkLst>
          <pc:docMk/>
          <pc:sldMk cId="0" sldId="273"/>
        </pc:sldMkLst>
        <pc:picChg chg="add mod">
          <ac:chgData name="KEEBLE Eleanor, STI/PIE" userId="a7cc41ba-e2c7-4e77-ad73-ed439648576d" providerId="ADAL" clId="{4C8EF860-842E-4D4D-828D-F51CC2828359}" dt="2026-06-22T15:40:32.900" v="87"/>
          <ac:picMkLst>
            <pc:docMk/>
            <pc:sldMk cId="0" sldId="273"/>
            <ac:picMk id="2" creationId="{D751B45B-1819-001D-EC49-08C6ED831698}"/>
          </ac:picMkLst>
        </pc:picChg>
        <pc:picChg chg="add mod">
          <ac:chgData name="KEEBLE Eleanor, STI/PIE" userId="a7cc41ba-e2c7-4e77-ad73-ed439648576d" providerId="ADAL" clId="{4C8EF860-842E-4D4D-828D-F51CC2828359}" dt="2026-06-22T15:40:32.900" v="87"/>
          <ac:picMkLst>
            <pc:docMk/>
            <pc:sldMk cId="0" sldId="273"/>
            <ac:picMk id="10" creationId="{3E2CE8FE-CBCA-4D31-2494-76C910FF269B}"/>
          </ac:picMkLst>
        </pc:picChg>
      </pc:sldChg>
      <pc:sldChg chg="addSp modSp mod">
        <pc:chgData name="KEEBLE Eleanor, STI/PIE" userId="a7cc41ba-e2c7-4e77-ad73-ed439648576d" providerId="ADAL" clId="{4C8EF860-842E-4D4D-828D-F51CC2828359}" dt="2026-06-22T15:40:45.156" v="110" actId="6549"/>
        <pc:sldMkLst>
          <pc:docMk/>
          <pc:sldMk cId="0" sldId="274"/>
        </pc:sldMkLst>
        <pc:spChg chg="mod">
          <ac:chgData name="KEEBLE Eleanor, STI/PIE" userId="a7cc41ba-e2c7-4e77-ad73-ed439648576d" providerId="ADAL" clId="{4C8EF860-842E-4D4D-828D-F51CC2828359}" dt="2026-06-22T15:40:45.156" v="110" actId="6549"/>
          <ac:spMkLst>
            <pc:docMk/>
            <pc:sldMk cId="0" sldId="274"/>
            <ac:spMk id="15" creationId="{00000000-0000-0000-0000-000000000000}"/>
          </ac:spMkLst>
        </pc:spChg>
        <pc:picChg chg="add mod">
          <ac:chgData name="KEEBLE Eleanor, STI/PIE" userId="a7cc41ba-e2c7-4e77-ad73-ed439648576d" providerId="ADAL" clId="{4C8EF860-842E-4D4D-828D-F51CC2828359}" dt="2026-06-22T15:40:34.902" v="88"/>
          <ac:picMkLst>
            <pc:docMk/>
            <pc:sldMk cId="0" sldId="274"/>
            <ac:picMk id="2" creationId="{03B8498B-40AB-5F9B-60CB-69AF46BAB6D6}"/>
          </ac:picMkLst>
        </pc:picChg>
        <pc:picChg chg="add mod">
          <ac:chgData name="KEEBLE Eleanor, STI/PIE" userId="a7cc41ba-e2c7-4e77-ad73-ed439648576d" providerId="ADAL" clId="{4C8EF860-842E-4D4D-828D-F51CC2828359}" dt="2026-06-22T15:40:34.902" v="88"/>
          <ac:picMkLst>
            <pc:docMk/>
            <pc:sldMk cId="0" sldId="274"/>
            <ac:picMk id="26" creationId="{15EA9ED1-61C6-50BB-9B84-CD99DA54AB8E}"/>
          </ac:picMkLst>
        </pc:picChg>
      </pc:sldChg>
      <pc:sldChg chg="addSp modSp">
        <pc:chgData name="KEEBLE Eleanor, STI/PIE" userId="a7cc41ba-e2c7-4e77-ad73-ed439648576d" providerId="ADAL" clId="{4C8EF860-842E-4D4D-828D-F51CC2828359}" dt="2026-06-22T15:40:36.696" v="89"/>
        <pc:sldMkLst>
          <pc:docMk/>
          <pc:sldMk cId="0" sldId="275"/>
        </pc:sldMkLst>
        <pc:picChg chg="add mod">
          <ac:chgData name="KEEBLE Eleanor, STI/PIE" userId="a7cc41ba-e2c7-4e77-ad73-ed439648576d" providerId="ADAL" clId="{4C8EF860-842E-4D4D-828D-F51CC2828359}" dt="2026-06-22T15:40:36.696" v="89"/>
          <ac:picMkLst>
            <pc:docMk/>
            <pc:sldMk cId="0" sldId="275"/>
            <ac:picMk id="2" creationId="{B99312F0-8628-49F9-3266-671613747F02}"/>
          </ac:picMkLst>
        </pc:picChg>
        <pc:picChg chg="add mod">
          <ac:chgData name="KEEBLE Eleanor, STI/PIE" userId="a7cc41ba-e2c7-4e77-ad73-ed439648576d" providerId="ADAL" clId="{4C8EF860-842E-4D4D-828D-F51CC2828359}" dt="2026-06-22T15:40:36.696" v="89"/>
          <ac:picMkLst>
            <pc:docMk/>
            <pc:sldMk cId="0" sldId="275"/>
            <ac:picMk id="27" creationId="{34CFBD49-1B94-742E-201E-42759C334838}"/>
          </ac:picMkLst>
        </pc:picChg>
      </pc:sldChg>
      <pc:sldChg chg="addSp modSp">
        <pc:chgData name="KEEBLE Eleanor, STI/PIE" userId="a7cc41ba-e2c7-4e77-ad73-ed439648576d" providerId="ADAL" clId="{4C8EF860-842E-4D4D-828D-F51CC2828359}" dt="2026-06-22T15:40:47.508" v="111"/>
        <pc:sldMkLst>
          <pc:docMk/>
          <pc:sldMk cId="0" sldId="276"/>
        </pc:sldMkLst>
        <pc:picChg chg="add mod">
          <ac:chgData name="KEEBLE Eleanor, STI/PIE" userId="a7cc41ba-e2c7-4e77-ad73-ed439648576d" providerId="ADAL" clId="{4C8EF860-842E-4D4D-828D-F51CC2828359}" dt="2026-06-22T15:40:47.508" v="111"/>
          <ac:picMkLst>
            <pc:docMk/>
            <pc:sldMk cId="0" sldId="276"/>
            <ac:picMk id="16" creationId="{288E2AC9-6E7D-9A2A-A49F-263B67287B50}"/>
          </ac:picMkLst>
        </pc:picChg>
        <pc:picChg chg="add mod">
          <ac:chgData name="KEEBLE Eleanor, STI/PIE" userId="a7cc41ba-e2c7-4e77-ad73-ed439648576d" providerId="ADAL" clId="{4C8EF860-842E-4D4D-828D-F51CC2828359}" dt="2026-06-22T15:40:47.508" v="111"/>
          <ac:picMkLst>
            <pc:docMk/>
            <pc:sldMk cId="0" sldId="276"/>
            <ac:picMk id="17" creationId="{B227097E-26AE-A46A-4492-96D2BFD4A959}"/>
          </ac:picMkLst>
        </pc:picChg>
      </pc:sldChg>
      <pc:sldChg chg="addSp modSp">
        <pc:chgData name="KEEBLE Eleanor, STI/PIE" userId="a7cc41ba-e2c7-4e77-ad73-ed439648576d" providerId="ADAL" clId="{4C8EF860-842E-4D4D-828D-F51CC2828359}" dt="2026-06-22T15:40:52.884" v="112"/>
        <pc:sldMkLst>
          <pc:docMk/>
          <pc:sldMk cId="0" sldId="277"/>
        </pc:sldMkLst>
        <pc:picChg chg="add mod">
          <ac:chgData name="KEEBLE Eleanor, STI/PIE" userId="a7cc41ba-e2c7-4e77-ad73-ed439648576d" providerId="ADAL" clId="{4C8EF860-842E-4D4D-828D-F51CC2828359}" dt="2026-06-22T15:40:52.884" v="112"/>
          <ac:picMkLst>
            <pc:docMk/>
            <pc:sldMk cId="0" sldId="277"/>
            <ac:picMk id="4" creationId="{9C48EEA1-BC29-3408-55EA-BB814653F2FD}"/>
          </ac:picMkLst>
        </pc:picChg>
        <pc:picChg chg="add mod">
          <ac:chgData name="KEEBLE Eleanor, STI/PIE" userId="a7cc41ba-e2c7-4e77-ad73-ed439648576d" providerId="ADAL" clId="{4C8EF860-842E-4D4D-828D-F51CC2828359}" dt="2026-06-22T15:40:52.884" v="112"/>
          <ac:picMkLst>
            <pc:docMk/>
            <pc:sldMk cId="0" sldId="277"/>
            <ac:picMk id="5" creationId="{A924AC27-ED4F-0C60-DC4C-A44DEEC808B6}"/>
          </ac:picMkLst>
        </pc:picChg>
      </pc:sldChg>
      <pc:sldChg chg="ord">
        <pc:chgData name="KEEBLE Eleanor, STI/PIE" userId="a7cc41ba-e2c7-4e77-ad73-ed439648576d" providerId="ADAL" clId="{4C8EF860-842E-4D4D-828D-F51CC2828359}" dt="2026-06-24T07:53:25.403" v="167"/>
        <pc:sldMkLst>
          <pc:docMk/>
          <pc:sldMk cId="744393636" sldId="279"/>
        </pc:sldMkLst>
      </pc:sldChg>
      <pc:sldChg chg="addSp modSp">
        <pc:chgData name="KEEBLE Eleanor, STI/PIE" userId="a7cc41ba-e2c7-4e77-ad73-ed439648576d" providerId="ADAL" clId="{4C8EF860-842E-4D4D-828D-F51CC2828359}" dt="2026-06-22T15:40:06.244" v="77"/>
        <pc:sldMkLst>
          <pc:docMk/>
          <pc:sldMk cId="1215571555" sldId="280"/>
        </pc:sldMkLst>
        <pc:picChg chg="add mod">
          <ac:chgData name="KEEBLE Eleanor, STI/PIE" userId="a7cc41ba-e2c7-4e77-ad73-ed439648576d" providerId="ADAL" clId="{4C8EF860-842E-4D4D-828D-F51CC2828359}" dt="2026-06-22T15:40:06.244" v="77"/>
          <ac:picMkLst>
            <pc:docMk/>
            <pc:sldMk cId="1215571555" sldId="280"/>
            <ac:picMk id="2" creationId="{756A60A7-614F-28A3-DB86-52ED68303A39}"/>
          </ac:picMkLst>
        </pc:picChg>
        <pc:picChg chg="add mod">
          <ac:chgData name="KEEBLE Eleanor, STI/PIE" userId="a7cc41ba-e2c7-4e77-ad73-ed439648576d" providerId="ADAL" clId="{4C8EF860-842E-4D4D-828D-F51CC2828359}" dt="2026-06-22T15:40:06.244" v="77"/>
          <ac:picMkLst>
            <pc:docMk/>
            <pc:sldMk cId="1215571555" sldId="280"/>
            <ac:picMk id="11" creationId="{07B823A9-925D-466A-C7CB-9D3BA6EE9D8F}"/>
          </ac:picMkLst>
        </pc:picChg>
      </pc:sldChg>
      <pc:sldChg chg="addSp delSp modSp add mod ord">
        <pc:chgData name="KEEBLE Eleanor, STI/PIE" userId="a7cc41ba-e2c7-4e77-ad73-ed439648576d" providerId="ADAL" clId="{4C8EF860-842E-4D4D-828D-F51CC2828359}" dt="2026-06-22T15:39:50.175" v="73"/>
        <pc:sldMkLst>
          <pc:docMk/>
          <pc:sldMk cId="0" sldId="281"/>
        </pc:sldMkLst>
        <pc:spChg chg="add mod">
          <ac:chgData name="KEEBLE Eleanor, STI/PIE" userId="a7cc41ba-e2c7-4e77-ad73-ed439648576d" providerId="ADAL" clId="{4C8EF860-842E-4D4D-828D-F51CC2828359}" dt="2026-06-22T15:31:14.533" v="33" actId="1076"/>
          <ac:spMkLst>
            <pc:docMk/>
            <pc:sldMk cId="0" sldId="281"/>
            <ac:spMk id="55" creationId="{146E8C59-EBCA-2BEC-6A21-62ECD65DEF1D}"/>
          </ac:spMkLst>
        </pc:spChg>
        <pc:spChg chg="add mod">
          <ac:chgData name="KEEBLE Eleanor, STI/PIE" userId="a7cc41ba-e2c7-4e77-ad73-ed439648576d" providerId="ADAL" clId="{4C8EF860-842E-4D4D-828D-F51CC2828359}" dt="2026-06-22T15:31:14.533" v="33" actId="1076"/>
          <ac:spMkLst>
            <pc:docMk/>
            <pc:sldMk cId="0" sldId="281"/>
            <ac:spMk id="56" creationId="{4BCC2C45-9F79-8247-1F59-892E23570791}"/>
          </ac:spMkLst>
        </pc:spChg>
        <pc:spChg chg="add mod">
          <ac:chgData name="KEEBLE Eleanor, STI/PIE" userId="a7cc41ba-e2c7-4e77-ad73-ed439648576d" providerId="ADAL" clId="{4C8EF860-842E-4D4D-828D-F51CC2828359}" dt="2026-06-22T15:31:14.533" v="33" actId="1076"/>
          <ac:spMkLst>
            <pc:docMk/>
            <pc:sldMk cId="0" sldId="281"/>
            <ac:spMk id="60" creationId="{704AF8BF-0847-48D1-36AB-B55544D19CF2}"/>
          </ac:spMkLst>
        </pc:spChg>
        <pc:spChg chg="add mod">
          <ac:chgData name="KEEBLE Eleanor, STI/PIE" userId="a7cc41ba-e2c7-4e77-ad73-ed439648576d" providerId="ADAL" clId="{4C8EF860-842E-4D4D-828D-F51CC2828359}" dt="2026-06-22T15:31:14.533" v="33" actId="1076"/>
          <ac:spMkLst>
            <pc:docMk/>
            <pc:sldMk cId="0" sldId="281"/>
            <ac:spMk id="61" creationId="{700728A5-B8E5-EEE1-951C-6ED0F5AA6585}"/>
          </ac:spMkLst>
        </pc:spChg>
        <pc:spChg chg="add mod">
          <ac:chgData name="KEEBLE Eleanor, STI/PIE" userId="a7cc41ba-e2c7-4e77-ad73-ed439648576d" providerId="ADAL" clId="{4C8EF860-842E-4D4D-828D-F51CC2828359}" dt="2026-06-22T15:31:14.533" v="33" actId="1076"/>
          <ac:spMkLst>
            <pc:docMk/>
            <pc:sldMk cId="0" sldId="281"/>
            <ac:spMk id="69" creationId="{03AB1D46-82C2-1151-D772-276B8C060255}"/>
          </ac:spMkLst>
        </pc:spChg>
        <pc:spChg chg="add mod">
          <ac:chgData name="KEEBLE Eleanor, STI/PIE" userId="a7cc41ba-e2c7-4e77-ad73-ed439648576d" providerId="ADAL" clId="{4C8EF860-842E-4D4D-828D-F51CC2828359}" dt="2026-06-22T15:31:14.533" v="33" actId="1076"/>
          <ac:spMkLst>
            <pc:docMk/>
            <pc:sldMk cId="0" sldId="281"/>
            <ac:spMk id="70" creationId="{E51189AC-DF95-6CDA-0527-6B19829D5AC1}"/>
          </ac:spMkLst>
        </pc:spChg>
        <pc:picChg chg="mod">
          <ac:chgData name="KEEBLE Eleanor, STI/PIE" userId="a7cc41ba-e2c7-4e77-ad73-ed439648576d" providerId="ADAL" clId="{4C8EF860-842E-4D4D-828D-F51CC2828359}" dt="2026-06-22T15:31:24.029" v="35" actId="1076"/>
          <ac:picMkLst>
            <pc:docMk/>
            <pc:sldMk cId="0" sldId="281"/>
            <ac:picMk id="2" creationId="{00000000-0000-0000-0000-000000000000}"/>
          </ac:picMkLst>
        </pc:picChg>
        <pc:picChg chg="add mod">
          <ac:chgData name="KEEBLE Eleanor, STI/PIE" userId="a7cc41ba-e2c7-4e77-ad73-ed439648576d" providerId="ADAL" clId="{4C8EF860-842E-4D4D-828D-F51CC2828359}" dt="2026-06-22T15:39:50.175" v="73"/>
          <ac:picMkLst>
            <pc:docMk/>
            <pc:sldMk cId="0" sldId="281"/>
            <ac:picMk id="42" creationId="{A6A53F99-0848-AB99-9D4C-A08C6E83A9C3}"/>
          </ac:picMkLst>
        </pc:picChg>
        <pc:picChg chg="add mod">
          <ac:chgData name="KEEBLE Eleanor, STI/PIE" userId="a7cc41ba-e2c7-4e77-ad73-ed439648576d" providerId="ADAL" clId="{4C8EF860-842E-4D4D-828D-F51CC2828359}" dt="2026-06-22T15:39:50.175" v="73"/>
          <ac:picMkLst>
            <pc:docMk/>
            <pc:sldMk cId="0" sldId="281"/>
            <ac:picMk id="43" creationId="{A8778769-2E9C-2E27-8724-387AE24E7B54}"/>
          </ac:picMkLst>
        </pc:picChg>
      </pc:sldChg>
      <pc:sldChg chg="addSp delSp modSp add mod">
        <pc:chgData name="KEEBLE Eleanor, STI/PIE" userId="a7cc41ba-e2c7-4e77-ad73-ed439648576d" providerId="ADAL" clId="{4C8EF860-842E-4D4D-828D-F51CC2828359}" dt="2026-06-24T07:00:28.332" v="119" actId="20577"/>
        <pc:sldMkLst>
          <pc:docMk/>
          <pc:sldMk cId="0" sldId="282"/>
        </pc:sldMkLst>
        <pc:spChg chg="mod">
          <ac:chgData name="KEEBLE Eleanor, STI/PIE" userId="a7cc41ba-e2c7-4e77-ad73-ed439648576d" providerId="ADAL" clId="{4C8EF860-842E-4D4D-828D-F51CC2828359}" dt="2026-06-22T15:30:26.503" v="24" actId="1076"/>
          <ac:spMkLst>
            <pc:docMk/>
            <pc:sldMk cId="0" sldId="282"/>
            <ac:spMk id="4" creationId="{00000000-0000-0000-0000-000000000000}"/>
          </ac:spMkLst>
        </pc:spChg>
        <pc:spChg chg="mod">
          <ac:chgData name="KEEBLE Eleanor, STI/PIE" userId="a7cc41ba-e2c7-4e77-ad73-ed439648576d" providerId="ADAL" clId="{4C8EF860-842E-4D4D-828D-F51CC2828359}" dt="2026-06-24T07:00:28.332" v="119" actId="20577"/>
          <ac:spMkLst>
            <pc:docMk/>
            <pc:sldMk cId="0" sldId="282"/>
            <ac:spMk id="5"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6"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7"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8"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9"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10" creationId="{00000000-0000-0000-0000-000000000000}"/>
          </ac:spMkLst>
        </pc:spChg>
        <pc:spChg chg="mod">
          <ac:chgData name="KEEBLE Eleanor, STI/PIE" userId="a7cc41ba-e2c7-4e77-ad73-ed439648576d" providerId="ADAL" clId="{4C8EF860-842E-4D4D-828D-F51CC2828359}" dt="2026-06-22T15:30:26.503" v="24" actId="1076"/>
          <ac:spMkLst>
            <pc:docMk/>
            <pc:sldMk cId="0" sldId="282"/>
            <ac:spMk id="11" creationId="{00000000-0000-0000-0000-000000000000}"/>
          </ac:spMkLst>
        </pc:spChg>
        <pc:picChg chg="mod">
          <ac:chgData name="KEEBLE Eleanor, STI/PIE" userId="a7cc41ba-e2c7-4e77-ad73-ed439648576d" providerId="ADAL" clId="{4C8EF860-842E-4D4D-828D-F51CC2828359}" dt="2026-06-22T15:30:44.165" v="28" actId="1076"/>
          <ac:picMkLst>
            <pc:docMk/>
            <pc:sldMk cId="0" sldId="282"/>
            <ac:picMk id="2" creationId="{00000000-0000-0000-0000-000000000000}"/>
          </ac:picMkLst>
        </pc:picChg>
        <pc:picChg chg="add mod">
          <ac:chgData name="KEEBLE Eleanor, STI/PIE" userId="a7cc41ba-e2c7-4e77-ad73-ed439648576d" providerId="ADAL" clId="{4C8EF860-842E-4D4D-828D-F51CC2828359}" dt="2026-06-22T15:39:45.707" v="71"/>
          <ac:picMkLst>
            <pc:docMk/>
            <pc:sldMk cId="0" sldId="282"/>
            <ac:picMk id="26" creationId="{5577FFA9-56C1-52C7-E837-0A9714539778}"/>
          </ac:picMkLst>
        </pc:picChg>
        <pc:picChg chg="add mod">
          <ac:chgData name="KEEBLE Eleanor, STI/PIE" userId="a7cc41ba-e2c7-4e77-ad73-ed439648576d" providerId="ADAL" clId="{4C8EF860-842E-4D4D-828D-F51CC2828359}" dt="2026-06-22T15:39:45.707" v="71"/>
          <ac:picMkLst>
            <pc:docMk/>
            <pc:sldMk cId="0" sldId="282"/>
            <ac:picMk id="27" creationId="{DA6CF515-3DF8-B593-890A-C24569ECF6FD}"/>
          </ac:picMkLst>
        </pc:picChg>
      </pc:sldChg>
      <pc:sldChg chg="addSp modSp add ord">
        <pc:chgData name="KEEBLE Eleanor, STI/PIE" userId="a7cc41ba-e2c7-4e77-ad73-ed439648576d" providerId="ADAL" clId="{4C8EF860-842E-4D4D-828D-F51CC2828359}" dt="2026-06-24T07:53:30.351" v="169"/>
        <pc:sldMkLst>
          <pc:docMk/>
          <pc:sldMk cId="0" sldId="283"/>
        </pc:sldMkLst>
        <pc:picChg chg="add mod">
          <ac:chgData name="KEEBLE Eleanor, STI/PIE" userId="a7cc41ba-e2c7-4e77-ad73-ed439648576d" providerId="ADAL" clId="{4C8EF860-842E-4D4D-828D-F51CC2828359}" dt="2026-06-22T15:39:54.654" v="74"/>
          <ac:picMkLst>
            <pc:docMk/>
            <pc:sldMk cId="0" sldId="283"/>
            <ac:picMk id="40" creationId="{E4C95D0B-A5B6-1412-8AFC-3B3EEB3F8EE2}"/>
          </ac:picMkLst>
        </pc:picChg>
        <pc:picChg chg="add mod">
          <ac:chgData name="KEEBLE Eleanor, STI/PIE" userId="a7cc41ba-e2c7-4e77-ad73-ed439648576d" providerId="ADAL" clId="{4C8EF860-842E-4D4D-828D-F51CC2828359}" dt="2026-06-22T15:39:54.654" v="74"/>
          <ac:picMkLst>
            <pc:docMk/>
            <pc:sldMk cId="0" sldId="283"/>
            <ac:picMk id="41" creationId="{90CFEFDD-9E42-7583-5195-9836C87DA7E5}"/>
          </ac:picMkLst>
        </pc:picChg>
      </pc:sldChg>
      <pc:sldChg chg="add">
        <pc:chgData name="KEEBLE Eleanor, STI/PIE" userId="a7cc41ba-e2c7-4e77-ad73-ed439648576d" providerId="ADAL" clId="{4C8EF860-842E-4D4D-828D-F51CC2828359}" dt="2026-06-22T15:28:45.427" v="6"/>
        <pc:sldMkLst>
          <pc:docMk/>
          <pc:sldMk cId="4059019647" sldId="348"/>
        </pc:sldMkLst>
      </pc:sldChg>
      <pc:sldChg chg="addSp modSp add mod">
        <pc:chgData name="KEEBLE Eleanor, STI/PIE" userId="a7cc41ba-e2c7-4e77-ad73-ed439648576d" providerId="ADAL" clId="{4C8EF860-842E-4D4D-828D-F51CC2828359}" dt="2026-06-22T15:39:48.178" v="72"/>
        <pc:sldMkLst>
          <pc:docMk/>
          <pc:sldMk cId="1288787330" sldId="349"/>
        </pc:sldMkLst>
        <pc:spChg chg="add mod">
          <ac:chgData name="KEEBLE Eleanor, STI/PIE" userId="a7cc41ba-e2c7-4e77-ad73-ed439648576d" providerId="ADAL" clId="{4C8EF860-842E-4D4D-828D-F51CC2828359}" dt="2026-06-22T15:32:51.956" v="57" actId="5793"/>
          <ac:spMkLst>
            <pc:docMk/>
            <pc:sldMk cId="1288787330" sldId="349"/>
            <ac:spMk id="26" creationId="{62677E11-D705-9C70-A585-2DDBFC5C045F}"/>
          </ac:spMkLst>
        </pc:spChg>
        <pc:picChg chg="add mod">
          <ac:chgData name="KEEBLE Eleanor, STI/PIE" userId="a7cc41ba-e2c7-4e77-ad73-ed439648576d" providerId="ADAL" clId="{4C8EF860-842E-4D4D-828D-F51CC2828359}" dt="2026-06-22T15:39:48.178" v="72"/>
          <ac:picMkLst>
            <pc:docMk/>
            <pc:sldMk cId="1288787330" sldId="349"/>
            <ac:picMk id="27" creationId="{D8181EB9-2FF8-121D-7AEC-42EE361FD8FD}"/>
          </ac:picMkLst>
        </pc:picChg>
        <pc:picChg chg="add mod">
          <ac:chgData name="KEEBLE Eleanor, STI/PIE" userId="a7cc41ba-e2c7-4e77-ad73-ed439648576d" providerId="ADAL" clId="{4C8EF860-842E-4D4D-828D-F51CC2828359}" dt="2026-06-22T15:39:48.178" v="72"/>
          <ac:picMkLst>
            <pc:docMk/>
            <pc:sldMk cId="1288787330" sldId="349"/>
            <ac:picMk id="28" creationId="{55677689-4F6D-8EAA-8F40-E50B7DE415BB}"/>
          </ac:picMkLst>
        </pc:picChg>
      </pc:sldChg>
      <pc:sldChg chg="new del">
        <pc:chgData name="KEEBLE Eleanor, STI/PIE" userId="a7cc41ba-e2c7-4e77-ad73-ed439648576d" providerId="ADAL" clId="{4C8EF860-842E-4D4D-828D-F51CC2828359}" dt="2026-06-24T07:19:30.186" v="127" actId="680"/>
        <pc:sldMkLst>
          <pc:docMk/>
          <pc:sldMk cId="1828247228" sldId="350"/>
        </pc:sldMkLst>
      </pc:sldChg>
      <pc:sldChg chg="addSp delSp modSp new mod">
        <pc:chgData name="KEEBLE Eleanor, STI/PIE" userId="a7cc41ba-e2c7-4e77-ad73-ed439648576d" providerId="ADAL" clId="{4C8EF860-842E-4D4D-828D-F51CC2828359}" dt="2026-06-24T07:21:52.345" v="157" actId="20577"/>
        <pc:sldMkLst>
          <pc:docMk/>
          <pc:sldMk cId="3434736389" sldId="350"/>
        </pc:sldMkLst>
        <pc:spChg chg="add del mod">
          <ac:chgData name="KEEBLE Eleanor, STI/PIE" userId="a7cc41ba-e2c7-4e77-ad73-ed439648576d" providerId="ADAL" clId="{4C8EF860-842E-4D4D-828D-F51CC2828359}" dt="2026-06-24T07:20:34.707" v="134" actId="478"/>
          <ac:spMkLst>
            <pc:docMk/>
            <pc:sldMk cId="3434736389" sldId="350"/>
            <ac:spMk id="3" creationId="{4E4CC5F3-61A9-93B3-60E5-885979C0D0D3}"/>
          </ac:spMkLst>
        </pc:spChg>
        <pc:spChg chg="add del mod">
          <ac:chgData name="KEEBLE Eleanor, STI/PIE" userId="a7cc41ba-e2c7-4e77-ad73-ed439648576d" providerId="ADAL" clId="{4C8EF860-842E-4D4D-828D-F51CC2828359}" dt="2026-06-24T07:20:55.393" v="139" actId="478"/>
          <ac:spMkLst>
            <pc:docMk/>
            <pc:sldMk cId="3434736389" sldId="350"/>
            <ac:spMk id="4" creationId="{E780C66C-D5F9-53B4-8AC9-B62540740EAA}"/>
          </ac:spMkLst>
        </pc:spChg>
        <pc:spChg chg="add del mod">
          <ac:chgData name="KEEBLE Eleanor, STI/PIE" userId="a7cc41ba-e2c7-4e77-ad73-ed439648576d" providerId="ADAL" clId="{4C8EF860-842E-4D4D-828D-F51CC2828359}" dt="2026-06-24T07:21:01.950" v="141" actId="478"/>
          <ac:spMkLst>
            <pc:docMk/>
            <pc:sldMk cId="3434736389" sldId="350"/>
            <ac:spMk id="5" creationId="{A0171552-188A-C050-A3B3-CDB3F844C2EE}"/>
          </ac:spMkLst>
        </pc:spChg>
        <pc:spChg chg="add mod">
          <ac:chgData name="KEEBLE Eleanor, STI/PIE" userId="a7cc41ba-e2c7-4e77-ad73-ed439648576d" providerId="ADAL" clId="{4C8EF860-842E-4D4D-828D-F51CC2828359}" dt="2026-06-24T07:21:40.426" v="151" actId="1076"/>
          <ac:spMkLst>
            <pc:docMk/>
            <pc:sldMk cId="3434736389" sldId="350"/>
            <ac:spMk id="6" creationId="{FBD17A50-E09E-4B58-6720-B474E7BDAAD1}"/>
          </ac:spMkLst>
        </pc:spChg>
        <pc:spChg chg="add mod">
          <ac:chgData name="KEEBLE Eleanor, STI/PIE" userId="a7cc41ba-e2c7-4e77-ad73-ed439648576d" providerId="ADAL" clId="{4C8EF860-842E-4D4D-828D-F51CC2828359}" dt="2026-06-24T07:21:52.345" v="157" actId="20577"/>
          <ac:spMkLst>
            <pc:docMk/>
            <pc:sldMk cId="3434736389" sldId="350"/>
            <ac:spMk id="8" creationId="{FF0DFFD8-E584-7B99-3921-EDE08153FFD6}"/>
          </ac:spMkLst>
        </pc:spChg>
        <pc:graphicFrameChg chg="add del mod">
          <ac:chgData name="KEEBLE Eleanor, STI/PIE" userId="a7cc41ba-e2c7-4e77-ad73-ed439648576d" providerId="ADAL" clId="{4C8EF860-842E-4D4D-828D-F51CC2828359}" dt="2026-06-24T07:20:52.298" v="138" actId="478"/>
          <ac:graphicFrameMkLst>
            <pc:docMk/>
            <pc:sldMk cId="3434736389" sldId="350"/>
            <ac:graphicFrameMk id="2" creationId="{9B9A4BD7-F976-12F6-CEAE-922A9C947F42}"/>
          </ac:graphicFrameMkLst>
        </pc:graphicFrameChg>
      </pc:sldChg>
      <pc:sldChg chg="new del">
        <pc:chgData name="KEEBLE Eleanor, STI/PIE" userId="a7cc41ba-e2c7-4e77-ad73-ed439648576d" providerId="ADAL" clId="{4C8EF860-842E-4D4D-828D-F51CC2828359}" dt="2026-06-24T07:19:35.208" v="129" actId="680"/>
        <pc:sldMkLst>
          <pc:docMk/>
          <pc:sldMk cId="3500850482" sldId="350"/>
        </pc:sldMkLst>
      </pc:sldChg>
      <pc:sldChg chg="modSp add">
        <pc:chgData name="KEEBLE Eleanor, STI/PIE" userId="a7cc41ba-e2c7-4e77-ad73-ed439648576d" providerId="ADAL" clId="{4C8EF860-842E-4D4D-828D-F51CC2828359}" dt="2026-06-24T09:40:08.291" v="171"/>
        <pc:sldMkLst>
          <pc:docMk/>
          <pc:sldMk cId="777570146" sldId="792"/>
        </pc:sldMkLst>
        <pc:spChg chg="mod">
          <ac:chgData name="KEEBLE Eleanor, STI/PIE" userId="a7cc41ba-e2c7-4e77-ad73-ed439648576d" providerId="ADAL" clId="{4C8EF860-842E-4D4D-828D-F51CC2828359}" dt="2026-06-24T09:40:08.291" v="171"/>
          <ac:spMkLst>
            <pc:docMk/>
            <pc:sldMk cId="777570146" sldId="792"/>
            <ac:spMk id="3" creationId="{00000000-0000-0000-0000-000000000000}"/>
          </ac:spMkLst>
        </pc:spChg>
      </pc:sldChg>
      <pc:sldChg chg="modSp add">
        <pc:chgData name="KEEBLE Eleanor, STI/PIE" userId="a7cc41ba-e2c7-4e77-ad73-ed439648576d" providerId="ADAL" clId="{4C8EF860-842E-4D4D-828D-F51CC2828359}" dt="2026-06-24T09:39:39.151" v="170"/>
        <pc:sldMkLst>
          <pc:docMk/>
          <pc:sldMk cId="2880584526" sldId="1010"/>
        </pc:sldMkLst>
        <pc:spChg chg="mod">
          <ac:chgData name="KEEBLE Eleanor, STI/PIE" userId="a7cc41ba-e2c7-4e77-ad73-ed439648576d" providerId="ADAL" clId="{4C8EF860-842E-4D4D-828D-F51CC2828359}" dt="2026-06-24T09:39:39.151" v="170"/>
          <ac:spMkLst>
            <pc:docMk/>
            <pc:sldMk cId="2880584526" sldId="1010"/>
            <ac:spMk id="3" creationId="{00000000-0000-0000-0000-000000000000}"/>
          </ac:spMkLst>
        </pc:spChg>
      </pc:sldChg>
      <pc:sldChg chg="modSp add">
        <pc:chgData name="KEEBLE Eleanor, STI/PIE" userId="a7cc41ba-e2c7-4e77-ad73-ed439648576d" providerId="ADAL" clId="{4C8EF860-842E-4D4D-828D-F51CC2828359}" dt="2026-06-24T09:39:39.151" v="170"/>
        <pc:sldMkLst>
          <pc:docMk/>
          <pc:sldMk cId="3010628793" sldId="1148"/>
        </pc:sldMkLst>
        <pc:spChg chg="mod">
          <ac:chgData name="KEEBLE Eleanor, STI/PIE" userId="a7cc41ba-e2c7-4e77-ad73-ed439648576d" providerId="ADAL" clId="{4C8EF860-842E-4D4D-828D-F51CC2828359}" dt="2026-06-24T09:39:39.151" v="170"/>
          <ac:spMkLst>
            <pc:docMk/>
            <pc:sldMk cId="3010628793" sldId="1148"/>
            <ac:spMk id="3" creationId="{00000000-0000-0000-0000-000000000000}"/>
          </ac:spMkLst>
        </pc:spChg>
      </pc:sldChg>
      <pc:sldChg chg="modSp add mod">
        <pc:chgData name="KEEBLE Eleanor, STI/PIE" userId="a7cc41ba-e2c7-4e77-ad73-ed439648576d" providerId="ADAL" clId="{4C8EF860-842E-4D4D-828D-F51CC2828359}" dt="2026-06-24T09:40:44.116" v="177" actId="404"/>
        <pc:sldMkLst>
          <pc:docMk/>
          <pc:sldMk cId="2616624842" sldId="1232"/>
        </pc:sldMkLst>
        <pc:spChg chg="mod">
          <ac:chgData name="KEEBLE Eleanor, STI/PIE" userId="a7cc41ba-e2c7-4e77-ad73-ed439648576d" providerId="ADAL" clId="{4C8EF860-842E-4D4D-828D-F51CC2828359}" dt="2026-06-24T09:40:38.091" v="173" actId="27636"/>
          <ac:spMkLst>
            <pc:docMk/>
            <pc:sldMk cId="2616624842" sldId="1232"/>
            <ac:spMk id="2" creationId="{C031CA5A-7244-D886-7D27-6961D7399CF6}"/>
          </ac:spMkLst>
        </pc:spChg>
        <pc:spChg chg="mod">
          <ac:chgData name="KEEBLE Eleanor, STI/PIE" userId="a7cc41ba-e2c7-4e77-ad73-ed439648576d" providerId="ADAL" clId="{4C8EF860-842E-4D4D-828D-F51CC2828359}" dt="2026-06-24T09:40:44.116" v="177" actId="404"/>
          <ac:spMkLst>
            <pc:docMk/>
            <pc:sldMk cId="2616624842" sldId="1232"/>
            <ac:spMk id="4" creationId="{2818596A-889E-BED9-1CB6-80AF2CDE1A7D}"/>
          </ac:spMkLst>
        </pc:spChg>
      </pc:sldChg>
      <pc:sldChg chg="modSp add mod">
        <pc:chgData name="KEEBLE Eleanor, STI/PIE" userId="a7cc41ba-e2c7-4e77-ad73-ed439648576d" providerId="ADAL" clId="{4C8EF860-842E-4D4D-828D-F51CC2828359}" dt="2026-06-24T09:48:30.467" v="202" actId="20577"/>
        <pc:sldMkLst>
          <pc:docMk/>
          <pc:sldMk cId="3604821506" sldId="1235"/>
        </pc:sldMkLst>
        <pc:spChg chg="mod">
          <ac:chgData name="KEEBLE Eleanor, STI/PIE" userId="a7cc41ba-e2c7-4e77-ad73-ed439648576d" providerId="ADAL" clId="{4C8EF860-842E-4D4D-828D-F51CC2828359}" dt="2026-06-24T09:48:15.083" v="180" actId="27636"/>
          <ac:spMkLst>
            <pc:docMk/>
            <pc:sldMk cId="3604821506" sldId="1235"/>
            <ac:spMk id="2" creationId="{07D58D04-4F4B-C92D-8E08-07771C9A3F31}"/>
          </ac:spMkLst>
        </pc:spChg>
        <pc:spChg chg="mod">
          <ac:chgData name="KEEBLE Eleanor, STI/PIE" userId="a7cc41ba-e2c7-4e77-ad73-ed439648576d" providerId="ADAL" clId="{4C8EF860-842E-4D4D-828D-F51CC2828359}" dt="2026-06-24T09:48:14.871" v="179"/>
          <ac:spMkLst>
            <pc:docMk/>
            <pc:sldMk cId="3604821506" sldId="1235"/>
            <ac:spMk id="3" creationId="{26FCE2E6-B7D2-037D-66BE-40477B7A430C}"/>
          </ac:spMkLst>
        </pc:spChg>
        <pc:spChg chg="mod">
          <ac:chgData name="KEEBLE Eleanor, STI/PIE" userId="a7cc41ba-e2c7-4e77-ad73-ed439648576d" providerId="ADAL" clId="{4C8EF860-842E-4D4D-828D-F51CC2828359}" dt="2026-06-24T09:48:30.467" v="202" actId="20577"/>
          <ac:spMkLst>
            <pc:docMk/>
            <pc:sldMk cId="3604821506" sldId="1235"/>
            <ac:spMk id="4" creationId="{CA3DC22F-32EA-111E-EE12-1C51336A4EA9}"/>
          </ac:spMkLst>
        </pc:spChg>
      </pc:sldChg>
      <pc:sldChg chg="add">
        <pc:chgData name="KEEBLE Eleanor, STI/PIE" userId="a7cc41ba-e2c7-4e77-ad73-ed439648576d" providerId="ADAL" clId="{4C8EF860-842E-4D4D-828D-F51CC2828359}" dt="2026-06-24T09:49:10.054" v="208"/>
        <pc:sldMkLst>
          <pc:docMk/>
          <pc:sldMk cId="2817039996" sldId="1299"/>
        </pc:sldMkLst>
      </pc:sldChg>
      <pc:sldChg chg="add">
        <pc:chgData name="KEEBLE Eleanor, STI/PIE" userId="a7cc41ba-e2c7-4e77-ad73-ed439648576d" providerId="ADAL" clId="{4C8EF860-842E-4D4D-828D-F51CC2828359}" dt="2026-06-24T09:44:57.064" v="178"/>
        <pc:sldMkLst>
          <pc:docMk/>
          <pc:sldMk cId="3943163460" sldId="1329"/>
        </pc:sldMkLst>
      </pc:sldChg>
      <pc:sldChg chg="modSp add">
        <pc:chgData name="KEEBLE Eleanor, STI/PIE" userId="a7cc41ba-e2c7-4e77-ad73-ed439648576d" providerId="ADAL" clId="{4C8EF860-842E-4D4D-828D-F51CC2828359}" dt="2026-06-24T09:39:39.151" v="170"/>
        <pc:sldMkLst>
          <pc:docMk/>
          <pc:sldMk cId="2776891939" sldId="1348"/>
        </pc:sldMkLst>
        <pc:spChg chg="mod">
          <ac:chgData name="KEEBLE Eleanor, STI/PIE" userId="a7cc41ba-e2c7-4e77-ad73-ed439648576d" providerId="ADAL" clId="{4C8EF860-842E-4D4D-828D-F51CC2828359}" dt="2026-06-24T09:39:39.151" v="170"/>
          <ac:spMkLst>
            <pc:docMk/>
            <pc:sldMk cId="2776891939" sldId="1348"/>
            <ac:spMk id="3" creationId="{1231F9EF-CFC0-A23A-0458-4F9D5B5BA8CB}"/>
          </ac:spMkLst>
        </pc:spChg>
      </pc:sldChg>
      <pc:sldChg chg="new del">
        <pc:chgData name="KEEBLE Eleanor, STI/PIE" userId="a7cc41ba-e2c7-4e77-ad73-ed439648576d" providerId="ADAL" clId="{4C8EF860-842E-4D4D-828D-F51CC2828359}" dt="2026-06-24T09:49:12.262" v="209" actId="47"/>
        <pc:sldMkLst>
          <pc:docMk/>
          <pc:sldMk cId="2371727937" sldId="1349"/>
        </pc:sldMkLst>
      </pc:sldChg>
      <pc:sldChg chg="new del">
        <pc:chgData name="KEEBLE Eleanor, STI/PIE" userId="a7cc41ba-e2c7-4e77-ad73-ed439648576d" providerId="ADAL" clId="{4C8EF860-842E-4D4D-828D-F51CC2828359}" dt="2026-06-24T09:48:39.117" v="206" actId="680"/>
        <pc:sldMkLst>
          <pc:docMk/>
          <pc:sldMk cId="2448051464" sldId="1349"/>
        </pc:sldMkLst>
      </pc:sldChg>
      <pc:sldChg chg="new del">
        <pc:chgData name="KEEBLE Eleanor, STI/PIE" userId="a7cc41ba-e2c7-4e77-ad73-ed439648576d" providerId="ADAL" clId="{4C8EF860-842E-4D4D-828D-F51CC2828359}" dt="2026-06-24T09:48:34.554" v="204" actId="680"/>
        <pc:sldMkLst>
          <pc:docMk/>
          <pc:sldMk cId="3517129019" sldId="1349"/>
        </pc:sldMkLst>
      </pc:sldChg>
      <pc:sldMasterChg chg="addSp mod">
        <pc:chgData name="KEEBLE Eleanor, STI/PIE" userId="a7cc41ba-e2c7-4e77-ad73-ed439648576d" providerId="ADAL" clId="{4C8EF860-842E-4D4D-828D-F51CC2828359}" dt="2026-06-23T17:43:10.167" v="113" actId="33475"/>
        <pc:sldMasterMkLst>
          <pc:docMk/>
          <pc:sldMasterMk cId="0" sldId="2147483648"/>
        </pc:sldMasterMkLst>
        <pc:spChg chg="add">
          <ac:chgData name="KEEBLE Eleanor, STI/PIE" userId="a7cc41ba-e2c7-4e77-ad73-ed439648576d" providerId="ADAL" clId="{4C8EF860-842E-4D4D-828D-F51CC2828359}" dt="2026-06-23T17:43:10.167" v="113" actId="33475"/>
          <ac:spMkLst>
            <pc:docMk/>
            <pc:sldMasterMk cId="0" sldId="2147483648"/>
            <ac:spMk id="3" creationId="{92AC3884-71C3-CA91-D5BA-B3E77F271E83}"/>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3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9300"/>
            <a:ext cx="6654800" cy="3743325"/>
          </a:xfrm>
        </p:spPr>
      </p:sp>
      <p:sp>
        <p:nvSpPr>
          <p:cNvPr id="3" name="Notes Placeholder 2"/>
          <p:cNvSpPr>
            <a:spLocks noGrp="1"/>
          </p:cNvSpPr>
          <p:nvPr>
            <p:ph type="body" idx="1"/>
          </p:nvPr>
        </p:nvSpPr>
        <p:spPr/>
        <p:txBody>
          <a:bodyPr/>
          <a:lstStyle/>
          <a:p>
            <a:r>
              <a:rPr lang="en-US" dirty="0"/>
              <a:t>We first</a:t>
            </a:r>
            <a:r>
              <a:rPr lang="en-US" baseline="0" dirty="0"/>
              <a:t> assume that we have consistent, balanced, industry x industry global IO tables e.g. ICIO</a:t>
            </a:r>
            <a:endParaRPr lang="en-US" dirty="0"/>
          </a:p>
          <a:p>
            <a:endParaRPr lang="en-US" dirty="0"/>
          </a:p>
          <a:p>
            <a:r>
              <a:rPr lang="en-US" dirty="0"/>
              <a:t>From</a:t>
            </a:r>
            <a:r>
              <a:rPr lang="en-US" baseline="0" dirty="0"/>
              <a:t> national IO and SUT tables, we construct our ICIO, and here is an example of three countries and two industries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“ICIO is essentially a global map of who buys from whom, across industries and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is globally balanced, meaning every sale has a corresponding purchase.</a:t>
            </a:r>
          </a:p>
          <a:p>
            <a:r>
              <a:rPr lang="en-US" dirty="0"/>
              <a:t>This provides the foundation for tracing value through global supply chains.</a:t>
            </a:r>
          </a:p>
          <a:p>
            <a:endParaRPr lang="en-US" dirty="0"/>
          </a:p>
          <a:p>
            <a:endParaRPr lang="en-US" dirty="0"/>
          </a:p>
        </p:txBody>
      </p:sp>
      <p:sp>
        <p:nvSpPr>
          <p:cNvPr id="4" name="Slide Number Placeholder 3"/>
          <p:cNvSpPr>
            <a:spLocks noGrp="1"/>
          </p:cNvSpPr>
          <p:nvPr>
            <p:ph type="sldNum" sz="quarter" idx="10"/>
          </p:nvPr>
        </p:nvSpPr>
        <p:spPr/>
        <p:txBody>
          <a:bodyPr/>
          <a:lstStyle/>
          <a:p>
            <a:fld id="{21B14E0D-96A8-49C5-A048-87505EBECFB1}" type="slidenum">
              <a:rPr lang="en-GB" smtClean="0"/>
              <a:t>10</a:t>
            </a:fld>
            <a:endParaRPr lang="en-GB"/>
          </a:p>
        </p:txBody>
      </p:sp>
    </p:spTree>
    <p:extLst>
      <p:ext uri="{BB962C8B-B14F-4D97-AF65-F5344CB8AC3E}">
        <p14:creationId xmlns:p14="http://schemas.microsoft.com/office/powerpoint/2010/main" val="362353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engine behind </a:t>
            </a:r>
            <a:r>
              <a:rPr lang="en-US" dirty="0" err="1"/>
              <a:t>TiVA</a:t>
            </a:r>
            <a:r>
              <a:rPr lang="en-US" dirty="0"/>
              <a:t>.</a:t>
            </a:r>
          </a:p>
          <a:p>
            <a:r>
              <a:rPr lang="en-US" dirty="0"/>
              <a:t>We begin with the production identity:</a:t>
            </a:r>
          </a:p>
          <a:p>
            <a:r>
              <a:rPr lang="en-US" dirty="0"/>
              <a:t>Output equals intermediate demand plus final demand.</a:t>
            </a:r>
          </a:p>
          <a:p>
            <a:r>
              <a:rPr lang="en-US" dirty="0"/>
              <a:t>Rearranging gives:</a:t>
            </a:r>
          </a:p>
          <a:p>
            <a:r>
              <a:rPr lang="en-US" dirty="0"/>
              <a:t>X = (I − A)^−1Y</a:t>
            </a:r>
          </a:p>
          <a:p>
            <a:r>
              <a:rPr lang="en-US" dirty="0"/>
              <a:t>The Leontief inverse captures all direct and indirect production requirements.</a:t>
            </a:r>
          </a:p>
          <a:p>
            <a:r>
              <a:rPr lang="en-US" dirty="0"/>
              <a:t>A shock to final demand in Germany may require production in China, Korea, France and the United States.</a:t>
            </a:r>
          </a:p>
          <a:p>
            <a:r>
              <a:rPr lang="en-US" dirty="0"/>
              <a:t>The Leontief inverse captures those global ripple effects. </a:t>
            </a:r>
            <a:br>
              <a:rPr lang="en-US" dirty="0"/>
            </a:br>
            <a:r>
              <a:rPr lang="en-US" dirty="0"/>
              <a:t>If a German consumer buys a car, the steel may come from Sweden, electronics from Korea, batteries from China and software from the United States. The Leontief inverse captures the entire chain.</a:t>
            </a:r>
          </a:p>
        </p:txBody>
      </p:sp>
      <p:sp>
        <p:nvSpPr>
          <p:cNvPr id="4" name="Slide Number Placeholder 3"/>
          <p:cNvSpPr>
            <a:spLocks noGrp="1"/>
          </p:cNvSpPr>
          <p:nvPr>
            <p:ph type="sldNum" sz="quarter" idx="10"/>
          </p:nvPr>
        </p:nvSpPr>
        <p:spPr/>
        <p:txBody>
          <a:bodyPr/>
          <a:lstStyle/>
          <a:p>
            <a:fld id="{21B14E0D-96A8-49C5-A048-87505EBECFB1}" type="slidenum">
              <a:rPr lang="en-GB" smtClean="0"/>
              <a:t>11</a:t>
            </a:fld>
            <a:endParaRPr lang="en-GB"/>
          </a:p>
        </p:txBody>
      </p:sp>
    </p:spTree>
    <p:extLst>
      <p:ext uri="{BB962C8B-B14F-4D97-AF65-F5344CB8AC3E}">
        <p14:creationId xmlns:p14="http://schemas.microsoft.com/office/powerpoint/2010/main" val="27135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F6FC-10F0-BFA8-9DE4-1FC39C65A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EE927-5975-4647-F7E5-4173C8910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77C4D-83C2-028C-61DB-5669AEDAC57F}"/>
              </a:ext>
            </a:extLst>
          </p:cNvPr>
          <p:cNvSpPr>
            <a:spLocks noGrp="1"/>
          </p:cNvSpPr>
          <p:nvPr>
            <p:ph type="body" idx="1"/>
          </p:nvPr>
        </p:nvSpPr>
        <p:spPr/>
        <p:txBody>
          <a:bodyPr/>
          <a:lstStyle/>
          <a:p>
            <a:r>
              <a:rPr lang="en-US" dirty="0"/>
              <a:t>Once we know the production required to satisfy demand, we can convert production into value added.</a:t>
            </a:r>
          </a:p>
          <a:p>
            <a:r>
              <a:rPr lang="en-US" dirty="0"/>
              <a:t>We do this by applying value-added coefficients:</a:t>
            </a:r>
          </a:p>
          <a:p>
            <a:r>
              <a:rPr lang="en-US" dirty="0"/>
              <a:t>Value Added divided by Output.</a:t>
            </a:r>
          </a:p>
          <a:p>
            <a:r>
              <a:rPr lang="en-US" dirty="0"/>
              <a:t>The formula becomes:</a:t>
            </a:r>
          </a:p>
          <a:p>
            <a:r>
              <a:rPr lang="en-US" dirty="0" err="1"/>
              <a:t>VaY</a:t>
            </a:r>
            <a:r>
              <a:rPr lang="en-US" dirty="0"/>
              <a:t> = </a:t>
            </a:r>
            <a:r>
              <a:rPr lang="en-US" dirty="0" err="1"/>
              <a:t>vBY</a:t>
            </a:r>
            <a:endParaRPr lang="en-US" dirty="0"/>
          </a:p>
          <a:p>
            <a:r>
              <a:rPr lang="en-US" dirty="0"/>
              <a:t>where:</a:t>
            </a:r>
          </a:p>
          <a:p>
            <a:r>
              <a:rPr lang="en-US" dirty="0"/>
              <a:t>v converts output into value added,</a:t>
            </a:r>
          </a:p>
          <a:p>
            <a:r>
              <a:rPr lang="en-US" dirty="0"/>
              <a:t>B captures the production chain,</a:t>
            </a:r>
          </a:p>
          <a:p>
            <a:r>
              <a:rPr lang="en-US" dirty="0"/>
              <a:t>and Y is final demand.</a:t>
            </a:r>
          </a:p>
          <a:p>
            <a:r>
              <a:rPr lang="en-US" dirty="0"/>
              <a:t>This simple equation is the foundation of nearly every </a:t>
            </a:r>
            <a:r>
              <a:rPr lang="en-US" dirty="0" err="1"/>
              <a:t>TiVA</a:t>
            </a:r>
            <a:r>
              <a:rPr lang="en-US" dirty="0"/>
              <a:t> indicator</a:t>
            </a:r>
          </a:p>
          <a:p>
            <a:r>
              <a:rPr lang="en-US" dirty="0"/>
              <a:t>If we replace value added with employment coefficients, we obtain Trade in Employment.</a:t>
            </a:r>
          </a:p>
          <a:p>
            <a:r>
              <a:rPr lang="en-US" dirty="0"/>
              <a:t>If we replace value added with CO₂ coefficients, we obtain embodied emission</a:t>
            </a:r>
          </a:p>
          <a:p>
            <a:endParaRPr lang="en-GB" dirty="0"/>
          </a:p>
        </p:txBody>
      </p:sp>
      <p:sp>
        <p:nvSpPr>
          <p:cNvPr id="4" name="Slide Number Placeholder 3">
            <a:extLst>
              <a:ext uri="{FF2B5EF4-FFF2-40B4-BE49-F238E27FC236}">
                <a16:creationId xmlns:a16="http://schemas.microsoft.com/office/drawing/2014/main" id="{B1825AB9-97F9-3227-B028-441655320356}"/>
              </a:ext>
            </a:extLst>
          </p:cNvPr>
          <p:cNvSpPr>
            <a:spLocks noGrp="1"/>
          </p:cNvSpPr>
          <p:nvPr>
            <p:ph type="sldNum" sz="quarter" idx="10"/>
          </p:nvPr>
        </p:nvSpPr>
        <p:spPr/>
        <p:txBody>
          <a:bodyPr/>
          <a:lstStyle/>
          <a:p>
            <a:fld id="{21B14E0D-96A8-49C5-A048-87505EBECFB1}" type="slidenum">
              <a:rPr lang="en-GB" smtClean="0"/>
              <a:t>12</a:t>
            </a:fld>
            <a:endParaRPr lang="en-GB"/>
          </a:p>
        </p:txBody>
      </p:sp>
    </p:spTree>
    <p:extLst>
      <p:ext uri="{BB962C8B-B14F-4D97-AF65-F5344CB8AC3E}">
        <p14:creationId xmlns:p14="http://schemas.microsoft.com/office/powerpoint/2010/main" val="368322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a:t>The same value chain can be viewed from multiple perspectives:</a:t>
            </a:r>
          </a:p>
          <a:p>
            <a:r>
              <a:rPr lang="en-US" dirty="0"/>
              <a:t>the exporter,</a:t>
            </a:r>
          </a:p>
          <a:p>
            <a:r>
              <a:rPr lang="en-US" dirty="0"/>
              <a:t>the importer,</a:t>
            </a:r>
          </a:p>
          <a:p>
            <a:r>
              <a:rPr lang="en-US" dirty="0"/>
              <a:t>the producer of value added,</a:t>
            </a:r>
          </a:p>
          <a:p>
            <a:r>
              <a:rPr lang="en-US" dirty="0"/>
              <a:t>or the final consumer.</a:t>
            </a:r>
          </a:p>
          <a:p>
            <a:endParaRPr lang="en-GB" dirty="0"/>
          </a:p>
        </p:txBody>
      </p:sp>
      <p:sp>
        <p:nvSpPr>
          <p:cNvPr id="4" name="Slide Number Placeholder 3"/>
          <p:cNvSpPr>
            <a:spLocks noGrp="1"/>
          </p:cNvSpPr>
          <p:nvPr>
            <p:ph type="sldNum" sz="quarter" idx="10"/>
          </p:nvPr>
        </p:nvSpPr>
        <p:spPr/>
        <p:txBody>
          <a:bodyPr/>
          <a:lstStyle/>
          <a:p>
            <a:fld id="{21B14E0D-96A8-49C5-A048-87505EBECFB1}" type="slidenum">
              <a:rPr lang="en-GB" smtClean="0"/>
              <a:t>13</a:t>
            </a:fld>
            <a:endParaRPr lang="en-GB"/>
          </a:p>
        </p:txBody>
      </p:sp>
    </p:spTree>
    <p:extLst>
      <p:ext uri="{BB962C8B-B14F-4D97-AF65-F5344CB8AC3E}">
        <p14:creationId xmlns:p14="http://schemas.microsoft.com/office/powerpoint/2010/main" val="16944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E450-1457-51C7-F832-D9CF5A84E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48807-22C6-F13A-7E2D-6F24CF68F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BF86C-4484-B48C-CA5A-9ABD9E308C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EBD12-1C5E-BBDA-0115-9F2D0CF5D85E}"/>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24498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indicator measures the share of a country’s exports that originates from foreign inputs.</a:t>
            </a:r>
          </a:p>
          <a:p>
            <a:r>
              <a:rPr lang="en-US"/>
              <a:t>Interpretation:</a:t>
            </a:r>
          </a:p>
          <a:p>
            <a:r>
              <a:rPr lang="en-US"/>
              <a:t>A higher share suggests greater reliance on imported intermediates and stronger participation in international production networks.</a:t>
            </a:r>
          </a:p>
          <a:p>
            <a:r>
              <a:rPr lang="en-US"/>
              <a:t>A lower share indicates that a larger portion of export value is generated domestically.</a:t>
            </a:r>
          </a:p>
          <a:p>
            <a:r>
              <a:rPr lang="en-US"/>
              <a:t>Neither outcome is inherently positive or negative; it can reflect differences in economic structure, size, and </a:t>
            </a:r>
            <a:r>
              <a:rPr lang="en-US" err="1"/>
              <a:t>specialisation</a:t>
            </a:r>
            <a:r>
              <a:rPr lang="en-US"/>
              <a:t>.</a:t>
            </a:r>
          </a:p>
          <a:p>
            <a:endParaRPr lang="en-US"/>
          </a:p>
        </p:txBody>
      </p:sp>
      <p:sp>
        <p:nvSpPr>
          <p:cNvPr id="4" name="Slide Number Placeholder 3"/>
          <p:cNvSpPr>
            <a:spLocks noGrp="1"/>
          </p:cNvSpPr>
          <p:nvPr>
            <p:ph type="sldNum" sz="quarter" idx="5"/>
          </p:nvPr>
        </p:nvSpPr>
        <p:spPr/>
        <p:txBody>
          <a:bodyPr/>
          <a:lstStyle/>
          <a:p>
            <a:fld id="{F7B514FA-EA6B-4DC2-B487-C52C8239F543}" type="slidenum">
              <a:rPr lang="en-US" smtClean="0"/>
              <a:t>29</a:t>
            </a:fld>
            <a:endParaRPr lang="en-US"/>
          </a:p>
        </p:txBody>
      </p:sp>
    </p:spTree>
    <p:extLst>
      <p:ext uri="{BB962C8B-B14F-4D97-AF65-F5344CB8AC3E}">
        <p14:creationId xmlns:p14="http://schemas.microsoft.com/office/powerpoint/2010/main" val="412838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514FA-EA6B-4DC2-B487-C52C8239F5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834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033F-2DDF-27ED-6A59-F75D4B8D5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1D567-1BDE-C992-7BCC-BA1883E7D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FC273-B59A-F1ED-AE97-EBE021504E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75DB16-3E7C-0D72-1C5E-5A926EFC4672}"/>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7037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DD85-8A35-0EA3-D582-83F67E3DB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5DFDC-0B5E-D221-7C3E-4DD8AAB2A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4EAFF-0E36-4D33-02CC-49732FF478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D0070-11E5-F191-7265-F3EAFF025F81}"/>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00315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93249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356257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F796-544B-C6E2-04FD-25400AD54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C81D9-A85E-7843-031D-90054D6FBC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9F5D7-3C48-96B4-7D44-580ECECF8D85}"/>
              </a:ext>
            </a:extLst>
          </p:cNvPr>
          <p:cNvSpPr>
            <a:spLocks noGrp="1"/>
          </p:cNvSpPr>
          <p:nvPr>
            <p:ph type="dt" sz="half" idx="10"/>
          </p:nvPr>
        </p:nvSpPr>
        <p:spPr/>
        <p:txBody>
          <a:bodyPr/>
          <a:lstStyle/>
          <a:p>
            <a:fld id="{CBA39944-33E7-4058-A35D-00FABFB24606}" type="datetimeFigureOut">
              <a:rPr lang="en-US" smtClean="0"/>
              <a:t>24-Jun-2026</a:t>
            </a:fld>
            <a:endParaRPr lang="en-US"/>
          </a:p>
        </p:txBody>
      </p:sp>
      <p:sp>
        <p:nvSpPr>
          <p:cNvPr id="5" name="Footer Placeholder 4">
            <a:extLst>
              <a:ext uri="{FF2B5EF4-FFF2-40B4-BE49-F238E27FC236}">
                <a16:creationId xmlns:a16="http://schemas.microsoft.com/office/drawing/2014/main" id="{62537399-2476-75D8-E07B-375F07713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65EAE-F642-0C95-608F-C6F4CAA377C7}"/>
              </a:ext>
            </a:extLst>
          </p:cNvPr>
          <p:cNvSpPr>
            <a:spLocks noGrp="1"/>
          </p:cNvSpPr>
          <p:nvPr>
            <p:ph type="sldNum" sz="quarter" idx="12"/>
          </p:nvPr>
        </p:nvSpPr>
        <p:spPr/>
        <p:txBody>
          <a:bodyPr/>
          <a:lstStyle/>
          <a:p>
            <a:fld id="{8348D899-8709-414E-861A-FF4BC6E161FF}" type="slidenum">
              <a:rPr lang="en-US" smtClean="0"/>
              <a:t>‹#›</a:t>
            </a:fld>
            <a:endParaRPr lang="en-US"/>
          </a:p>
        </p:txBody>
      </p:sp>
    </p:spTree>
    <p:extLst>
      <p:ext uri="{BB962C8B-B14F-4D97-AF65-F5344CB8AC3E}">
        <p14:creationId xmlns:p14="http://schemas.microsoft.com/office/powerpoint/2010/main" val="52509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18582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78547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2"/>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2"/>
            <a:ext cx="2628000" cy="3172223"/>
          </a:xfrm>
          <a:prstGeom prst="rect">
            <a:avLst/>
          </a:prstGeom>
        </p:spPr>
      </p:pic>
      <p:sp>
        <p:nvSpPr>
          <p:cNvPr id="8" name="Title 7"/>
          <p:cNvSpPr>
            <a:spLocks noGrp="1"/>
          </p:cNvSpPr>
          <p:nvPr>
            <p:ph type="ctrTitle" hasCustomPrompt="1"/>
          </p:nvPr>
        </p:nvSpPr>
        <p:spPr>
          <a:xfrm>
            <a:off x="1368000" y="18463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en-US"/>
              <a:t>Click to edit Presentation title</a:t>
            </a:r>
          </a:p>
        </p:txBody>
      </p:sp>
      <p:sp>
        <p:nvSpPr>
          <p:cNvPr id="9" name="Subtitle 8"/>
          <p:cNvSpPr>
            <a:spLocks noGrp="1"/>
          </p:cNvSpPr>
          <p:nvPr>
            <p:ph type="subTitle" idx="1" hasCustomPrompt="1"/>
          </p:nvPr>
        </p:nvSpPr>
        <p:spPr>
          <a:xfrm>
            <a:off x="1368000" y="28539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a:t>Click to </a:t>
            </a:r>
            <a:r>
              <a:rPr kumimoji="0" lang="fr-FR" err="1"/>
              <a:t>edit</a:t>
            </a:r>
            <a:r>
              <a:rPr kumimoji="0" lang="fr-FR"/>
              <a:t> </a:t>
            </a:r>
            <a:r>
              <a:rPr kumimoji="0" lang="fr-FR" err="1"/>
              <a:t>Subtitle</a:t>
            </a:r>
            <a:endParaRPr kumimoji="0" lang="en-US"/>
          </a:p>
        </p:txBody>
      </p:sp>
      <p:pic>
        <p:nvPicPr>
          <p:cNvPr id="37" name="Image 11"/>
          <p:cNvPicPr>
            <a:picLocks noChangeAspect="1"/>
          </p:cNvPicPr>
          <p:nvPr/>
        </p:nvPicPr>
        <p:blipFill>
          <a:blip r:embed="rId3" cstate="print"/>
          <a:stretch>
            <a:fillRect/>
          </a:stretch>
        </p:blipFill>
        <p:spPr>
          <a:xfrm>
            <a:off x="511201"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E2DB9E3D-0D8A-4D48-9F37-102370B26852}" type="datetime1">
              <a:rPr lang="en-US" smtClean="0"/>
              <a:t>24-Jun-2026</a:t>
            </a:fld>
            <a:endParaRPr lang="en-US"/>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4541401"/>
            <a:ext cx="1742400" cy="434116"/>
          </a:xfrm>
          <a:prstGeom prst="rect">
            <a:avLst/>
          </a:prstGeom>
        </p:spPr>
      </p:pic>
    </p:spTree>
    <p:extLst>
      <p:ext uri="{BB962C8B-B14F-4D97-AF65-F5344CB8AC3E}">
        <p14:creationId xmlns:p14="http://schemas.microsoft.com/office/powerpoint/2010/main" val="215149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93691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181362"/>
            <a:ext cx="6624000" cy="810478"/>
          </a:xfrm>
        </p:spPr>
        <p:txBody>
          <a:bodyPr anchor="ctr" anchorCtr="0">
            <a:spAutoFit/>
          </a:bodyPr>
          <a:lstStyle>
            <a:lvl1pPr algn="ctr">
              <a:lnSpc>
                <a:spcPts val="2775"/>
              </a:lnSpc>
              <a:defRPr sz="2775"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72537C0F-C537-4648-AA34-9292D9EC0380}" type="datetime1">
              <a:rPr lang="en-US" smtClean="0"/>
              <a:t>24-Jun-2026</a:t>
            </a:fld>
            <a:endParaRPr lang="en-US"/>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5000E0FA-5128-4381-9022-C0D25AC8632C}" type="slidenum">
              <a:rPr lang="en-US" smtClean="0"/>
              <a:t>‹#›</a:t>
            </a:fld>
            <a:endParaRPr lang="en-US"/>
          </a:p>
        </p:txBody>
      </p:sp>
    </p:spTree>
    <p:extLst>
      <p:ext uri="{BB962C8B-B14F-4D97-AF65-F5344CB8AC3E}">
        <p14:creationId xmlns:p14="http://schemas.microsoft.com/office/powerpoint/2010/main" val="222237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369219"/>
            <a:ext cx="8467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E5E5513-C3CE-CBE0-8C41-EE23F3F72089}"/>
              </a:ext>
            </a:extLst>
          </p:cNvPr>
          <p:cNvSpPr>
            <a:spLocks noGrp="1"/>
          </p:cNvSpPr>
          <p:nvPr>
            <p:ph type="sldNum" sz="quarter" idx="12"/>
          </p:nvPr>
        </p:nvSpPr>
        <p:spPr>
          <a:xfrm>
            <a:off x="7864337" y="4857750"/>
            <a:ext cx="941263" cy="273844"/>
          </a:xfrm>
        </p:spPr>
        <p:txBody>
          <a:bodyPr/>
          <a:lstStyle/>
          <a:p>
            <a:fld id="{06A4D788-7454-A849-95EF-E0A31EF5E4C8}" type="slidenum">
              <a:rPr lang="en-US" smtClean="0"/>
              <a:t>‹#›</a:t>
            </a:fld>
            <a:endParaRPr lang="en-US"/>
          </a:p>
        </p:txBody>
      </p:sp>
    </p:spTree>
    <p:extLst>
      <p:ext uri="{BB962C8B-B14F-4D97-AF65-F5344CB8AC3E}">
        <p14:creationId xmlns:p14="http://schemas.microsoft.com/office/powerpoint/2010/main" val="379964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90134C8D-F0BA-42DA-8D39-958A5901C70F}" type="datetime1">
              <a:rPr lang="en-US" smtClean="0"/>
              <a:t>24-Jun-2026</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408754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emf"/><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AC3884-71C3-CA91-D5BA-B3E77F271E83}"/>
              </a:ext>
            </a:extLst>
          </p:cNvPr>
          <p:cNvSpPr txBox="1"/>
          <p:nvPr userDrawn="1">
            <p:extLst>
              <p:ext uri="{1162E1C5-73C7-4A58-AE30-91384D911F3F}">
                <p184:classification xmlns:p184="http://schemas.microsoft.com/office/powerpoint/2018/4/main" val="ftr"/>
              </p:ext>
            </p:extLst>
          </p:nvPr>
        </p:nvSpPr>
        <p:spPr>
          <a:xfrm>
            <a:off x="3951288" y="4927600"/>
            <a:ext cx="1270000" cy="152400"/>
          </a:xfrm>
          <a:prstGeom prst="rect">
            <a:avLst/>
          </a:prstGeom>
        </p:spPr>
        <p:txBody>
          <a:bodyPr horzOverflow="overflow" lIns="0" tIns="0" rIns="0" bIns="0">
            <a:spAutoFit/>
          </a:bodyPr>
          <a:lstStyle/>
          <a:p>
            <a:pPr algn="l"/>
            <a:r>
              <a:rPr lang="en-US" sz="1000">
                <a:solidFill>
                  <a:srgbClr val="0000FF">
                    <a:alpha val="50000"/>
                  </a:srgbClr>
                </a:solidFill>
                <a:latin typeface="Arial Narrow" panose="020B0606020202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3601" y="399613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10" cstate="print"/>
          <a:stretch>
            <a:fillRect/>
          </a:stretch>
        </p:blipFill>
        <p:spPr>
          <a:xfrm>
            <a:off x="500401"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3C6FAA22-DD90-423C-B43A-3DD60B0D7F95}" type="datetime1">
              <a:rPr lang="en-US" smtClean="0"/>
              <a:t>24-Jun-2026</a:t>
            </a:fld>
            <a:endParaRPr lang="en-US"/>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5000E0FA-5128-4381-9022-C0D25AC8632C}" type="slidenum">
              <a:rPr lang="en-US" smtClean="0"/>
              <a:t>‹#›</a:t>
            </a:fld>
            <a:endParaRPr lang="en-US"/>
          </a:p>
        </p:txBody>
      </p:sp>
      <p:sp>
        <p:nvSpPr>
          <p:cNvPr id="3" name="TextBox 2">
            <a:extLst>
              <a:ext uri="{FF2B5EF4-FFF2-40B4-BE49-F238E27FC236}">
                <a16:creationId xmlns:a16="http://schemas.microsoft.com/office/drawing/2014/main" id="{58469940-5587-14CC-7A9E-A43B668DAD22}"/>
              </a:ext>
            </a:extLst>
          </p:cNvPr>
          <p:cNvSpPr txBox="1"/>
          <p:nvPr userDrawn="1">
            <p:extLst>
              <p:ext uri="{1162E1C5-73C7-4A58-AE30-91384D911F3F}">
                <p184:classification xmlns:p184="http://schemas.microsoft.com/office/powerpoint/2018/4/main" val="ftr"/>
              </p:ext>
            </p:extLst>
          </p:nvPr>
        </p:nvSpPr>
        <p:spPr>
          <a:xfrm>
            <a:off x="4106466" y="4981575"/>
            <a:ext cx="952500" cy="115416"/>
          </a:xfrm>
          <a:prstGeom prst="rect">
            <a:avLst/>
          </a:prstGeom>
        </p:spPr>
        <p:txBody>
          <a:bodyPr horzOverflow="overflow" lIns="0" tIns="0" rIns="0" bIns="0">
            <a:spAutoFit/>
          </a:bodyPr>
          <a:lstStyle/>
          <a:p>
            <a:pPr algn="l"/>
            <a:r>
              <a:rPr lang="en-US" sz="750">
                <a:solidFill>
                  <a:srgbClr val="0000FF">
                    <a:alpha val="50000"/>
                  </a:srgbClr>
                </a:solidFill>
                <a:latin typeface="Arial Narrow" panose="020B0606020202030204" pitchFamily="34" charset="0"/>
              </a:rPr>
              <a:t>Unclassified - Non classifié</a:t>
            </a:r>
          </a:p>
        </p:txBody>
      </p:sp>
    </p:spTree>
    <p:extLst>
      <p:ext uri="{BB962C8B-B14F-4D97-AF65-F5344CB8AC3E}">
        <p14:creationId xmlns:p14="http://schemas.microsoft.com/office/powerpoint/2010/main" val="141001616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9.wmf"/><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data-explorer.oecd.org/vis?pg=0&amp;bp=true&amp;tm=%22%28TIVA%29%202025%20edition%22&amp;snb=5&amp;vw=tb&amp;df%5bds%5d=dsDisseminateFinalDMZ&amp;df%5bid%5d=DSD_TIVA_MAINLV%40DF_MAINLV&amp;df%5bag%5d=OECD.STI.PIE&amp;df%5bvs%5d=1.1&amp;dq=EXGR_DDC%2BEXGR_IDC.FRA.C29...A&amp;pd=2022%2C&amp;to%5bTIME_PERIOD%5d=false" TargetMode="External"/><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3" Type="http://schemas.openxmlformats.org/officeDocument/2006/relationships/hyperlink" Target="https://data-explorer.oecd.org/vis?pg=0&amp;bp=true&amp;tm=%22%28TIVA%29%202025%20edition%22&amp;snb=5&amp;df%5bds%5d=dsDisseminateFinalDMZ&amp;df%5bid%5d=DSD_TIVA_MAINSH%40DF_MAINSH&amp;df%5bag%5d=OECD.STI.PIE&amp;df%5bvs%5d=1.1&amp;dq=FFD_DVA.USA%2BIRL._T.W..A&amp;pd=2022%2C&amp;to%5bTIME_PERIOD%5d=false&amp;vw=tb" TargetMode="External"/><Relationship Id="rId2" Type="http://schemas.openxmlformats.org/officeDocument/2006/relationships/hyperlink" Target="https://data-explorer.oecd.org/vis?pg=0&amp;bp=true&amp;tm=%22%28TIVA%29%202025%20edition%22&amp;snb=5&amp;df%5bds%5d=dsDisseminateFinalDMZ&amp;df%5bid%5d=DSD_TIVA_MAINLV%40DF_MAINLV&amp;df%5bag%5d=OECD.STI.PIE&amp;df%5bvs%5d=1.1&amp;dq=FFD_DVA.USA%2BIRL._T.W..A&amp;pd=2022%2C&amp;to%5bTIME_PERIOD%5d=false&amp;vw=tb" TargetMode="Externa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https://data-explorer.oecd.org/vis?pg=0&amp;bp=true&amp;tm=%22%28TIVA%29%202025%20edition%22&amp;snb=5&amp;vw=tb&amp;df%5bds%5d=dsDisseminateFinalDMZ&amp;df%5bid%5d=DSD_TIVA_MAINSH%40DF_MAINSH&amp;df%5bag%5d=OECD.STI.PIE&amp;df%5bvs%5d=1.1&amp;dq=EXGR_SERV_FVA%2BEXGR_SERV_DVA.TUR.C...A&amp;pd=1995%2C2022&amp;to%5bTIME_PERIOD%5d=false"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0.png"/><Relationship Id="rId3" Type="http://schemas.openxmlformats.org/officeDocument/2006/relationships/image" Target="../media/image18.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1577708"/>
            <a:ext cx="5775722" cy="1005818"/>
          </a:xfrm>
          <a:prstGeom prst="rect">
            <a:avLst/>
          </a:prstGeom>
          <a:noFill/>
          <a:ln/>
        </p:spPr>
        <p:txBody>
          <a:bodyPr wrap="square" lIns="0" tIns="0" rIns="0" bIns="0" rtlCol="0" anchor="t">
            <a:spAutoFit/>
          </a:bodyPr>
          <a:lstStyle/>
          <a:p>
            <a:pPr marL="0" indent="0" algn="l">
              <a:lnSpc>
                <a:spcPct val="88000"/>
              </a:lnSpc>
              <a:buNone/>
            </a:pPr>
            <a:r>
              <a:rPr lang="en-US" sz="3300" b="1" dirty="0">
                <a:solidFill>
                  <a:srgbClr val="1A2B4C"/>
                </a:solidFill>
                <a:latin typeface="Playfair Display Black" pitchFamily="34" charset="0"/>
                <a:ea typeface="Playfair Display Black" pitchFamily="34" charset="-122"/>
                <a:cs typeface="Playfair Display Black" pitchFamily="34" charset="-120"/>
              </a:rPr>
              <a:t>Structural Signatures of Income Upgrading</a:t>
            </a:r>
            <a:endParaRPr lang="en-US" sz="3300" dirty="0"/>
          </a:p>
        </p:txBody>
      </p:sp>
      <p:sp>
        <p:nvSpPr>
          <p:cNvPr id="4" name="Text 1"/>
          <p:cNvSpPr/>
          <p:nvPr/>
        </p:nvSpPr>
        <p:spPr>
          <a:xfrm>
            <a:off x="571500" y="2797839"/>
            <a:ext cx="5775722" cy="625078"/>
          </a:xfrm>
          <a:prstGeom prst="rect">
            <a:avLst/>
          </a:prstGeom>
          <a:noFill/>
          <a:ln/>
        </p:spPr>
        <p:txBody>
          <a:bodyPr wrap="square" lIns="0" tIns="0" rIns="0" bIns="0" rtlCol="0" anchor="t">
            <a:spAutoFit/>
          </a:bodyPr>
          <a:lstStyle/>
          <a:p>
            <a:pPr marL="0" indent="0" algn="l">
              <a:buNone/>
            </a:pPr>
            <a:r>
              <a:rPr lang="en-US" sz="1700" dirty="0">
                <a:solidFill>
                  <a:srgbClr val="D9534F"/>
                </a:solidFill>
                <a:latin typeface="Open Sans" pitchFamily="34" charset="0"/>
                <a:ea typeface="Open Sans" pitchFamily="34" charset="-122"/>
                <a:cs typeface="Open Sans" pitchFamily="34" charset="-120"/>
              </a:rPr>
              <a:t>Global Value Chains, Domestic Linkages and Development Pathways</a:t>
            </a:r>
            <a:endParaRPr lang="en-US" sz="1700" dirty="0"/>
          </a:p>
        </p:txBody>
      </p:sp>
      <p:sp>
        <p:nvSpPr>
          <p:cNvPr id="5" name="Shape 2"/>
          <p:cNvSpPr/>
          <p:nvPr/>
        </p:nvSpPr>
        <p:spPr>
          <a:xfrm>
            <a:off x="6647259" y="0"/>
            <a:ext cx="2496741" cy="5143500"/>
          </a:xfrm>
          <a:prstGeom prst="rect">
            <a:avLst/>
          </a:prstGeom>
          <a:solidFill>
            <a:srgbClr val="F9F9F9"/>
          </a:solidFill>
          <a:ln/>
        </p:spPr>
        <p:txBody>
          <a:bodyPr/>
          <a:lstStyle/>
          <a:p>
            <a:endParaRPr lang="en-GB"/>
          </a:p>
        </p:txBody>
      </p:sp>
      <p:sp>
        <p:nvSpPr>
          <p:cNvPr id="6" name="Text 3"/>
          <p:cNvSpPr/>
          <p:nvPr/>
        </p:nvSpPr>
        <p:spPr>
          <a:xfrm>
            <a:off x="6933009" y="2184592"/>
            <a:ext cx="1925241" cy="774316"/>
          </a:xfrm>
          <a:prstGeom prst="rect">
            <a:avLst/>
          </a:prstGeom>
          <a:noFill/>
          <a:ln/>
        </p:spPr>
        <p:txBody>
          <a:bodyPr wrap="square" lIns="0" tIns="170053" rIns="0" bIns="0" rtlCol="0" anchor="t">
            <a:spAutoFit/>
          </a:bodyPr>
          <a:lstStyle/>
          <a:p>
            <a:pPr marL="0" indent="0" algn="l">
              <a:lnSpc>
                <a:spcPct val="128000"/>
              </a:lnSpc>
              <a:buNone/>
            </a:pPr>
            <a:r>
              <a:rPr lang="en-US" sz="950" dirty="0">
                <a:solidFill>
                  <a:srgbClr val="333333"/>
                </a:solidFill>
                <a:latin typeface="Open Sans" pitchFamily="34" charset="0"/>
                <a:ea typeface="Open Sans" pitchFamily="34" charset="-122"/>
                <a:cs typeface="Open Sans" pitchFamily="34" charset="-120"/>
              </a:rPr>
              <a:t>Evidence from OECD Inter-Country Input-Output Tables, 1995–2022</a:t>
            </a:r>
            <a:endParaRPr lang="en-US" sz="950" dirty="0"/>
          </a:p>
        </p:txBody>
      </p:sp>
      <p:pic>
        <p:nvPicPr>
          <p:cNvPr id="8" name="Picture 7">
            <a:extLst>
              <a:ext uri="{FF2B5EF4-FFF2-40B4-BE49-F238E27FC236}">
                <a16:creationId xmlns:a16="http://schemas.microsoft.com/office/drawing/2014/main" id="{C98AEF7C-78EC-51CF-D85C-CD48099ED73E}"/>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0" name="Picture 9">
            <a:extLst>
              <a:ext uri="{FF2B5EF4-FFF2-40B4-BE49-F238E27FC236}">
                <a16:creationId xmlns:a16="http://schemas.microsoft.com/office/drawing/2014/main" id="{7BEA4650-79A1-BA8D-97D7-5E4B363B3C53}"/>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0E0FA-5128-4381-9022-C0D25AC8632C}" type="slidenum">
              <a:rPr lang="en-US" smtClean="0"/>
              <a:pPr/>
              <a:t>10</a:t>
            </a:fld>
            <a:endParaRPr lang="en-US"/>
          </a:p>
        </p:txBody>
      </p:sp>
      <p:sp>
        <p:nvSpPr>
          <p:cNvPr id="4" name="Title 3"/>
          <p:cNvSpPr>
            <a:spLocks noGrp="1"/>
          </p:cNvSpPr>
          <p:nvPr>
            <p:ph type="title"/>
          </p:nvPr>
        </p:nvSpPr>
        <p:spPr>
          <a:xfrm>
            <a:off x="1068316" y="327970"/>
            <a:ext cx="7896150" cy="386687"/>
          </a:xfrm>
        </p:spPr>
        <p:txBody>
          <a:bodyPr>
            <a:noAutofit/>
          </a:bodyPr>
          <a:lstStyle/>
          <a:p>
            <a:r>
              <a:rPr lang="en-US">
                <a:solidFill>
                  <a:schemeClr val="tx2"/>
                </a:solidFill>
              </a:rPr>
              <a:t>OECD Inter-Country Input-Output (ICIO) table structure</a:t>
            </a:r>
          </a:p>
        </p:txBody>
      </p:sp>
      <p:sp>
        <p:nvSpPr>
          <p:cNvPr id="2" name="TextBox 1"/>
          <p:cNvSpPr txBox="1"/>
          <p:nvPr/>
        </p:nvSpPr>
        <p:spPr>
          <a:xfrm>
            <a:off x="6825911" y="1065061"/>
            <a:ext cx="2138556" cy="3416320"/>
          </a:xfrm>
          <a:prstGeom prst="rect">
            <a:avLst/>
          </a:prstGeom>
          <a:noFill/>
          <a:ln w="19050">
            <a:solidFill>
              <a:srgbClr val="FF0000"/>
            </a:solidFill>
          </a:ln>
        </p:spPr>
        <p:txBody>
          <a:bodyPr wrap="square" rtlCol="0">
            <a:spAutoFit/>
          </a:bodyPr>
          <a:lstStyle/>
          <a:p>
            <a:pPr marL="214313" indent="-214313">
              <a:buFont typeface="Wingdings" panose="05000000000000000000" pitchFamily="2" charset="2"/>
              <a:buChar char="q"/>
            </a:pPr>
            <a:r>
              <a:rPr lang="en-US" sz="1350">
                <a:latin typeface="+mj-lt"/>
              </a:rPr>
              <a:t>A globally </a:t>
            </a:r>
            <a:r>
              <a:rPr lang="en-US" sz="1350" b="1">
                <a:latin typeface="+mj-lt"/>
              </a:rPr>
              <a:t>balanced</a:t>
            </a:r>
            <a:r>
              <a:rPr lang="en-US" sz="1350">
                <a:latin typeface="+mj-lt"/>
              </a:rPr>
              <a:t> view of inter-country inter-industry </a:t>
            </a:r>
            <a:r>
              <a:rPr lang="en-US" sz="1350" b="1">
                <a:latin typeface="+mj-lt"/>
              </a:rPr>
              <a:t>flows</a:t>
            </a:r>
            <a:r>
              <a:rPr lang="en-US" sz="1350">
                <a:latin typeface="+mj-lt"/>
              </a:rPr>
              <a:t> of intermediate and final goods and services</a:t>
            </a:r>
          </a:p>
          <a:p>
            <a:pPr marL="214313" indent="-214313">
              <a:buFont typeface="Wingdings" panose="05000000000000000000" pitchFamily="2" charset="2"/>
              <a:buChar char="q"/>
            </a:pPr>
            <a:endParaRPr lang="en-US" sz="1350">
              <a:latin typeface="+mj-lt"/>
            </a:endParaRPr>
          </a:p>
          <a:p>
            <a:pPr marL="214313" indent="-214313">
              <a:buFont typeface="Wingdings" panose="05000000000000000000" pitchFamily="2" charset="2"/>
              <a:buChar char="q"/>
            </a:pPr>
            <a:r>
              <a:rPr lang="en-US" sz="1350">
                <a:latin typeface="+mj-lt"/>
              </a:rPr>
              <a:t>A table for each year to track </a:t>
            </a:r>
            <a:r>
              <a:rPr lang="en-US" sz="1350" b="1">
                <a:latin typeface="+mj-lt"/>
              </a:rPr>
              <a:t>evolution</a:t>
            </a:r>
            <a:r>
              <a:rPr lang="en-US" sz="1350">
                <a:latin typeface="+mj-lt"/>
              </a:rPr>
              <a:t> of global production networks over time</a:t>
            </a:r>
          </a:p>
          <a:p>
            <a:endParaRPr lang="en-US" sz="1350">
              <a:latin typeface="+mj-lt"/>
            </a:endParaRPr>
          </a:p>
          <a:p>
            <a:pPr marL="214313" indent="-214313">
              <a:buFont typeface="Wingdings" panose="05000000000000000000" pitchFamily="2" charset="2"/>
              <a:buChar char="q"/>
            </a:pPr>
            <a:r>
              <a:rPr lang="en-US" sz="1350">
                <a:latin typeface="+mj-lt"/>
              </a:rPr>
              <a:t>To understand the nature, and impact, of regional and global value chains (GVCs) e.g. </a:t>
            </a:r>
            <a:r>
              <a:rPr lang="en-US" sz="1350" err="1">
                <a:latin typeface="+mj-lt"/>
              </a:rPr>
              <a:t>TiVA</a:t>
            </a:r>
            <a:r>
              <a:rPr lang="en-US" sz="1350">
                <a:latin typeface="+mj-lt"/>
              </a:rPr>
              <a:t> indicators</a:t>
            </a:r>
            <a:endParaRPr lang="en-GB" sz="1350">
              <a:latin typeface="+mj-lt"/>
            </a:endParaRPr>
          </a:p>
        </p:txBody>
      </p:sp>
      <p:pic>
        <p:nvPicPr>
          <p:cNvPr id="6" name="Content Placeholder 5"/>
          <p:cNvPicPr>
            <a:picLocks noGrp="1" noChangeAspect="1"/>
          </p:cNvPicPr>
          <p:nvPr>
            <p:ph idx="1"/>
          </p:nvPr>
        </p:nvPicPr>
        <p:blipFill>
          <a:blip r:embed="rId3"/>
          <a:stretch>
            <a:fillRect/>
          </a:stretch>
        </p:blipFill>
        <p:spPr>
          <a:xfrm>
            <a:off x="603106" y="1017271"/>
            <a:ext cx="6134879" cy="322326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59073"/>
            <a:ext cx="3527584" cy="413861"/>
          </a:xfrm>
          <a:prstGeom prst="rect">
            <a:avLst/>
          </a:prstGeom>
          <a:noFill/>
          <a:ln>
            <a:noFill/>
          </a:ln>
        </p:spPr>
      </p:pic>
    </p:spTree>
    <p:extLst>
      <p:ext uri="{BB962C8B-B14F-4D97-AF65-F5344CB8AC3E}">
        <p14:creationId xmlns:p14="http://schemas.microsoft.com/office/powerpoint/2010/main" val="301062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0922" y="997127"/>
            <a:ext cx="4183764" cy="3544560"/>
          </a:xfrm>
          <a:prstGeom prst="rect">
            <a:avLst/>
          </a:prstGeom>
          <a:noFill/>
          <a:ln>
            <a:noFill/>
          </a:ln>
        </p:spPr>
        <p:txBody>
          <a:bodyPr wrap="square">
            <a:spAutoFit/>
          </a:bodyPr>
          <a:lstStyle/>
          <a:p>
            <a:r>
              <a:rPr lang="en-GB" sz="1200">
                <a:latin typeface="+mj-lt"/>
              </a:rPr>
              <a:t>Production identity: output (X) is either used as intermediate (AX) or final demand (Y)</a:t>
            </a:r>
          </a:p>
          <a:p>
            <a:pPr algn="ctr"/>
            <a:r>
              <a:rPr lang="en-GB" sz="1200" b="1">
                <a:solidFill>
                  <a:srgbClr val="FF0000"/>
                </a:solidFill>
                <a:latin typeface="+mj-lt"/>
              </a:rPr>
              <a:t>X = AX + Y</a:t>
            </a:r>
          </a:p>
          <a:p>
            <a:r>
              <a:rPr lang="en-GB" sz="1200">
                <a:latin typeface="+mj-lt"/>
              </a:rPr>
              <a:t>where A is the input coefficient</a:t>
            </a:r>
          </a:p>
          <a:p>
            <a:endParaRPr lang="en-GB" sz="1200" b="1" i="1">
              <a:latin typeface="+mj-lt"/>
            </a:endParaRPr>
          </a:p>
          <a:p>
            <a:r>
              <a:rPr lang="en-GB" sz="1200">
                <a:latin typeface="+mj-lt"/>
              </a:rPr>
              <a:t>Re-arranging we have:</a:t>
            </a:r>
          </a:p>
          <a:p>
            <a:pPr marL="257175" indent="-257175">
              <a:buFont typeface="Arial" panose="020B0604020202020204" pitchFamily="34" charset="0"/>
              <a:buChar char="•"/>
            </a:pPr>
            <a:r>
              <a:rPr lang="en-GB" sz="1200">
                <a:latin typeface="+mj-lt"/>
              </a:rPr>
              <a:t>X – AX = Y 		</a:t>
            </a:r>
            <a:r>
              <a:rPr lang="en-GB" sz="1200">
                <a:latin typeface="+mj-lt"/>
                <a:sym typeface="Wingdings" panose="05000000000000000000" pitchFamily="2" charset="2"/>
              </a:rPr>
              <a:t> 	</a:t>
            </a:r>
            <a:r>
              <a:rPr lang="en-GB" sz="1200">
                <a:latin typeface="+mj-lt"/>
              </a:rPr>
              <a:t>X(1-A) = Y</a:t>
            </a:r>
          </a:p>
          <a:p>
            <a:pPr marL="257175" indent="-257175">
              <a:buFont typeface="Arial" panose="020B0604020202020204" pitchFamily="34" charset="0"/>
              <a:buChar char="•"/>
            </a:pPr>
            <a:r>
              <a:rPr lang="en-GB" sz="1200">
                <a:latin typeface="+mj-lt"/>
              </a:rPr>
              <a:t>Then X = (1-A)</a:t>
            </a:r>
            <a:r>
              <a:rPr lang="en-GB" sz="1200" baseline="30000">
                <a:latin typeface="+mj-lt"/>
              </a:rPr>
              <a:t>-1</a:t>
            </a:r>
            <a:r>
              <a:rPr lang="en-GB" sz="1200">
                <a:latin typeface="+mj-lt"/>
              </a:rPr>
              <a:t>Y	 </a:t>
            </a:r>
            <a:r>
              <a:rPr lang="en-GB" sz="1200">
                <a:latin typeface="+mj-lt"/>
                <a:sym typeface="Wingdings" panose="05000000000000000000" pitchFamily="2" charset="2"/>
              </a:rPr>
              <a:t>	 </a:t>
            </a:r>
            <a:r>
              <a:rPr lang="en-GB" sz="1200">
                <a:latin typeface="+mj-lt"/>
              </a:rPr>
              <a:t>X = BY</a:t>
            </a:r>
          </a:p>
          <a:p>
            <a:pPr>
              <a:spcAft>
                <a:spcPts val="450"/>
              </a:spcAft>
            </a:pPr>
            <a:r>
              <a:rPr lang="en-GB" sz="1200" i="1">
                <a:latin typeface="+mj-lt"/>
              </a:rPr>
              <a:t> </a:t>
            </a:r>
          </a:p>
          <a:p>
            <a:pPr>
              <a:spcAft>
                <a:spcPts val="450"/>
              </a:spcAft>
            </a:pPr>
            <a:r>
              <a:rPr lang="en-GB" sz="1200" i="1">
                <a:latin typeface="+mj-lt"/>
              </a:rPr>
              <a:t>And the </a:t>
            </a:r>
            <a:r>
              <a:rPr lang="en-GB" sz="1200" b="1" i="1">
                <a:latin typeface="+mj-lt"/>
              </a:rPr>
              <a:t>global </a:t>
            </a:r>
            <a:r>
              <a:rPr lang="en-GB" sz="1200" i="1">
                <a:latin typeface="+mj-lt"/>
              </a:rPr>
              <a:t>Leontief inverse</a:t>
            </a:r>
          </a:p>
          <a:p>
            <a:pPr marL="257175" indent="-257175">
              <a:buFont typeface="Arial" panose="020B0604020202020204" pitchFamily="34" charset="0"/>
              <a:buChar char="•"/>
            </a:pPr>
            <a:r>
              <a:rPr lang="en-GB" sz="1200">
                <a:solidFill>
                  <a:srgbClr val="FF0000"/>
                </a:solidFill>
                <a:latin typeface="+mj-lt"/>
              </a:rPr>
              <a:t>    B = (I-A)</a:t>
            </a:r>
            <a:r>
              <a:rPr lang="en-GB" sz="1200" baseline="30000">
                <a:solidFill>
                  <a:srgbClr val="FF0000"/>
                </a:solidFill>
                <a:latin typeface="+mj-lt"/>
              </a:rPr>
              <a:t>-1        </a:t>
            </a:r>
          </a:p>
          <a:p>
            <a:pPr marL="257175" indent="-257175">
              <a:buFont typeface="Arial" panose="020B0604020202020204" pitchFamily="34" charset="0"/>
              <a:buChar char="•"/>
            </a:pPr>
            <a:endParaRPr lang="en-GB" sz="1200">
              <a:latin typeface="+mj-lt"/>
            </a:endParaRPr>
          </a:p>
          <a:p>
            <a:r>
              <a:rPr lang="en-GB" sz="1200">
                <a:latin typeface="+mj-lt"/>
              </a:rPr>
              <a:t>The Leontief inverse B captures all production needed – both direct and indirect to satisfy demand.</a:t>
            </a:r>
          </a:p>
          <a:p>
            <a:endParaRPr lang="en-GB" sz="1200">
              <a:latin typeface="+mj-lt"/>
            </a:endParaRPr>
          </a:p>
          <a:p>
            <a:r>
              <a:rPr lang="en-GB" sz="1200">
                <a:latin typeface="+mj-lt"/>
              </a:rPr>
              <a:t>A shock to final demand in one country generates production in many countries.</a:t>
            </a:r>
          </a:p>
          <a:p>
            <a:endParaRPr lang="en-GB" sz="1200" i="1">
              <a:latin typeface="+mj-lt"/>
            </a:endParaRPr>
          </a:p>
        </p:txBody>
      </p:sp>
      <p:sp>
        <p:nvSpPr>
          <p:cNvPr id="3" name="Slide Number Placeholder 2"/>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0E0FA-5128-4381-9022-C0D25AC8632C}" type="slidenum">
              <a:rPr lang="en-US" smtClean="0"/>
              <a:pPr/>
              <a:t>11</a:t>
            </a:fld>
            <a:endParaRPr lang="en-US">
              <a:solidFill>
                <a:schemeClr val="tx1">
                  <a:lumMod val="50000"/>
                  <a:lumOff val="50000"/>
                </a:schemeClr>
              </a:solidFill>
              <a:latin typeface="+mj-lt"/>
            </a:endParaRPr>
          </a:p>
        </p:txBody>
      </p:sp>
      <p:sp>
        <p:nvSpPr>
          <p:cNvPr id="4" name="Title 3"/>
          <p:cNvSpPr>
            <a:spLocks noGrp="1"/>
          </p:cNvSpPr>
          <p:nvPr>
            <p:ph type="title"/>
          </p:nvPr>
        </p:nvSpPr>
        <p:spPr/>
        <p:txBody>
          <a:bodyPr/>
          <a:lstStyle/>
          <a:p>
            <a:r>
              <a:rPr lang="en-GB"/>
              <a:t>A global Leontief</a:t>
            </a:r>
            <a:endParaRPr lang="en-GB" b="1"/>
          </a:p>
        </p:txBody>
      </p:sp>
      <p:sp>
        <p:nvSpPr>
          <p:cNvPr id="12" name="TextBox 11"/>
          <p:cNvSpPr txBox="1"/>
          <p:nvPr/>
        </p:nvSpPr>
        <p:spPr>
          <a:xfrm>
            <a:off x="535184" y="4009044"/>
            <a:ext cx="3893585" cy="784830"/>
          </a:xfrm>
          <a:prstGeom prst="rect">
            <a:avLst/>
          </a:prstGeom>
          <a:solidFill>
            <a:schemeClr val="bg1"/>
          </a:solidFill>
          <a:ln>
            <a:noFill/>
          </a:ln>
        </p:spPr>
        <p:txBody>
          <a:bodyPr wrap="square" rtlCol="0">
            <a:spAutoFit/>
          </a:bodyPr>
          <a:lstStyle/>
          <a:p>
            <a:r>
              <a:rPr lang="en-GB" sz="900">
                <a:latin typeface="+mj-lt"/>
                <a:cs typeface="Calibri" panose="020F0502020204030204" pitchFamily="34" charset="0"/>
              </a:rPr>
              <a:t>Note: this is a simplified version of ICIO and:</a:t>
            </a:r>
          </a:p>
          <a:p>
            <a:pPr marL="214313" indent="-214313">
              <a:buFont typeface="Arial" panose="020B0604020202020204" pitchFamily="34" charset="0"/>
              <a:buChar char="•"/>
            </a:pPr>
            <a:r>
              <a:rPr lang="en-GB" sz="900">
                <a:latin typeface="+mj-lt"/>
                <a:cs typeface="Calibri" panose="020F0502020204030204" pitchFamily="34" charset="0"/>
              </a:rPr>
              <a:t>Value added is </a:t>
            </a:r>
            <a:r>
              <a:rPr lang="en-GB" sz="900" i="1">
                <a:latin typeface="+mj-lt"/>
                <a:cs typeface="Calibri" panose="020F0502020204030204" pitchFamily="34" charset="0"/>
              </a:rPr>
              <a:t>at basic prices </a:t>
            </a:r>
            <a:r>
              <a:rPr lang="en-GB" sz="900">
                <a:latin typeface="+mj-lt"/>
                <a:cs typeface="Calibri" panose="020F0502020204030204" pitchFamily="34" charset="0"/>
              </a:rPr>
              <a:t>and includes taxes less subsidies on intermediate products;</a:t>
            </a:r>
          </a:p>
          <a:p>
            <a:pPr marL="214313" indent="-214313">
              <a:buFont typeface="Arial" panose="020B0604020202020204" pitchFamily="34" charset="0"/>
              <a:buChar char="•"/>
            </a:pPr>
            <a:r>
              <a:rPr lang="en-GB" sz="900">
                <a:latin typeface="+mj-lt"/>
                <a:cs typeface="Calibri" panose="020F0502020204030204" pitchFamily="34" charset="0"/>
              </a:rPr>
              <a:t>Final demand is </a:t>
            </a:r>
            <a:r>
              <a:rPr lang="en-GB" sz="900" i="1">
                <a:latin typeface="+mj-lt"/>
                <a:cs typeface="Calibri" panose="020F0502020204030204" pitchFamily="34" charset="0"/>
              </a:rPr>
              <a:t>at basic prices </a:t>
            </a:r>
            <a:r>
              <a:rPr lang="en-GB" sz="900">
                <a:latin typeface="+mj-lt"/>
                <a:cs typeface="Calibri" panose="020F0502020204030204" pitchFamily="34" charset="0"/>
              </a:rPr>
              <a:t>and includes direct purchases abroad by residents;</a:t>
            </a:r>
          </a:p>
        </p:txBody>
      </p:sp>
      <p:grpSp>
        <p:nvGrpSpPr>
          <p:cNvPr id="52" name="Group 51">
            <a:extLst>
              <a:ext uri="{FF2B5EF4-FFF2-40B4-BE49-F238E27FC236}">
                <a16:creationId xmlns:a16="http://schemas.microsoft.com/office/drawing/2014/main" id="{F685C31D-B55B-A42C-7FEA-790B5B2B1363}"/>
              </a:ext>
            </a:extLst>
          </p:cNvPr>
          <p:cNvGrpSpPr/>
          <p:nvPr/>
        </p:nvGrpSpPr>
        <p:grpSpPr>
          <a:xfrm>
            <a:off x="507205" y="1174166"/>
            <a:ext cx="4064795" cy="2790825"/>
            <a:chOff x="706438" y="1330325"/>
            <a:chExt cx="5419726" cy="3721100"/>
          </a:xfrm>
        </p:grpSpPr>
        <p:sp>
          <p:nvSpPr>
            <p:cNvPr id="18" name="AutoShape 2">
              <a:extLst>
                <a:ext uri="{FF2B5EF4-FFF2-40B4-BE49-F238E27FC236}">
                  <a16:creationId xmlns:a16="http://schemas.microsoft.com/office/drawing/2014/main" id="{3147DA43-45E7-1DE9-9961-45DF63C28B8F}"/>
                </a:ext>
              </a:extLst>
            </p:cNvPr>
            <p:cNvSpPr>
              <a:spLocks noChangeAspect="1" noChangeArrowheads="1" noTextEdit="1"/>
            </p:cNvSpPr>
            <p:nvPr/>
          </p:nvSpPr>
          <p:spPr bwMode="auto">
            <a:xfrm>
              <a:off x="706438" y="1330325"/>
              <a:ext cx="5419726" cy="3721100"/>
            </a:xfrm>
            <a:prstGeom prst="rect">
              <a:avLst/>
            </a:prstGeom>
            <a:solidFill>
              <a:srgbClr val="FFFFFF"/>
            </a:solidFill>
            <a:ln w="28575" cap="flat" cmpd="sng" algn="ctr">
              <a:solidFill>
                <a:srgbClr val="0070C0"/>
              </a:solidFill>
              <a:prstDash val="solid"/>
              <a:miter lim="800000"/>
              <a:headEnd type="none" w="med" len="med"/>
              <a:tailEnd type="none" w="med" len="med"/>
            </a:ln>
          </p:spPr>
          <p:txBody>
            <a:bodyPr vert="horz" wrap="square" lIns="68580" tIns="34290" rIns="68580" bIns="34290" numCol="1" anchor="t" anchorCtr="0" compatLnSpc="1">
              <a:prstTxWarp prst="textNoShape">
                <a:avLst/>
              </a:prstTxWarp>
            </a:bodyPr>
            <a:lstStyle/>
            <a:p>
              <a:endParaRPr lang="en-US" sz="1350"/>
            </a:p>
          </p:txBody>
        </p:sp>
        <p:sp>
          <p:nvSpPr>
            <p:cNvPr id="2" name="TextBox 1"/>
            <p:cNvSpPr txBox="1"/>
            <p:nvPr/>
          </p:nvSpPr>
          <p:spPr>
            <a:xfrm>
              <a:off x="4229950" y="4020820"/>
              <a:ext cx="1605454" cy="553997"/>
            </a:xfrm>
            <a:prstGeom prst="rect">
              <a:avLst/>
            </a:prstGeom>
            <a:solidFill>
              <a:schemeClr val="bg1"/>
            </a:solidFill>
            <a:ln w="19050">
              <a:solidFill>
                <a:srgbClr val="0070C0"/>
              </a:solidFill>
            </a:ln>
          </p:spPr>
          <p:txBody>
            <a:bodyPr wrap="square" rtlCol="0">
              <a:spAutoFit/>
            </a:bodyPr>
            <a:lstStyle/>
            <a:p>
              <a:pPr algn="ctr"/>
              <a:r>
                <a:rPr lang="en-GB" sz="2100">
                  <a:solidFill>
                    <a:schemeClr val="bg1">
                      <a:lumMod val="65000"/>
                    </a:schemeClr>
                  </a:solidFill>
                  <a:latin typeface="+mj-lt"/>
                </a:rPr>
                <a:t>∑</a:t>
              </a:r>
              <a:r>
                <a:rPr lang="en-GB" sz="2100">
                  <a:latin typeface="+mj-lt"/>
                </a:rPr>
                <a:t>VA = </a:t>
              </a:r>
              <a:r>
                <a:rPr lang="en-GB" sz="2100">
                  <a:solidFill>
                    <a:schemeClr val="bg1">
                      <a:lumMod val="65000"/>
                    </a:schemeClr>
                  </a:solidFill>
                  <a:latin typeface="+mj-lt"/>
                </a:rPr>
                <a:t>∑</a:t>
              </a:r>
              <a:r>
                <a:rPr lang="en-GB" sz="2100">
                  <a:latin typeface="+mj-lt"/>
                </a:rPr>
                <a:t>Y</a:t>
              </a:r>
            </a:p>
          </p:txBody>
        </p:sp>
        <p:sp>
          <p:nvSpPr>
            <p:cNvPr id="19" name="Rectangle 4">
              <a:extLst>
                <a:ext uri="{FF2B5EF4-FFF2-40B4-BE49-F238E27FC236}">
                  <a16:creationId xmlns:a16="http://schemas.microsoft.com/office/drawing/2014/main" id="{95AD75A4-9518-84B6-19EE-590CFD5E68C8}"/>
                </a:ext>
              </a:extLst>
            </p:cNvPr>
            <p:cNvSpPr>
              <a:spLocks noChangeArrowheads="1"/>
            </p:cNvSpPr>
            <p:nvPr/>
          </p:nvSpPr>
          <p:spPr bwMode="auto">
            <a:xfrm>
              <a:off x="1050926" y="1598613"/>
              <a:ext cx="2944813" cy="2351088"/>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0" name="Rectangle 5">
              <a:extLst>
                <a:ext uri="{FF2B5EF4-FFF2-40B4-BE49-F238E27FC236}">
                  <a16:creationId xmlns:a16="http://schemas.microsoft.com/office/drawing/2014/main" id="{05EEA840-14A9-6089-D46B-236A869D9853}"/>
                </a:ext>
              </a:extLst>
            </p:cNvPr>
            <p:cNvSpPr>
              <a:spLocks noChangeArrowheads="1"/>
            </p:cNvSpPr>
            <p:nvPr/>
          </p:nvSpPr>
          <p:spPr bwMode="auto">
            <a:xfrm>
              <a:off x="4094163" y="1598613"/>
              <a:ext cx="1330325" cy="2351088"/>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1" name="Rectangle 6">
              <a:extLst>
                <a:ext uri="{FF2B5EF4-FFF2-40B4-BE49-F238E27FC236}">
                  <a16:creationId xmlns:a16="http://schemas.microsoft.com/office/drawing/2014/main" id="{EF9C98CD-8325-A84B-1AEB-A4E53498704A}"/>
                </a:ext>
              </a:extLst>
            </p:cNvPr>
            <p:cNvSpPr>
              <a:spLocks noChangeArrowheads="1"/>
            </p:cNvSpPr>
            <p:nvPr/>
          </p:nvSpPr>
          <p:spPr bwMode="auto">
            <a:xfrm>
              <a:off x="5535613" y="1598613"/>
              <a:ext cx="504825" cy="235108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2" name="Rectangle 7">
              <a:extLst>
                <a:ext uri="{FF2B5EF4-FFF2-40B4-BE49-F238E27FC236}">
                  <a16:creationId xmlns:a16="http://schemas.microsoft.com/office/drawing/2014/main" id="{6638D4B2-5319-3F00-EC63-81BDC84108E0}"/>
                </a:ext>
              </a:extLst>
            </p:cNvPr>
            <p:cNvSpPr>
              <a:spLocks noChangeArrowheads="1"/>
            </p:cNvSpPr>
            <p:nvPr/>
          </p:nvSpPr>
          <p:spPr bwMode="auto">
            <a:xfrm>
              <a:off x="1050926" y="4067175"/>
              <a:ext cx="2944813" cy="420688"/>
            </a:xfrm>
            <a:prstGeom prst="rect">
              <a:avLst/>
            </a:prstGeom>
            <a:solidFill>
              <a:srgbClr val="E6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3" name="Rectangle 8">
              <a:extLst>
                <a:ext uri="{FF2B5EF4-FFF2-40B4-BE49-F238E27FC236}">
                  <a16:creationId xmlns:a16="http://schemas.microsoft.com/office/drawing/2014/main" id="{675D4059-B469-FB53-8D0F-9B2267486FDC}"/>
                </a:ext>
              </a:extLst>
            </p:cNvPr>
            <p:cNvSpPr>
              <a:spLocks noChangeArrowheads="1"/>
            </p:cNvSpPr>
            <p:nvPr/>
          </p:nvSpPr>
          <p:spPr bwMode="auto">
            <a:xfrm>
              <a:off x="1050926" y="4559300"/>
              <a:ext cx="2944813" cy="361950"/>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4" name="Rectangle 9">
              <a:extLst>
                <a:ext uri="{FF2B5EF4-FFF2-40B4-BE49-F238E27FC236}">
                  <a16:creationId xmlns:a16="http://schemas.microsoft.com/office/drawing/2014/main" id="{B5260343-44BF-6F5A-5C7B-747F8278F829}"/>
                </a:ext>
              </a:extLst>
            </p:cNvPr>
            <p:cNvSpPr>
              <a:spLocks noChangeArrowheads="1"/>
            </p:cNvSpPr>
            <p:nvPr/>
          </p:nvSpPr>
          <p:spPr bwMode="auto">
            <a:xfrm>
              <a:off x="2012951" y="1365250"/>
              <a:ext cx="8912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s, Ind j</a:t>
              </a:r>
              <a:endParaRPr lang="en-US" altLang="en-US" sz="1350">
                <a:latin typeface="+mj-lt"/>
              </a:endParaRPr>
            </a:p>
          </p:txBody>
        </p:sp>
        <p:sp>
          <p:nvSpPr>
            <p:cNvPr id="25" name="Rectangle 10">
              <a:extLst>
                <a:ext uri="{FF2B5EF4-FFF2-40B4-BE49-F238E27FC236}">
                  <a16:creationId xmlns:a16="http://schemas.microsoft.com/office/drawing/2014/main" id="{365CF9B4-4A04-1230-31B8-3933BDFA7D89}"/>
                </a:ext>
              </a:extLst>
            </p:cNvPr>
            <p:cNvSpPr>
              <a:spLocks noChangeArrowheads="1"/>
            </p:cNvSpPr>
            <p:nvPr/>
          </p:nvSpPr>
          <p:spPr bwMode="auto">
            <a:xfrm>
              <a:off x="4500563" y="1365250"/>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s</a:t>
              </a:r>
              <a:endParaRPr lang="en-US" altLang="en-US" sz="1350">
                <a:latin typeface="+mj-lt"/>
              </a:endParaRPr>
            </a:p>
          </p:txBody>
        </p:sp>
        <p:sp>
          <p:nvSpPr>
            <p:cNvPr id="26" name="Rectangle 11">
              <a:extLst>
                <a:ext uri="{FF2B5EF4-FFF2-40B4-BE49-F238E27FC236}">
                  <a16:creationId xmlns:a16="http://schemas.microsoft.com/office/drawing/2014/main" id="{D46D495A-A099-9E6E-DA54-32287781D9E8}"/>
                </a:ext>
              </a:extLst>
            </p:cNvPr>
            <p:cNvSpPr>
              <a:spLocks noChangeArrowheads="1"/>
            </p:cNvSpPr>
            <p:nvPr/>
          </p:nvSpPr>
          <p:spPr bwMode="auto">
            <a:xfrm rot="16200000">
              <a:off x="449310" y="2612945"/>
              <a:ext cx="857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r, ind i</a:t>
              </a:r>
              <a:endParaRPr lang="en-US" altLang="en-US" sz="1350">
                <a:latin typeface="+mj-lt"/>
              </a:endParaRPr>
            </a:p>
          </p:txBody>
        </p:sp>
        <p:sp>
          <p:nvSpPr>
            <p:cNvPr id="27" name="Rectangle 12">
              <a:extLst>
                <a:ext uri="{FF2B5EF4-FFF2-40B4-BE49-F238E27FC236}">
                  <a16:creationId xmlns:a16="http://schemas.microsoft.com/office/drawing/2014/main" id="{946F5387-7FD6-C193-25A7-770B0F66AEB7}"/>
                </a:ext>
              </a:extLst>
            </p:cNvPr>
            <p:cNvSpPr>
              <a:spLocks noChangeArrowheads="1"/>
            </p:cNvSpPr>
            <p:nvPr/>
          </p:nvSpPr>
          <p:spPr bwMode="auto">
            <a:xfrm>
              <a:off x="2381251" y="2546350"/>
              <a:ext cx="203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550">
                  <a:solidFill>
                    <a:srgbClr val="000000"/>
                  </a:solidFill>
                  <a:latin typeface="+mj-lt"/>
                </a:rPr>
                <a:t>Z</a:t>
              </a:r>
              <a:endParaRPr lang="en-US" altLang="en-US" sz="1350">
                <a:latin typeface="+mj-lt"/>
              </a:endParaRPr>
            </a:p>
          </p:txBody>
        </p:sp>
        <p:sp>
          <p:nvSpPr>
            <p:cNvPr id="28" name="Rectangle 13">
              <a:extLst>
                <a:ext uri="{FF2B5EF4-FFF2-40B4-BE49-F238E27FC236}">
                  <a16:creationId xmlns:a16="http://schemas.microsoft.com/office/drawing/2014/main" id="{7135F208-C0A5-C01B-C928-74498026B56E}"/>
                </a:ext>
              </a:extLst>
            </p:cNvPr>
            <p:cNvSpPr>
              <a:spLocks noChangeArrowheads="1"/>
            </p:cNvSpPr>
            <p:nvPr/>
          </p:nvSpPr>
          <p:spPr bwMode="auto">
            <a:xfrm>
              <a:off x="4635502" y="2559050"/>
              <a:ext cx="179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Y</a:t>
              </a:r>
              <a:endParaRPr lang="en-US" altLang="en-US" sz="1350">
                <a:latin typeface="+mj-lt"/>
              </a:endParaRPr>
            </a:p>
          </p:txBody>
        </p:sp>
        <p:sp>
          <p:nvSpPr>
            <p:cNvPr id="29" name="Rectangle 14">
              <a:extLst>
                <a:ext uri="{FF2B5EF4-FFF2-40B4-BE49-F238E27FC236}">
                  <a16:creationId xmlns:a16="http://schemas.microsoft.com/office/drawing/2014/main" id="{C6855C44-6628-27A1-105F-880A76715357}"/>
                </a:ext>
              </a:extLst>
            </p:cNvPr>
            <p:cNvSpPr>
              <a:spLocks noChangeArrowheads="1"/>
            </p:cNvSpPr>
            <p:nvPr/>
          </p:nvSpPr>
          <p:spPr bwMode="auto">
            <a:xfrm>
              <a:off x="5657851" y="2559050"/>
              <a:ext cx="192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X</a:t>
              </a:r>
              <a:endParaRPr lang="en-US" altLang="en-US" sz="1350">
                <a:latin typeface="+mj-lt"/>
              </a:endParaRPr>
            </a:p>
          </p:txBody>
        </p:sp>
        <p:sp>
          <p:nvSpPr>
            <p:cNvPr id="30" name="Rectangle 15">
              <a:extLst>
                <a:ext uri="{FF2B5EF4-FFF2-40B4-BE49-F238E27FC236}">
                  <a16:creationId xmlns:a16="http://schemas.microsoft.com/office/drawing/2014/main" id="{E29116BA-4CEA-6A6C-7237-B02E86237D07}"/>
                </a:ext>
              </a:extLst>
            </p:cNvPr>
            <p:cNvSpPr>
              <a:spLocks noChangeArrowheads="1"/>
            </p:cNvSpPr>
            <p:nvPr/>
          </p:nvSpPr>
          <p:spPr bwMode="auto">
            <a:xfrm>
              <a:off x="2259012" y="4067176"/>
              <a:ext cx="412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VA</a:t>
              </a:r>
              <a:endParaRPr lang="en-US" altLang="en-US" sz="1350">
                <a:latin typeface="+mj-lt"/>
              </a:endParaRPr>
            </a:p>
          </p:txBody>
        </p:sp>
        <p:sp>
          <p:nvSpPr>
            <p:cNvPr id="31" name="Rectangle 16">
              <a:extLst>
                <a:ext uri="{FF2B5EF4-FFF2-40B4-BE49-F238E27FC236}">
                  <a16:creationId xmlns:a16="http://schemas.microsoft.com/office/drawing/2014/main" id="{0530A88B-86B3-9ECF-6402-DBAC2DF38724}"/>
                </a:ext>
              </a:extLst>
            </p:cNvPr>
            <p:cNvSpPr>
              <a:spLocks noChangeArrowheads="1"/>
            </p:cNvSpPr>
            <p:nvPr/>
          </p:nvSpPr>
          <p:spPr bwMode="auto">
            <a:xfrm>
              <a:off x="2393951" y="4524376"/>
              <a:ext cx="192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X</a:t>
              </a:r>
              <a:endParaRPr lang="en-US" altLang="en-US" sz="1350">
                <a:latin typeface="+mj-lt"/>
              </a:endParaRPr>
            </a:p>
          </p:txBody>
        </p:sp>
        <p:sp>
          <p:nvSpPr>
            <p:cNvPr id="32" name="Rectangle 17">
              <a:extLst>
                <a:ext uri="{FF2B5EF4-FFF2-40B4-BE49-F238E27FC236}">
                  <a16:creationId xmlns:a16="http://schemas.microsoft.com/office/drawing/2014/main" id="{29252078-1BD8-46F0-9EE7-9C898FE9D928}"/>
                </a:ext>
              </a:extLst>
            </p:cNvPr>
            <p:cNvSpPr>
              <a:spLocks noChangeArrowheads="1"/>
            </p:cNvSpPr>
            <p:nvPr/>
          </p:nvSpPr>
          <p:spPr bwMode="auto">
            <a:xfrm>
              <a:off x="1063626" y="1587500"/>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3" name="Rectangle 18">
              <a:extLst>
                <a:ext uri="{FF2B5EF4-FFF2-40B4-BE49-F238E27FC236}">
                  <a16:creationId xmlns:a16="http://schemas.microsoft.com/office/drawing/2014/main" id="{3AA8C4C7-E892-FE9E-229A-B19CB6A0BED5}"/>
                </a:ext>
              </a:extLst>
            </p:cNvPr>
            <p:cNvSpPr>
              <a:spLocks noChangeArrowheads="1"/>
            </p:cNvSpPr>
            <p:nvPr/>
          </p:nvSpPr>
          <p:spPr bwMode="auto">
            <a:xfrm>
              <a:off x="4106863" y="1587500"/>
              <a:ext cx="1317625"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4" name="Rectangle 19">
              <a:extLst>
                <a:ext uri="{FF2B5EF4-FFF2-40B4-BE49-F238E27FC236}">
                  <a16:creationId xmlns:a16="http://schemas.microsoft.com/office/drawing/2014/main" id="{7C985499-83A6-FBF0-9511-757C0DCF8D19}"/>
                </a:ext>
              </a:extLst>
            </p:cNvPr>
            <p:cNvSpPr>
              <a:spLocks noChangeArrowheads="1"/>
            </p:cNvSpPr>
            <p:nvPr/>
          </p:nvSpPr>
          <p:spPr bwMode="auto">
            <a:xfrm>
              <a:off x="1063626" y="3927475"/>
              <a:ext cx="293211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5" name="Rectangle 20">
              <a:extLst>
                <a:ext uri="{FF2B5EF4-FFF2-40B4-BE49-F238E27FC236}">
                  <a16:creationId xmlns:a16="http://schemas.microsoft.com/office/drawing/2014/main" id="{DC495D31-F4DE-927C-BA2E-F864087019AE}"/>
                </a:ext>
              </a:extLst>
            </p:cNvPr>
            <p:cNvSpPr>
              <a:spLocks noChangeArrowheads="1"/>
            </p:cNvSpPr>
            <p:nvPr/>
          </p:nvSpPr>
          <p:spPr bwMode="auto">
            <a:xfrm>
              <a:off x="4106863" y="3927475"/>
              <a:ext cx="13176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6" name="Rectangle 21">
              <a:extLst>
                <a:ext uri="{FF2B5EF4-FFF2-40B4-BE49-F238E27FC236}">
                  <a16:creationId xmlns:a16="http://schemas.microsoft.com/office/drawing/2014/main" id="{C8A7056A-3FE0-6BD5-92CB-963ACE2F472C}"/>
                </a:ext>
              </a:extLst>
            </p:cNvPr>
            <p:cNvSpPr>
              <a:spLocks noChangeArrowheads="1"/>
            </p:cNvSpPr>
            <p:nvPr/>
          </p:nvSpPr>
          <p:spPr bwMode="auto">
            <a:xfrm>
              <a:off x="1039813" y="1587500"/>
              <a:ext cx="23813"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7" name="Rectangle 22">
              <a:extLst>
                <a:ext uri="{FF2B5EF4-FFF2-40B4-BE49-F238E27FC236}">
                  <a16:creationId xmlns:a16="http://schemas.microsoft.com/office/drawing/2014/main" id="{7819F60B-EFE6-E96A-766A-4C3894F9E808}"/>
                </a:ext>
              </a:extLst>
            </p:cNvPr>
            <p:cNvSpPr>
              <a:spLocks noChangeArrowheads="1"/>
            </p:cNvSpPr>
            <p:nvPr/>
          </p:nvSpPr>
          <p:spPr bwMode="auto">
            <a:xfrm>
              <a:off x="397033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8" name="Rectangle 23">
              <a:extLst>
                <a:ext uri="{FF2B5EF4-FFF2-40B4-BE49-F238E27FC236}">
                  <a16:creationId xmlns:a16="http://schemas.microsoft.com/office/drawing/2014/main" id="{85E60A46-D6EF-89BE-2C76-03EEF6EDEC55}"/>
                </a:ext>
              </a:extLst>
            </p:cNvPr>
            <p:cNvSpPr>
              <a:spLocks noChangeArrowheads="1"/>
            </p:cNvSpPr>
            <p:nvPr/>
          </p:nvSpPr>
          <p:spPr bwMode="auto">
            <a:xfrm>
              <a:off x="1039813" y="4056063"/>
              <a:ext cx="23813" cy="431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9" name="Rectangle 24">
              <a:extLst>
                <a:ext uri="{FF2B5EF4-FFF2-40B4-BE49-F238E27FC236}">
                  <a16:creationId xmlns:a16="http://schemas.microsoft.com/office/drawing/2014/main" id="{10E4DEEA-0DAA-B834-C8C2-268AAFCC77D6}"/>
                </a:ext>
              </a:extLst>
            </p:cNvPr>
            <p:cNvSpPr>
              <a:spLocks noChangeArrowheads="1"/>
            </p:cNvSpPr>
            <p:nvPr/>
          </p:nvSpPr>
          <p:spPr bwMode="auto">
            <a:xfrm>
              <a:off x="3970338" y="4079875"/>
              <a:ext cx="25400" cy="407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0" name="Rectangle 25">
              <a:extLst>
                <a:ext uri="{FF2B5EF4-FFF2-40B4-BE49-F238E27FC236}">
                  <a16:creationId xmlns:a16="http://schemas.microsoft.com/office/drawing/2014/main" id="{B163BA1A-94E9-1925-12DF-9E92B4AB5520}"/>
                </a:ext>
              </a:extLst>
            </p:cNvPr>
            <p:cNvSpPr>
              <a:spLocks noChangeArrowheads="1"/>
            </p:cNvSpPr>
            <p:nvPr/>
          </p:nvSpPr>
          <p:spPr bwMode="auto">
            <a:xfrm>
              <a:off x="1039813" y="4546600"/>
              <a:ext cx="23813" cy="374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1" name="Rectangle 26">
              <a:extLst>
                <a:ext uri="{FF2B5EF4-FFF2-40B4-BE49-F238E27FC236}">
                  <a16:creationId xmlns:a16="http://schemas.microsoft.com/office/drawing/2014/main" id="{C6A1D671-015B-8639-1D4C-4C9ACE090B89}"/>
                </a:ext>
              </a:extLst>
            </p:cNvPr>
            <p:cNvSpPr>
              <a:spLocks noChangeArrowheads="1"/>
            </p:cNvSpPr>
            <p:nvPr/>
          </p:nvSpPr>
          <p:spPr bwMode="auto">
            <a:xfrm>
              <a:off x="3970338" y="4570413"/>
              <a:ext cx="25400" cy="350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2" name="Rectangle 27">
              <a:extLst>
                <a:ext uri="{FF2B5EF4-FFF2-40B4-BE49-F238E27FC236}">
                  <a16:creationId xmlns:a16="http://schemas.microsoft.com/office/drawing/2014/main" id="{B23885ED-9D45-AF34-7CD3-91F07927893F}"/>
                </a:ext>
              </a:extLst>
            </p:cNvPr>
            <p:cNvSpPr>
              <a:spLocks noChangeArrowheads="1"/>
            </p:cNvSpPr>
            <p:nvPr/>
          </p:nvSpPr>
          <p:spPr bwMode="auto">
            <a:xfrm>
              <a:off x="4081463" y="1587500"/>
              <a:ext cx="25400"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3" name="Rectangle 28">
              <a:extLst>
                <a:ext uri="{FF2B5EF4-FFF2-40B4-BE49-F238E27FC236}">
                  <a16:creationId xmlns:a16="http://schemas.microsoft.com/office/drawing/2014/main" id="{34F2E714-7384-80F4-877A-750C54F30432}"/>
                </a:ext>
              </a:extLst>
            </p:cNvPr>
            <p:cNvSpPr>
              <a:spLocks noChangeArrowheads="1"/>
            </p:cNvSpPr>
            <p:nvPr/>
          </p:nvSpPr>
          <p:spPr bwMode="auto">
            <a:xfrm>
              <a:off x="539908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4" name="Rectangle 29">
              <a:extLst>
                <a:ext uri="{FF2B5EF4-FFF2-40B4-BE49-F238E27FC236}">
                  <a16:creationId xmlns:a16="http://schemas.microsoft.com/office/drawing/2014/main" id="{EBA593BD-320A-9AD8-DE87-0F72F943F602}"/>
                </a:ext>
              </a:extLst>
            </p:cNvPr>
            <p:cNvSpPr>
              <a:spLocks noChangeArrowheads="1"/>
            </p:cNvSpPr>
            <p:nvPr/>
          </p:nvSpPr>
          <p:spPr bwMode="auto">
            <a:xfrm>
              <a:off x="5522913" y="1587500"/>
              <a:ext cx="25400"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5" name="Rectangle 30">
              <a:extLst>
                <a:ext uri="{FF2B5EF4-FFF2-40B4-BE49-F238E27FC236}">
                  <a16:creationId xmlns:a16="http://schemas.microsoft.com/office/drawing/2014/main" id="{F98AAC33-F971-32C6-4A7F-726DAB16C3FC}"/>
                </a:ext>
              </a:extLst>
            </p:cNvPr>
            <p:cNvSpPr>
              <a:spLocks noChangeArrowheads="1"/>
            </p:cNvSpPr>
            <p:nvPr/>
          </p:nvSpPr>
          <p:spPr bwMode="auto">
            <a:xfrm>
              <a:off x="601503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6" name="Rectangle 31">
              <a:extLst>
                <a:ext uri="{FF2B5EF4-FFF2-40B4-BE49-F238E27FC236}">
                  <a16:creationId xmlns:a16="http://schemas.microsoft.com/office/drawing/2014/main" id="{18BDBAC3-6118-3D99-BE80-994274A81FA1}"/>
                </a:ext>
              </a:extLst>
            </p:cNvPr>
            <p:cNvSpPr>
              <a:spLocks noChangeArrowheads="1"/>
            </p:cNvSpPr>
            <p:nvPr/>
          </p:nvSpPr>
          <p:spPr bwMode="auto">
            <a:xfrm>
              <a:off x="5548313" y="1587500"/>
              <a:ext cx="492125"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7" name="Rectangle 32">
              <a:extLst>
                <a:ext uri="{FF2B5EF4-FFF2-40B4-BE49-F238E27FC236}">
                  <a16:creationId xmlns:a16="http://schemas.microsoft.com/office/drawing/2014/main" id="{5AA8F6B5-BA4A-0D14-D196-A7016E6808C5}"/>
                </a:ext>
              </a:extLst>
            </p:cNvPr>
            <p:cNvSpPr>
              <a:spLocks noChangeArrowheads="1"/>
            </p:cNvSpPr>
            <p:nvPr/>
          </p:nvSpPr>
          <p:spPr bwMode="auto">
            <a:xfrm>
              <a:off x="5548313" y="3927475"/>
              <a:ext cx="4921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8" name="Rectangle 33">
              <a:extLst>
                <a:ext uri="{FF2B5EF4-FFF2-40B4-BE49-F238E27FC236}">
                  <a16:creationId xmlns:a16="http://schemas.microsoft.com/office/drawing/2014/main" id="{40F52FBF-74D5-43B3-F941-3CD96D6D149E}"/>
                </a:ext>
              </a:extLst>
            </p:cNvPr>
            <p:cNvSpPr>
              <a:spLocks noChangeArrowheads="1"/>
            </p:cNvSpPr>
            <p:nvPr/>
          </p:nvSpPr>
          <p:spPr bwMode="auto">
            <a:xfrm>
              <a:off x="1063626" y="4056063"/>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9" name="Rectangle 34">
              <a:extLst>
                <a:ext uri="{FF2B5EF4-FFF2-40B4-BE49-F238E27FC236}">
                  <a16:creationId xmlns:a16="http://schemas.microsoft.com/office/drawing/2014/main" id="{2BEB43FF-9319-95FD-1D24-AC5AFFAB9AD1}"/>
                </a:ext>
              </a:extLst>
            </p:cNvPr>
            <p:cNvSpPr>
              <a:spLocks noChangeArrowheads="1"/>
            </p:cNvSpPr>
            <p:nvPr/>
          </p:nvSpPr>
          <p:spPr bwMode="auto">
            <a:xfrm>
              <a:off x="1063626" y="4465638"/>
              <a:ext cx="293211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0" name="Rectangle 35">
              <a:extLst>
                <a:ext uri="{FF2B5EF4-FFF2-40B4-BE49-F238E27FC236}">
                  <a16:creationId xmlns:a16="http://schemas.microsoft.com/office/drawing/2014/main" id="{E23842DC-DCAF-EF2B-5489-E163D4722600}"/>
                </a:ext>
              </a:extLst>
            </p:cNvPr>
            <p:cNvSpPr>
              <a:spLocks noChangeArrowheads="1"/>
            </p:cNvSpPr>
            <p:nvPr/>
          </p:nvSpPr>
          <p:spPr bwMode="auto">
            <a:xfrm>
              <a:off x="1063626" y="4546600"/>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1" name="Rectangle 36">
              <a:extLst>
                <a:ext uri="{FF2B5EF4-FFF2-40B4-BE49-F238E27FC236}">
                  <a16:creationId xmlns:a16="http://schemas.microsoft.com/office/drawing/2014/main" id="{B103889C-F04B-C54D-F6C2-3A9698C78207}"/>
                </a:ext>
              </a:extLst>
            </p:cNvPr>
            <p:cNvSpPr>
              <a:spLocks noChangeArrowheads="1"/>
            </p:cNvSpPr>
            <p:nvPr/>
          </p:nvSpPr>
          <p:spPr bwMode="auto">
            <a:xfrm>
              <a:off x="1063626" y="4897438"/>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grpSp>
      <mc:AlternateContent xmlns:mc="http://schemas.openxmlformats.org/markup-compatibility/2006">
        <mc:Choice xmlns:a14="http://schemas.microsoft.com/office/drawing/2010/main" Requires="a14">
          <p:sp>
            <p:nvSpPr>
              <p:cNvPr id="53" name="Rectangle 52">
                <a:extLst>
                  <a:ext uri="{FF2B5EF4-FFF2-40B4-BE49-F238E27FC236}">
                    <a16:creationId xmlns:a16="http://schemas.microsoft.com/office/drawing/2014/main" id="{86E1465E-4AFB-AAF5-FAEB-3B63E1FA53D2}"/>
                  </a:ext>
                </a:extLst>
              </p:cNvPr>
              <p:cNvSpPr/>
              <p:nvPr/>
            </p:nvSpPr>
            <p:spPr>
              <a:xfrm>
                <a:off x="4788000" y="4367465"/>
                <a:ext cx="4183764" cy="483274"/>
              </a:xfrm>
              <a:prstGeom prst="rect">
                <a:avLst/>
              </a:prstGeom>
              <a:solidFill>
                <a:schemeClr val="bg1"/>
              </a:solidFill>
              <a:ln>
                <a:solidFill>
                  <a:srgbClr val="0070C0"/>
                </a:solidFill>
              </a:ln>
            </p:spPr>
            <p:txBody>
              <a:bodyPr wrap="square">
                <a:spAutoFit/>
              </a:bodyPr>
              <a:lstStyle/>
              <a:p>
                <a14:m>
                  <m:oMath xmlns:m="http://schemas.openxmlformats.org/officeDocument/2006/math">
                    <m:sSubSup>
                      <m:sSubSupPr>
                        <m:ctrlPr>
                          <a:rPr lang="en-GB" sz="1200" i="1">
                            <a:latin typeface="Cambria Math" panose="02040503050406030204" pitchFamily="18" charset="0"/>
                          </a:rPr>
                        </m:ctrlPr>
                      </m:sSubSupPr>
                      <m:e>
                        <m:r>
                          <a:rPr lang="en-GB" sz="1200" i="1">
                            <a:latin typeface="Cambria Math" panose="02040503050406030204" pitchFamily="18" charset="0"/>
                          </a:rPr>
                          <m:t>𝑏</m:t>
                        </m:r>
                      </m:e>
                      <m:sub>
                        <m:r>
                          <a:rPr lang="en-GB" sz="1200" i="1">
                            <a:latin typeface="Cambria Math" panose="02040503050406030204" pitchFamily="18" charset="0"/>
                          </a:rPr>
                          <m:t>𝑖𝑗</m:t>
                        </m:r>
                      </m:sub>
                      <m:sup>
                        <m:r>
                          <a:rPr lang="en-GB" sz="1200" i="1">
                            <a:latin typeface="Cambria Math" panose="02040503050406030204" pitchFamily="18" charset="0"/>
                          </a:rPr>
                          <m:t>𝑟𝑠</m:t>
                        </m:r>
                      </m:sup>
                    </m:sSubSup>
                  </m:oMath>
                </a14:m>
                <a:r>
                  <a:rPr lang="en-GB" sz="1200">
                    <a:latin typeface="+mj-lt"/>
                  </a:rPr>
                  <a:t>  = </a:t>
                </a:r>
                <a:r>
                  <a:rPr lang="en-GB" sz="1200" i="1">
                    <a:latin typeface="+mj-lt"/>
                  </a:rPr>
                  <a:t>direct and indirect inputs from industry </a:t>
                </a:r>
                <a:r>
                  <a:rPr lang="en-GB" sz="1200" i="1" err="1">
                    <a:latin typeface="+mj-lt"/>
                  </a:rPr>
                  <a:t>i</a:t>
                </a:r>
                <a:r>
                  <a:rPr lang="en-GB" sz="1200" i="1">
                    <a:latin typeface="+mj-lt"/>
                  </a:rPr>
                  <a:t> in country r for the production of one unit of output by industry j in country s.</a:t>
                </a:r>
              </a:p>
            </p:txBody>
          </p:sp>
        </mc:Choice>
        <mc:Fallback>
          <p:sp>
            <p:nvSpPr>
              <p:cNvPr id="53" name="Rectangle 52">
                <a:extLst>
                  <a:ext uri="{FF2B5EF4-FFF2-40B4-BE49-F238E27FC236}">
                    <a16:creationId xmlns:a16="http://schemas.microsoft.com/office/drawing/2014/main" id="{86E1465E-4AFB-AAF5-FAEB-3B63E1FA53D2}"/>
                  </a:ext>
                </a:extLst>
              </p:cNvPr>
              <p:cNvSpPr>
                <a:spLocks noRot="1" noChangeAspect="1" noMove="1" noResize="1" noEditPoints="1" noAdjustHandles="1" noChangeArrowheads="1" noChangeShapeType="1" noTextEdit="1"/>
              </p:cNvSpPr>
              <p:nvPr/>
            </p:nvSpPr>
            <p:spPr>
              <a:xfrm>
                <a:off x="4788000" y="4367465"/>
                <a:ext cx="4183764" cy="483274"/>
              </a:xfrm>
              <a:prstGeom prst="rect">
                <a:avLst/>
              </a:prstGeom>
              <a:blipFill>
                <a:blip r:embed="rId3"/>
                <a:stretch>
                  <a:fillRect b="-7317"/>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28805845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3FA7-948D-40E7-AB3A-84C6C5988E0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31F9EF-CFC0-A23A-0458-4F9D5B5BA8CB}"/>
              </a:ext>
            </a:extLst>
          </p:cNvPr>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0E0FA-5128-4381-9022-C0D25AC8632C}" type="slidenum">
              <a:rPr lang="en-US" smtClean="0"/>
              <a:pPr/>
              <a:t>12</a:t>
            </a:fld>
            <a:endParaRPr lang="en-US">
              <a:solidFill>
                <a:schemeClr val="tx1">
                  <a:lumMod val="50000"/>
                  <a:lumOff val="50000"/>
                </a:schemeClr>
              </a:solidFill>
              <a:latin typeface="+mj-lt"/>
            </a:endParaRPr>
          </a:p>
        </p:txBody>
      </p:sp>
      <p:sp>
        <p:nvSpPr>
          <p:cNvPr id="4" name="Title 3">
            <a:extLst>
              <a:ext uri="{FF2B5EF4-FFF2-40B4-BE49-F238E27FC236}">
                <a16:creationId xmlns:a16="http://schemas.microsoft.com/office/drawing/2014/main" id="{994B9530-A29B-FCAB-C444-AA759A6079EF}"/>
              </a:ext>
            </a:extLst>
          </p:cNvPr>
          <p:cNvSpPr>
            <a:spLocks noGrp="1"/>
          </p:cNvSpPr>
          <p:nvPr>
            <p:ph type="title"/>
          </p:nvPr>
        </p:nvSpPr>
        <p:spPr/>
        <p:txBody>
          <a:bodyPr/>
          <a:lstStyle/>
          <a:p>
            <a:r>
              <a:rPr lang="en-GB"/>
              <a:t>Core idea: tracing value-added</a:t>
            </a:r>
          </a:p>
        </p:txBody>
      </p:sp>
      <p:sp>
        <p:nvSpPr>
          <p:cNvPr id="7" name="Rectangle 6">
            <a:extLst>
              <a:ext uri="{FF2B5EF4-FFF2-40B4-BE49-F238E27FC236}">
                <a16:creationId xmlns:a16="http://schemas.microsoft.com/office/drawing/2014/main" id="{F483D3CD-91C1-71FF-4B25-9AD40E9028D3}"/>
              </a:ext>
            </a:extLst>
          </p:cNvPr>
          <p:cNvSpPr/>
          <p:nvPr/>
        </p:nvSpPr>
        <p:spPr>
          <a:xfrm>
            <a:off x="4893472" y="4346615"/>
            <a:ext cx="3697226" cy="577081"/>
          </a:xfrm>
          <a:prstGeom prst="rect">
            <a:avLst/>
          </a:prstGeom>
        </p:spPr>
        <p:txBody>
          <a:bodyPr wrap="square">
            <a:spAutoFit/>
          </a:bodyPr>
          <a:lstStyle/>
          <a:p>
            <a:r>
              <a:rPr lang="en-GB" sz="1050">
                <a:latin typeface="+mj-lt"/>
              </a:rPr>
              <a:t>Instead of </a:t>
            </a:r>
            <a:r>
              <a:rPr lang="en-GB" sz="1050" i="1">
                <a:cs typeface="Times New Roman" panose="02020603050405020304" pitchFamily="18" charset="0"/>
              </a:rPr>
              <a:t>v</a:t>
            </a:r>
            <a:r>
              <a:rPr lang="en-GB" sz="1050">
                <a:latin typeface="+mj-lt"/>
              </a:rPr>
              <a:t> being value-added per unit, </a:t>
            </a:r>
          </a:p>
          <a:p>
            <a:r>
              <a:rPr lang="en-GB" sz="1050" i="1">
                <a:cs typeface="Times New Roman" panose="02020603050405020304" pitchFamily="18" charset="0"/>
              </a:rPr>
              <a:t>v </a:t>
            </a:r>
            <a:r>
              <a:rPr lang="en-GB" sz="1050" i="1">
                <a:latin typeface="+mj-lt"/>
              </a:rPr>
              <a:t>= </a:t>
            </a:r>
            <a:r>
              <a:rPr lang="en-GB" sz="1050">
                <a:latin typeface="+mj-lt"/>
              </a:rPr>
              <a:t>Co2 emissions/output </a:t>
            </a:r>
            <a:r>
              <a:rPr lang="en-GB" sz="1050">
                <a:latin typeface="+mj-lt"/>
                <a:sym typeface="Wingdings" panose="05000000000000000000" pitchFamily="2" charset="2"/>
              </a:rPr>
              <a:t> Trade in embodied Co2 </a:t>
            </a:r>
          </a:p>
          <a:p>
            <a:r>
              <a:rPr lang="en-GB" sz="1050" i="1">
                <a:cs typeface="Times New Roman" panose="02020603050405020304" pitchFamily="18" charset="0"/>
              </a:rPr>
              <a:t>v</a:t>
            </a:r>
            <a:r>
              <a:rPr lang="en-GB" sz="1050" i="1">
                <a:latin typeface="+mj-lt"/>
              </a:rPr>
              <a:t> </a:t>
            </a:r>
            <a:r>
              <a:rPr lang="en-GB" sz="1050">
                <a:latin typeface="+mj-lt"/>
              </a:rPr>
              <a:t>= employment/output </a:t>
            </a:r>
            <a:r>
              <a:rPr lang="en-GB" sz="1050">
                <a:latin typeface="+mj-lt"/>
                <a:sym typeface="Wingdings" panose="05000000000000000000" pitchFamily="2" charset="2"/>
              </a:rPr>
              <a:t> Trade in employment</a:t>
            </a:r>
            <a:endParaRPr lang="en-GB" sz="1050">
              <a:latin typeface="+mj-lt"/>
            </a:endParaRPr>
          </a:p>
        </p:txBody>
      </p:sp>
      <p:sp>
        <p:nvSpPr>
          <p:cNvPr id="13" name="TextBox 12">
            <a:extLst>
              <a:ext uri="{FF2B5EF4-FFF2-40B4-BE49-F238E27FC236}">
                <a16:creationId xmlns:a16="http://schemas.microsoft.com/office/drawing/2014/main" id="{CAFDFC4A-D3BD-0015-8289-0C8A4AA98938}"/>
              </a:ext>
            </a:extLst>
          </p:cNvPr>
          <p:cNvSpPr txBox="1"/>
          <p:nvPr/>
        </p:nvSpPr>
        <p:spPr>
          <a:xfrm>
            <a:off x="4882164" y="1078902"/>
            <a:ext cx="3719841" cy="2631490"/>
          </a:xfrm>
          <a:prstGeom prst="rect">
            <a:avLst/>
          </a:prstGeom>
          <a:noFill/>
        </p:spPr>
        <p:txBody>
          <a:bodyPr wrap="square">
            <a:spAutoFit/>
          </a:bodyPr>
          <a:lstStyle/>
          <a:p>
            <a:r>
              <a:rPr lang="en-GB" sz="1500" i="1">
                <a:latin typeface="+mj-lt"/>
              </a:rPr>
              <a:t>From output to value-added</a:t>
            </a:r>
          </a:p>
          <a:p>
            <a:pPr algn="ctr"/>
            <a:r>
              <a:rPr lang="en-GB" sz="1500" i="1" err="1">
                <a:cs typeface="Times New Roman" panose="02020603050405020304" pitchFamily="18" charset="0"/>
              </a:rPr>
              <a:t>Va</a:t>
            </a:r>
            <a:r>
              <a:rPr lang="en-GB" sz="1500" i="1" baseline="-25000" err="1">
                <a:solidFill>
                  <a:srgbClr val="FF0000"/>
                </a:solidFill>
                <a:cs typeface="Calibri" panose="020F0502020204030204" pitchFamily="34" charset="0"/>
              </a:rPr>
              <a:t>Y</a:t>
            </a:r>
            <a:r>
              <a:rPr lang="en-GB" sz="1500" i="1">
                <a:solidFill>
                  <a:srgbClr val="FF0000"/>
                </a:solidFill>
                <a:latin typeface="+mj-lt"/>
              </a:rPr>
              <a:t> = </a:t>
            </a:r>
            <a:r>
              <a:rPr lang="en-GB" sz="1500" i="1" err="1">
                <a:cs typeface="Times New Roman" panose="02020603050405020304" pitchFamily="18" charset="0"/>
              </a:rPr>
              <a:t>v</a:t>
            </a:r>
            <a:r>
              <a:rPr lang="en-GB" sz="1500" err="1"/>
              <a:t>B</a:t>
            </a:r>
            <a:r>
              <a:rPr lang="en-GB" sz="1500" err="1">
                <a:solidFill>
                  <a:srgbClr val="FF0000"/>
                </a:solidFill>
              </a:rPr>
              <a:t>Y</a:t>
            </a:r>
            <a:r>
              <a:rPr lang="en-GB" sz="1500">
                <a:solidFill>
                  <a:srgbClr val="FF0000"/>
                </a:solidFill>
              </a:rPr>
              <a:t> </a:t>
            </a:r>
          </a:p>
          <a:p>
            <a:r>
              <a:rPr lang="en-GB" sz="1500" i="1">
                <a:cs typeface="Times New Roman" panose="02020603050405020304" pitchFamily="18" charset="0"/>
              </a:rPr>
              <a:t>v</a:t>
            </a:r>
            <a:r>
              <a:rPr lang="en-GB" sz="1500" i="1">
                <a:latin typeface="+mj-lt"/>
              </a:rPr>
              <a:t> = value-added per unit of output</a:t>
            </a:r>
          </a:p>
          <a:p>
            <a:r>
              <a:rPr lang="en-GB" sz="1500" i="1">
                <a:latin typeface="+mj-lt"/>
              </a:rPr>
              <a:t>B = global production multipliers</a:t>
            </a:r>
          </a:p>
          <a:p>
            <a:r>
              <a:rPr lang="en-GB" sz="1500" i="1">
                <a:latin typeface="+mj-lt"/>
              </a:rPr>
              <a:t>Y = final demand</a:t>
            </a:r>
            <a:endParaRPr lang="en-GB" sz="1500">
              <a:latin typeface="+mj-lt"/>
            </a:endParaRPr>
          </a:p>
          <a:p>
            <a:endParaRPr lang="en-GB" sz="1500">
              <a:latin typeface="+mj-lt"/>
            </a:endParaRPr>
          </a:p>
          <a:p>
            <a:r>
              <a:rPr lang="en-GB" sz="1500">
                <a:latin typeface="+mj-lt"/>
              </a:rPr>
              <a:t>We are transforming production flows into value-added flows.</a:t>
            </a:r>
          </a:p>
          <a:p>
            <a:endParaRPr lang="en-GB" sz="1500">
              <a:latin typeface="+mj-lt"/>
            </a:endParaRPr>
          </a:p>
          <a:p>
            <a:r>
              <a:rPr lang="en-GB" sz="1500">
                <a:latin typeface="+mj-lt"/>
              </a:rPr>
              <a:t>Alternatively, </a:t>
            </a:r>
            <a:r>
              <a:rPr lang="en-GB" sz="1500" i="1">
                <a:cs typeface="Times New Roman" panose="02020603050405020304" pitchFamily="18" charset="0"/>
              </a:rPr>
              <a:t>Va</a:t>
            </a:r>
            <a:r>
              <a:rPr lang="en-GB" sz="1500" i="1" baseline="-25000">
                <a:solidFill>
                  <a:srgbClr val="FF0000"/>
                </a:solidFill>
                <a:cs typeface="Calibri" panose="020F0502020204030204" pitchFamily="34" charset="0"/>
              </a:rPr>
              <a:t>e</a:t>
            </a:r>
            <a:r>
              <a:rPr lang="en-GB" sz="1500" i="1">
                <a:cs typeface="Times New Roman" panose="02020603050405020304" pitchFamily="18" charset="0"/>
              </a:rPr>
              <a:t>=</a:t>
            </a:r>
            <a:r>
              <a:rPr lang="en-GB" sz="1500" i="1" err="1">
                <a:cs typeface="Times New Roman" panose="02020603050405020304" pitchFamily="18" charset="0"/>
              </a:rPr>
              <a:t>v</a:t>
            </a:r>
            <a:r>
              <a:rPr lang="en-GB" sz="1500" err="1"/>
              <a:t>B</a:t>
            </a:r>
            <a:r>
              <a:rPr lang="en-GB" sz="1500" i="1" err="1">
                <a:solidFill>
                  <a:srgbClr val="FF0000"/>
                </a:solidFill>
                <a:cs typeface="Calibri" panose="020F0502020204030204" pitchFamily="34" charset="0"/>
              </a:rPr>
              <a:t>e</a:t>
            </a:r>
            <a:r>
              <a:rPr lang="en-GB" sz="1500" i="1">
                <a:solidFill>
                  <a:srgbClr val="FF0000"/>
                </a:solidFill>
                <a:cs typeface="Calibri" panose="020F0502020204030204" pitchFamily="34" charset="0"/>
              </a:rPr>
              <a:t> </a:t>
            </a:r>
          </a:p>
          <a:p>
            <a:r>
              <a:rPr lang="en-GB" sz="1500">
                <a:latin typeface="+mj-lt"/>
                <a:cs typeface="Calibri" panose="020F0502020204030204" pitchFamily="34" charset="0"/>
              </a:rPr>
              <a:t>Where e are exports.</a:t>
            </a:r>
          </a:p>
        </p:txBody>
      </p:sp>
      <p:sp>
        <p:nvSpPr>
          <p:cNvPr id="18" name="TextBox 17">
            <a:extLst>
              <a:ext uri="{FF2B5EF4-FFF2-40B4-BE49-F238E27FC236}">
                <a16:creationId xmlns:a16="http://schemas.microsoft.com/office/drawing/2014/main" id="{6B3DE1A6-51E0-6874-2B4C-89F1D755A0DD}"/>
              </a:ext>
            </a:extLst>
          </p:cNvPr>
          <p:cNvSpPr txBox="1"/>
          <p:nvPr/>
        </p:nvSpPr>
        <p:spPr>
          <a:xfrm>
            <a:off x="535184" y="4009044"/>
            <a:ext cx="3893585" cy="784830"/>
          </a:xfrm>
          <a:prstGeom prst="rect">
            <a:avLst/>
          </a:prstGeom>
          <a:solidFill>
            <a:schemeClr val="bg1"/>
          </a:solidFill>
          <a:ln>
            <a:noFill/>
          </a:ln>
        </p:spPr>
        <p:txBody>
          <a:bodyPr wrap="square" rtlCol="0">
            <a:spAutoFit/>
          </a:bodyPr>
          <a:lstStyle/>
          <a:p>
            <a:r>
              <a:rPr lang="en-GB" sz="900">
                <a:latin typeface="+mj-lt"/>
                <a:cs typeface="Calibri" panose="020F0502020204030204" pitchFamily="34" charset="0"/>
              </a:rPr>
              <a:t>Note: this is a simplified version of ICIO and:</a:t>
            </a:r>
          </a:p>
          <a:p>
            <a:pPr marL="214313" indent="-214313">
              <a:buFont typeface="Arial" panose="020B0604020202020204" pitchFamily="34" charset="0"/>
              <a:buChar char="•"/>
            </a:pPr>
            <a:r>
              <a:rPr lang="en-GB" sz="900">
                <a:latin typeface="+mj-lt"/>
                <a:cs typeface="Calibri" panose="020F0502020204030204" pitchFamily="34" charset="0"/>
              </a:rPr>
              <a:t>Value added is </a:t>
            </a:r>
            <a:r>
              <a:rPr lang="en-GB" sz="900" i="1">
                <a:latin typeface="+mj-lt"/>
                <a:cs typeface="Calibri" panose="020F0502020204030204" pitchFamily="34" charset="0"/>
              </a:rPr>
              <a:t>at basic prices </a:t>
            </a:r>
            <a:r>
              <a:rPr lang="en-GB" sz="900">
                <a:latin typeface="+mj-lt"/>
                <a:cs typeface="Calibri" panose="020F0502020204030204" pitchFamily="34" charset="0"/>
              </a:rPr>
              <a:t>and includes taxes less subsidies on intermediate products;</a:t>
            </a:r>
          </a:p>
          <a:p>
            <a:pPr marL="214313" indent="-214313">
              <a:buFont typeface="Arial" panose="020B0604020202020204" pitchFamily="34" charset="0"/>
              <a:buChar char="•"/>
            </a:pPr>
            <a:r>
              <a:rPr lang="en-GB" sz="900">
                <a:latin typeface="+mj-lt"/>
                <a:cs typeface="Calibri" panose="020F0502020204030204" pitchFamily="34" charset="0"/>
              </a:rPr>
              <a:t>Final demand is </a:t>
            </a:r>
            <a:r>
              <a:rPr lang="en-GB" sz="900" i="1">
                <a:latin typeface="+mj-lt"/>
                <a:cs typeface="Calibri" panose="020F0502020204030204" pitchFamily="34" charset="0"/>
              </a:rPr>
              <a:t>at basic prices </a:t>
            </a:r>
            <a:r>
              <a:rPr lang="en-GB" sz="900">
                <a:latin typeface="+mj-lt"/>
                <a:cs typeface="Calibri" panose="020F0502020204030204" pitchFamily="34" charset="0"/>
              </a:rPr>
              <a:t>and includes direct purchases abroad by residents;</a:t>
            </a:r>
          </a:p>
        </p:txBody>
      </p:sp>
      <p:grpSp>
        <p:nvGrpSpPr>
          <p:cNvPr id="19" name="Group 18">
            <a:extLst>
              <a:ext uri="{FF2B5EF4-FFF2-40B4-BE49-F238E27FC236}">
                <a16:creationId xmlns:a16="http://schemas.microsoft.com/office/drawing/2014/main" id="{3CABAD77-B331-F2B5-48C5-B663F0BA31F4}"/>
              </a:ext>
            </a:extLst>
          </p:cNvPr>
          <p:cNvGrpSpPr/>
          <p:nvPr/>
        </p:nvGrpSpPr>
        <p:grpSpPr>
          <a:xfrm>
            <a:off x="507205" y="1174166"/>
            <a:ext cx="4064795" cy="2790825"/>
            <a:chOff x="706438" y="1330325"/>
            <a:chExt cx="5419726" cy="3721100"/>
          </a:xfrm>
        </p:grpSpPr>
        <p:sp>
          <p:nvSpPr>
            <p:cNvPr id="20" name="AutoShape 2">
              <a:extLst>
                <a:ext uri="{FF2B5EF4-FFF2-40B4-BE49-F238E27FC236}">
                  <a16:creationId xmlns:a16="http://schemas.microsoft.com/office/drawing/2014/main" id="{562F2AFC-66A6-D5C1-8C88-A5AB50411FD6}"/>
                </a:ext>
              </a:extLst>
            </p:cNvPr>
            <p:cNvSpPr>
              <a:spLocks noChangeAspect="1" noChangeArrowheads="1" noTextEdit="1"/>
            </p:cNvSpPr>
            <p:nvPr/>
          </p:nvSpPr>
          <p:spPr bwMode="auto">
            <a:xfrm>
              <a:off x="706438" y="1330325"/>
              <a:ext cx="5419726" cy="3721100"/>
            </a:xfrm>
            <a:prstGeom prst="rect">
              <a:avLst/>
            </a:prstGeom>
            <a:solidFill>
              <a:srgbClr val="FFFFFF"/>
            </a:solidFill>
            <a:ln w="28575" cap="flat" cmpd="sng" algn="ctr">
              <a:solidFill>
                <a:srgbClr val="0070C0"/>
              </a:solidFill>
              <a:prstDash val="solid"/>
              <a:miter lim="800000"/>
              <a:headEnd type="none" w="med" len="med"/>
              <a:tailEnd type="none" w="med" len="med"/>
            </a:ln>
          </p:spPr>
          <p:txBody>
            <a:bodyPr vert="horz" wrap="square" lIns="68580" tIns="34290" rIns="68580" bIns="34290" numCol="1" anchor="t" anchorCtr="0" compatLnSpc="1">
              <a:prstTxWarp prst="textNoShape">
                <a:avLst/>
              </a:prstTxWarp>
            </a:bodyPr>
            <a:lstStyle/>
            <a:p>
              <a:endParaRPr lang="en-US" sz="1350"/>
            </a:p>
          </p:txBody>
        </p:sp>
        <p:sp>
          <p:nvSpPr>
            <p:cNvPr id="21" name="TextBox 20">
              <a:extLst>
                <a:ext uri="{FF2B5EF4-FFF2-40B4-BE49-F238E27FC236}">
                  <a16:creationId xmlns:a16="http://schemas.microsoft.com/office/drawing/2014/main" id="{6CAAE993-3D51-670B-F5EB-05A6138FBFF4}"/>
                </a:ext>
              </a:extLst>
            </p:cNvPr>
            <p:cNvSpPr txBox="1"/>
            <p:nvPr/>
          </p:nvSpPr>
          <p:spPr>
            <a:xfrm>
              <a:off x="4229950" y="4020820"/>
              <a:ext cx="1605454" cy="553997"/>
            </a:xfrm>
            <a:prstGeom prst="rect">
              <a:avLst/>
            </a:prstGeom>
            <a:solidFill>
              <a:schemeClr val="bg1"/>
            </a:solidFill>
            <a:ln w="19050">
              <a:solidFill>
                <a:srgbClr val="0070C0"/>
              </a:solidFill>
            </a:ln>
          </p:spPr>
          <p:txBody>
            <a:bodyPr wrap="square" rtlCol="0">
              <a:spAutoFit/>
            </a:bodyPr>
            <a:lstStyle/>
            <a:p>
              <a:pPr algn="ctr"/>
              <a:r>
                <a:rPr lang="en-GB" sz="2100">
                  <a:solidFill>
                    <a:schemeClr val="bg1">
                      <a:lumMod val="65000"/>
                    </a:schemeClr>
                  </a:solidFill>
                  <a:latin typeface="+mj-lt"/>
                </a:rPr>
                <a:t>∑</a:t>
              </a:r>
              <a:r>
                <a:rPr lang="en-GB" sz="2100">
                  <a:latin typeface="+mj-lt"/>
                </a:rPr>
                <a:t>VA = </a:t>
              </a:r>
              <a:r>
                <a:rPr lang="en-GB" sz="2100">
                  <a:solidFill>
                    <a:schemeClr val="bg1">
                      <a:lumMod val="65000"/>
                    </a:schemeClr>
                  </a:solidFill>
                  <a:latin typeface="+mj-lt"/>
                </a:rPr>
                <a:t>∑</a:t>
              </a:r>
              <a:r>
                <a:rPr lang="en-GB" sz="2100">
                  <a:latin typeface="+mj-lt"/>
                </a:rPr>
                <a:t>Y</a:t>
              </a:r>
            </a:p>
          </p:txBody>
        </p:sp>
        <p:sp>
          <p:nvSpPr>
            <p:cNvPr id="22" name="Rectangle 4">
              <a:extLst>
                <a:ext uri="{FF2B5EF4-FFF2-40B4-BE49-F238E27FC236}">
                  <a16:creationId xmlns:a16="http://schemas.microsoft.com/office/drawing/2014/main" id="{6E1E68F4-2E71-A4E8-F91A-01ACC54DDA7F}"/>
                </a:ext>
              </a:extLst>
            </p:cNvPr>
            <p:cNvSpPr>
              <a:spLocks noChangeArrowheads="1"/>
            </p:cNvSpPr>
            <p:nvPr/>
          </p:nvSpPr>
          <p:spPr bwMode="auto">
            <a:xfrm>
              <a:off x="1050926" y="1598613"/>
              <a:ext cx="2944813" cy="2351088"/>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3" name="Rectangle 5">
              <a:extLst>
                <a:ext uri="{FF2B5EF4-FFF2-40B4-BE49-F238E27FC236}">
                  <a16:creationId xmlns:a16="http://schemas.microsoft.com/office/drawing/2014/main" id="{DC94512C-59C2-1F3F-1127-0DC41106AAA1}"/>
                </a:ext>
              </a:extLst>
            </p:cNvPr>
            <p:cNvSpPr>
              <a:spLocks noChangeArrowheads="1"/>
            </p:cNvSpPr>
            <p:nvPr/>
          </p:nvSpPr>
          <p:spPr bwMode="auto">
            <a:xfrm>
              <a:off x="4094163" y="1598613"/>
              <a:ext cx="1330325" cy="2351088"/>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4" name="Rectangle 6">
              <a:extLst>
                <a:ext uri="{FF2B5EF4-FFF2-40B4-BE49-F238E27FC236}">
                  <a16:creationId xmlns:a16="http://schemas.microsoft.com/office/drawing/2014/main" id="{9E6D1099-A8D9-8F42-4E36-54D338D78485}"/>
                </a:ext>
              </a:extLst>
            </p:cNvPr>
            <p:cNvSpPr>
              <a:spLocks noChangeArrowheads="1"/>
            </p:cNvSpPr>
            <p:nvPr/>
          </p:nvSpPr>
          <p:spPr bwMode="auto">
            <a:xfrm>
              <a:off x="5535613" y="1598613"/>
              <a:ext cx="504825" cy="235108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5" name="Rectangle 7">
              <a:extLst>
                <a:ext uri="{FF2B5EF4-FFF2-40B4-BE49-F238E27FC236}">
                  <a16:creationId xmlns:a16="http://schemas.microsoft.com/office/drawing/2014/main" id="{8FB2D6A9-1AB2-0015-E36E-660F35E164A9}"/>
                </a:ext>
              </a:extLst>
            </p:cNvPr>
            <p:cNvSpPr>
              <a:spLocks noChangeArrowheads="1"/>
            </p:cNvSpPr>
            <p:nvPr/>
          </p:nvSpPr>
          <p:spPr bwMode="auto">
            <a:xfrm>
              <a:off x="1050926" y="4067175"/>
              <a:ext cx="2944813" cy="420688"/>
            </a:xfrm>
            <a:prstGeom prst="rect">
              <a:avLst/>
            </a:prstGeom>
            <a:solidFill>
              <a:srgbClr val="E6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6" name="Rectangle 8">
              <a:extLst>
                <a:ext uri="{FF2B5EF4-FFF2-40B4-BE49-F238E27FC236}">
                  <a16:creationId xmlns:a16="http://schemas.microsoft.com/office/drawing/2014/main" id="{A4024BF8-2AA9-3000-8453-ABA07BE80610}"/>
                </a:ext>
              </a:extLst>
            </p:cNvPr>
            <p:cNvSpPr>
              <a:spLocks noChangeArrowheads="1"/>
            </p:cNvSpPr>
            <p:nvPr/>
          </p:nvSpPr>
          <p:spPr bwMode="auto">
            <a:xfrm>
              <a:off x="1050926" y="4559300"/>
              <a:ext cx="2944813" cy="361950"/>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27" name="Rectangle 9">
              <a:extLst>
                <a:ext uri="{FF2B5EF4-FFF2-40B4-BE49-F238E27FC236}">
                  <a16:creationId xmlns:a16="http://schemas.microsoft.com/office/drawing/2014/main" id="{FF62E6F2-5155-FC92-813C-E54A9CEF248A}"/>
                </a:ext>
              </a:extLst>
            </p:cNvPr>
            <p:cNvSpPr>
              <a:spLocks noChangeArrowheads="1"/>
            </p:cNvSpPr>
            <p:nvPr/>
          </p:nvSpPr>
          <p:spPr bwMode="auto">
            <a:xfrm>
              <a:off x="2012951" y="1365250"/>
              <a:ext cx="8912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s, Ind j</a:t>
              </a:r>
              <a:endParaRPr lang="en-US" altLang="en-US" sz="1350">
                <a:latin typeface="+mj-lt"/>
              </a:endParaRPr>
            </a:p>
          </p:txBody>
        </p:sp>
        <p:sp>
          <p:nvSpPr>
            <p:cNvPr id="28" name="Rectangle 10">
              <a:extLst>
                <a:ext uri="{FF2B5EF4-FFF2-40B4-BE49-F238E27FC236}">
                  <a16:creationId xmlns:a16="http://schemas.microsoft.com/office/drawing/2014/main" id="{8F5967F7-00F9-9F0D-EACC-83A7F89DEF3F}"/>
                </a:ext>
              </a:extLst>
            </p:cNvPr>
            <p:cNvSpPr>
              <a:spLocks noChangeArrowheads="1"/>
            </p:cNvSpPr>
            <p:nvPr/>
          </p:nvSpPr>
          <p:spPr bwMode="auto">
            <a:xfrm>
              <a:off x="4500563" y="1365250"/>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s</a:t>
              </a:r>
              <a:endParaRPr lang="en-US" altLang="en-US" sz="1350">
                <a:latin typeface="+mj-lt"/>
              </a:endParaRPr>
            </a:p>
          </p:txBody>
        </p:sp>
        <p:sp>
          <p:nvSpPr>
            <p:cNvPr id="29" name="Rectangle 11">
              <a:extLst>
                <a:ext uri="{FF2B5EF4-FFF2-40B4-BE49-F238E27FC236}">
                  <a16:creationId xmlns:a16="http://schemas.microsoft.com/office/drawing/2014/main" id="{732C29FE-3F80-CC80-F85D-710A6D341CDA}"/>
                </a:ext>
              </a:extLst>
            </p:cNvPr>
            <p:cNvSpPr>
              <a:spLocks noChangeArrowheads="1"/>
            </p:cNvSpPr>
            <p:nvPr/>
          </p:nvSpPr>
          <p:spPr bwMode="auto">
            <a:xfrm rot="16200000">
              <a:off x="449310" y="2612945"/>
              <a:ext cx="857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i="1">
                  <a:solidFill>
                    <a:srgbClr val="000000"/>
                  </a:solidFill>
                  <a:latin typeface="+mj-lt"/>
                </a:rPr>
                <a:t>Cou r, ind i</a:t>
              </a:r>
              <a:endParaRPr lang="en-US" altLang="en-US" sz="1350">
                <a:latin typeface="+mj-lt"/>
              </a:endParaRPr>
            </a:p>
          </p:txBody>
        </p:sp>
        <p:sp>
          <p:nvSpPr>
            <p:cNvPr id="30" name="Rectangle 12">
              <a:extLst>
                <a:ext uri="{FF2B5EF4-FFF2-40B4-BE49-F238E27FC236}">
                  <a16:creationId xmlns:a16="http://schemas.microsoft.com/office/drawing/2014/main" id="{8F2C75E0-79BA-CB46-FF7C-A91255EEF1E3}"/>
                </a:ext>
              </a:extLst>
            </p:cNvPr>
            <p:cNvSpPr>
              <a:spLocks noChangeArrowheads="1"/>
            </p:cNvSpPr>
            <p:nvPr/>
          </p:nvSpPr>
          <p:spPr bwMode="auto">
            <a:xfrm>
              <a:off x="2381251" y="2546350"/>
              <a:ext cx="203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550">
                  <a:solidFill>
                    <a:srgbClr val="000000"/>
                  </a:solidFill>
                  <a:latin typeface="+mj-lt"/>
                </a:rPr>
                <a:t>Z</a:t>
              </a:r>
              <a:endParaRPr lang="en-US" altLang="en-US" sz="1350">
                <a:latin typeface="+mj-lt"/>
              </a:endParaRPr>
            </a:p>
          </p:txBody>
        </p:sp>
        <p:sp>
          <p:nvSpPr>
            <p:cNvPr id="31" name="Rectangle 13">
              <a:extLst>
                <a:ext uri="{FF2B5EF4-FFF2-40B4-BE49-F238E27FC236}">
                  <a16:creationId xmlns:a16="http://schemas.microsoft.com/office/drawing/2014/main" id="{F06AC653-1CAD-2D9B-78D8-19832779FBC7}"/>
                </a:ext>
              </a:extLst>
            </p:cNvPr>
            <p:cNvSpPr>
              <a:spLocks noChangeArrowheads="1"/>
            </p:cNvSpPr>
            <p:nvPr/>
          </p:nvSpPr>
          <p:spPr bwMode="auto">
            <a:xfrm>
              <a:off x="4635502" y="2559050"/>
              <a:ext cx="179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Y</a:t>
              </a:r>
              <a:endParaRPr lang="en-US" altLang="en-US" sz="1350">
                <a:latin typeface="+mj-lt"/>
              </a:endParaRPr>
            </a:p>
          </p:txBody>
        </p:sp>
        <p:sp>
          <p:nvSpPr>
            <p:cNvPr id="32" name="Rectangle 14">
              <a:extLst>
                <a:ext uri="{FF2B5EF4-FFF2-40B4-BE49-F238E27FC236}">
                  <a16:creationId xmlns:a16="http://schemas.microsoft.com/office/drawing/2014/main" id="{FE1B23F9-552A-4B2F-6DC5-7B6B0AC27CEF}"/>
                </a:ext>
              </a:extLst>
            </p:cNvPr>
            <p:cNvSpPr>
              <a:spLocks noChangeArrowheads="1"/>
            </p:cNvSpPr>
            <p:nvPr/>
          </p:nvSpPr>
          <p:spPr bwMode="auto">
            <a:xfrm>
              <a:off x="5657851" y="2559050"/>
              <a:ext cx="192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X</a:t>
              </a:r>
              <a:endParaRPr lang="en-US" altLang="en-US" sz="1350">
                <a:latin typeface="+mj-lt"/>
              </a:endParaRPr>
            </a:p>
          </p:txBody>
        </p:sp>
        <p:sp>
          <p:nvSpPr>
            <p:cNvPr id="33" name="Rectangle 15">
              <a:extLst>
                <a:ext uri="{FF2B5EF4-FFF2-40B4-BE49-F238E27FC236}">
                  <a16:creationId xmlns:a16="http://schemas.microsoft.com/office/drawing/2014/main" id="{32EEB178-1C18-34CB-DC4C-1710A539F125}"/>
                </a:ext>
              </a:extLst>
            </p:cNvPr>
            <p:cNvSpPr>
              <a:spLocks noChangeArrowheads="1"/>
            </p:cNvSpPr>
            <p:nvPr/>
          </p:nvSpPr>
          <p:spPr bwMode="auto">
            <a:xfrm>
              <a:off x="2259012" y="4067176"/>
              <a:ext cx="412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VA</a:t>
              </a:r>
              <a:endParaRPr lang="en-US" altLang="en-US" sz="1350">
                <a:latin typeface="+mj-lt"/>
              </a:endParaRPr>
            </a:p>
          </p:txBody>
        </p:sp>
        <p:sp>
          <p:nvSpPr>
            <p:cNvPr id="34" name="Rectangle 16">
              <a:extLst>
                <a:ext uri="{FF2B5EF4-FFF2-40B4-BE49-F238E27FC236}">
                  <a16:creationId xmlns:a16="http://schemas.microsoft.com/office/drawing/2014/main" id="{5A00756C-2EA6-1110-CBF2-CBF4B94AC74B}"/>
                </a:ext>
              </a:extLst>
            </p:cNvPr>
            <p:cNvSpPr>
              <a:spLocks noChangeArrowheads="1"/>
            </p:cNvSpPr>
            <p:nvPr/>
          </p:nvSpPr>
          <p:spPr bwMode="auto">
            <a:xfrm>
              <a:off x="2393951" y="4524376"/>
              <a:ext cx="192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0">
                  <a:solidFill>
                    <a:srgbClr val="000000"/>
                  </a:solidFill>
                  <a:latin typeface="+mj-lt"/>
                </a:rPr>
                <a:t>X</a:t>
              </a:r>
              <a:endParaRPr lang="en-US" altLang="en-US" sz="1350">
                <a:latin typeface="+mj-lt"/>
              </a:endParaRPr>
            </a:p>
          </p:txBody>
        </p:sp>
        <p:sp>
          <p:nvSpPr>
            <p:cNvPr id="35" name="Rectangle 17">
              <a:extLst>
                <a:ext uri="{FF2B5EF4-FFF2-40B4-BE49-F238E27FC236}">
                  <a16:creationId xmlns:a16="http://schemas.microsoft.com/office/drawing/2014/main" id="{9727CBB4-B96B-16CE-062A-79F150329B8C}"/>
                </a:ext>
              </a:extLst>
            </p:cNvPr>
            <p:cNvSpPr>
              <a:spLocks noChangeArrowheads="1"/>
            </p:cNvSpPr>
            <p:nvPr/>
          </p:nvSpPr>
          <p:spPr bwMode="auto">
            <a:xfrm>
              <a:off x="1063626" y="1587500"/>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6" name="Rectangle 18">
              <a:extLst>
                <a:ext uri="{FF2B5EF4-FFF2-40B4-BE49-F238E27FC236}">
                  <a16:creationId xmlns:a16="http://schemas.microsoft.com/office/drawing/2014/main" id="{EB1E2759-924F-2B89-1353-BAF1BB57CC45}"/>
                </a:ext>
              </a:extLst>
            </p:cNvPr>
            <p:cNvSpPr>
              <a:spLocks noChangeArrowheads="1"/>
            </p:cNvSpPr>
            <p:nvPr/>
          </p:nvSpPr>
          <p:spPr bwMode="auto">
            <a:xfrm>
              <a:off x="4106863" y="1587500"/>
              <a:ext cx="1317625"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7" name="Rectangle 19">
              <a:extLst>
                <a:ext uri="{FF2B5EF4-FFF2-40B4-BE49-F238E27FC236}">
                  <a16:creationId xmlns:a16="http://schemas.microsoft.com/office/drawing/2014/main" id="{F07B3BE3-0BE5-0684-9FD7-D3D6F117F4B1}"/>
                </a:ext>
              </a:extLst>
            </p:cNvPr>
            <p:cNvSpPr>
              <a:spLocks noChangeArrowheads="1"/>
            </p:cNvSpPr>
            <p:nvPr/>
          </p:nvSpPr>
          <p:spPr bwMode="auto">
            <a:xfrm>
              <a:off x="1063626" y="3927475"/>
              <a:ext cx="293211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8" name="Rectangle 20">
              <a:extLst>
                <a:ext uri="{FF2B5EF4-FFF2-40B4-BE49-F238E27FC236}">
                  <a16:creationId xmlns:a16="http://schemas.microsoft.com/office/drawing/2014/main" id="{338E4036-7F2F-3867-50C3-C2C2FD58B21A}"/>
                </a:ext>
              </a:extLst>
            </p:cNvPr>
            <p:cNvSpPr>
              <a:spLocks noChangeArrowheads="1"/>
            </p:cNvSpPr>
            <p:nvPr/>
          </p:nvSpPr>
          <p:spPr bwMode="auto">
            <a:xfrm>
              <a:off x="4106863" y="3927475"/>
              <a:ext cx="13176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39" name="Rectangle 21">
              <a:extLst>
                <a:ext uri="{FF2B5EF4-FFF2-40B4-BE49-F238E27FC236}">
                  <a16:creationId xmlns:a16="http://schemas.microsoft.com/office/drawing/2014/main" id="{FE84D752-BA82-370C-5A31-85D0E5A70BE2}"/>
                </a:ext>
              </a:extLst>
            </p:cNvPr>
            <p:cNvSpPr>
              <a:spLocks noChangeArrowheads="1"/>
            </p:cNvSpPr>
            <p:nvPr/>
          </p:nvSpPr>
          <p:spPr bwMode="auto">
            <a:xfrm>
              <a:off x="1039813" y="1587500"/>
              <a:ext cx="23813"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0" name="Rectangle 22">
              <a:extLst>
                <a:ext uri="{FF2B5EF4-FFF2-40B4-BE49-F238E27FC236}">
                  <a16:creationId xmlns:a16="http://schemas.microsoft.com/office/drawing/2014/main" id="{ED652179-DBD5-4E47-FB84-5898AC6FDE0A}"/>
                </a:ext>
              </a:extLst>
            </p:cNvPr>
            <p:cNvSpPr>
              <a:spLocks noChangeArrowheads="1"/>
            </p:cNvSpPr>
            <p:nvPr/>
          </p:nvSpPr>
          <p:spPr bwMode="auto">
            <a:xfrm>
              <a:off x="397033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1" name="Rectangle 23">
              <a:extLst>
                <a:ext uri="{FF2B5EF4-FFF2-40B4-BE49-F238E27FC236}">
                  <a16:creationId xmlns:a16="http://schemas.microsoft.com/office/drawing/2014/main" id="{0B373F7B-0081-F514-B28E-920CFC3DF507}"/>
                </a:ext>
              </a:extLst>
            </p:cNvPr>
            <p:cNvSpPr>
              <a:spLocks noChangeArrowheads="1"/>
            </p:cNvSpPr>
            <p:nvPr/>
          </p:nvSpPr>
          <p:spPr bwMode="auto">
            <a:xfrm>
              <a:off x="1039813" y="4056063"/>
              <a:ext cx="23813" cy="431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2" name="Rectangle 24">
              <a:extLst>
                <a:ext uri="{FF2B5EF4-FFF2-40B4-BE49-F238E27FC236}">
                  <a16:creationId xmlns:a16="http://schemas.microsoft.com/office/drawing/2014/main" id="{978C4A2C-460D-1613-F676-DBEFE4827509}"/>
                </a:ext>
              </a:extLst>
            </p:cNvPr>
            <p:cNvSpPr>
              <a:spLocks noChangeArrowheads="1"/>
            </p:cNvSpPr>
            <p:nvPr/>
          </p:nvSpPr>
          <p:spPr bwMode="auto">
            <a:xfrm>
              <a:off x="3970338" y="4079875"/>
              <a:ext cx="25400" cy="407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3" name="Rectangle 25">
              <a:extLst>
                <a:ext uri="{FF2B5EF4-FFF2-40B4-BE49-F238E27FC236}">
                  <a16:creationId xmlns:a16="http://schemas.microsoft.com/office/drawing/2014/main" id="{A634E078-0918-830D-2169-D2C99FD8E003}"/>
                </a:ext>
              </a:extLst>
            </p:cNvPr>
            <p:cNvSpPr>
              <a:spLocks noChangeArrowheads="1"/>
            </p:cNvSpPr>
            <p:nvPr/>
          </p:nvSpPr>
          <p:spPr bwMode="auto">
            <a:xfrm>
              <a:off x="1039813" y="4546600"/>
              <a:ext cx="23813" cy="374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4" name="Rectangle 26">
              <a:extLst>
                <a:ext uri="{FF2B5EF4-FFF2-40B4-BE49-F238E27FC236}">
                  <a16:creationId xmlns:a16="http://schemas.microsoft.com/office/drawing/2014/main" id="{A18FF956-DB8A-439D-D424-E88D2D10DB77}"/>
                </a:ext>
              </a:extLst>
            </p:cNvPr>
            <p:cNvSpPr>
              <a:spLocks noChangeArrowheads="1"/>
            </p:cNvSpPr>
            <p:nvPr/>
          </p:nvSpPr>
          <p:spPr bwMode="auto">
            <a:xfrm>
              <a:off x="3970338" y="4570413"/>
              <a:ext cx="25400" cy="350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5" name="Rectangle 27">
              <a:extLst>
                <a:ext uri="{FF2B5EF4-FFF2-40B4-BE49-F238E27FC236}">
                  <a16:creationId xmlns:a16="http://schemas.microsoft.com/office/drawing/2014/main" id="{B14B6823-E993-F7B8-8288-78746087F70D}"/>
                </a:ext>
              </a:extLst>
            </p:cNvPr>
            <p:cNvSpPr>
              <a:spLocks noChangeArrowheads="1"/>
            </p:cNvSpPr>
            <p:nvPr/>
          </p:nvSpPr>
          <p:spPr bwMode="auto">
            <a:xfrm>
              <a:off x="4081463" y="1587500"/>
              <a:ext cx="25400"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6" name="Rectangle 28">
              <a:extLst>
                <a:ext uri="{FF2B5EF4-FFF2-40B4-BE49-F238E27FC236}">
                  <a16:creationId xmlns:a16="http://schemas.microsoft.com/office/drawing/2014/main" id="{887B58FD-6F8F-AC3B-BCAE-B8BF9D5E66C9}"/>
                </a:ext>
              </a:extLst>
            </p:cNvPr>
            <p:cNvSpPr>
              <a:spLocks noChangeArrowheads="1"/>
            </p:cNvSpPr>
            <p:nvPr/>
          </p:nvSpPr>
          <p:spPr bwMode="auto">
            <a:xfrm>
              <a:off x="539908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7" name="Rectangle 29">
              <a:extLst>
                <a:ext uri="{FF2B5EF4-FFF2-40B4-BE49-F238E27FC236}">
                  <a16:creationId xmlns:a16="http://schemas.microsoft.com/office/drawing/2014/main" id="{404E17E2-90B1-07B2-5E86-1D3175AE98A8}"/>
                </a:ext>
              </a:extLst>
            </p:cNvPr>
            <p:cNvSpPr>
              <a:spLocks noChangeArrowheads="1"/>
            </p:cNvSpPr>
            <p:nvPr/>
          </p:nvSpPr>
          <p:spPr bwMode="auto">
            <a:xfrm>
              <a:off x="5522913" y="1587500"/>
              <a:ext cx="25400" cy="236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8" name="Rectangle 30">
              <a:extLst>
                <a:ext uri="{FF2B5EF4-FFF2-40B4-BE49-F238E27FC236}">
                  <a16:creationId xmlns:a16="http://schemas.microsoft.com/office/drawing/2014/main" id="{0C15C64A-9041-223A-AA75-B7588CC616DC}"/>
                </a:ext>
              </a:extLst>
            </p:cNvPr>
            <p:cNvSpPr>
              <a:spLocks noChangeArrowheads="1"/>
            </p:cNvSpPr>
            <p:nvPr/>
          </p:nvSpPr>
          <p:spPr bwMode="auto">
            <a:xfrm>
              <a:off x="6015038" y="1611313"/>
              <a:ext cx="25400" cy="2338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49" name="Rectangle 31">
              <a:extLst>
                <a:ext uri="{FF2B5EF4-FFF2-40B4-BE49-F238E27FC236}">
                  <a16:creationId xmlns:a16="http://schemas.microsoft.com/office/drawing/2014/main" id="{7AD27A30-F9AC-4DE8-3344-94949CF406D9}"/>
                </a:ext>
              </a:extLst>
            </p:cNvPr>
            <p:cNvSpPr>
              <a:spLocks noChangeArrowheads="1"/>
            </p:cNvSpPr>
            <p:nvPr/>
          </p:nvSpPr>
          <p:spPr bwMode="auto">
            <a:xfrm>
              <a:off x="5548313" y="1587500"/>
              <a:ext cx="492125"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0" name="Rectangle 32">
              <a:extLst>
                <a:ext uri="{FF2B5EF4-FFF2-40B4-BE49-F238E27FC236}">
                  <a16:creationId xmlns:a16="http://schemas.microsoft.com/office/drawing/2014/main" id="{34110EDF-F289-1638-F1B4-E318B3B62861}"/>
                </a:ext>
              </a:extLst>
            </p:cNvPr>
            <p:cNvSpPr>
              <a:spLocks noChangeArrowheads="1"/>
            </p:cNvSpPr>
            <p:nvPr/>
          </p:nvSpPr>
          <p:spPr bwMode="auto">
            <a:xfrm>
              <a:off x="5548313" y="3927475"/>
              <a:ext cx="4921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1" name="Rectangle 33">
              <a:extLst>
                <a:ext uri="{FF2B5EF4-FFF2-40B4-BE49-F238E27FC236}">
                  <a16:creationId xmlns:a16="http://schemas.microsoft.com/office/drawing/2014/main" id="{40D475FD-83C6-6FD8-54CA-868EAA652DD4}"/>
                </a:ext>
              </a:extLst>
            </p:cNvPr>
            <p:cNvSpPr>
              <a:spLocks noChangeArrowheads="1"/>
            </p:cNvSpPr>
            <p:nvPr/>
          </p:nvSpPr>
          <p:spPr bwMode="auto">
            <a:xfrm>
              <a:off x="1063626" y="4056063"/>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2" name="Rectangle 34">
              <a:extLst>
                <a:ext uri="{FF2B5EF4-FFF2-40B4-BE49-F238E27FC236}">
                  <a16:creationId xmlns:a16="http://schemas.microsoft.com/office/drawing/2014/main" id="{234B1F15-D353-8514-689C-47767B336D40}"/>
                </a:ext>
              </a:extLst>
            </p:cNvPr>
            <p:cNvSpPr>
              <a:spLocks noChangeArrowheads="1"/>
            </p:cNvSpPr>
            <p:nvPr/>
          </p:nvSpPr>
          <p:spPr bwMode="auto">
            <a:xfrm>
              <a:off x="1063626" y="4465638"/>
              <a:ext cx="293211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3" name="Rectangle 35">
              <a:extLst>
                <a:ext uri="{FF2B5EF4-FFF2-40B4-BE49-F238E27FC236}">
                  <a16:creationId xmlns:a16="http://schemas.microsoft.com/office/drawing/2014/main" id="{0A1CE371-6F7F-B2DC-63D3-0479B5552197}"/>
                </a:ext>
              </a:extLst>
            </p:cNvPr>
            <p:cNvSpPr>
              <a:spLocks noChangeArrowheads="1"/>
            </p:cNvSpPr>
            <p:nvPr/>
          </p:nvSpPr>
          <p:spPr bwMode="auto">
            <a:xfrm>
              <a:off x="1063626" y="4546600"/>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sp>
          <p:nvSpPr>
            <p:cNvPr id="54" name="Rectangle 36">
              <a:extLst>
                <a:ext uri="{FF2B5EF4-FFF2-40B4-BE49-F238E27FC236}">
                  <a16:creationId xmlns:a16="http://schemas.microsoft.com/office/drawing/2014/main" id="{6721ED6A-8E40-A022-EDCA-8ECE7FE40B5A}"/>
                </a:ext>
              </a:extLst>
            </p:cNvPr>
            <p:cNvSpPr>
              <a:spLocks noChangeArrowheads="1"/>
            </p:cNvSpPr>
            <p:nvPr/>
          </p:nvSpPr>
          <p:spPr bwMode="auto">
            <a:xfrm>
              <a:off x="1063626" y="4897438"/>
              <a:ext cx="293211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mj-lt"/>
              </a:endParaRPr>
            </a:p>
          </p:txBody>
        </p:sp>
      </p:grpSp>
    </p:spTree>
    <p:extLst>
      <p:ext uri="{BB962C8B-B14F-4D97-AF65-F5344CB8AC3E}">
        <p14:creationId xmlns:p14="http://schemas.microsoft.com/office/powerpoint/2010/main" val="27768919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0E0FA-5128-4381-9022-C0D25AC8632C}" type="slidenum">
              <a:rPr lang="en-US" smtClean="0"/>
              <a:pPr/>
              <a:t>13</a:t>
            </a:fld>
            <a:endParaRPr lang="en-US">
              <a:solidFill>
                <a:schemeClr val="tx1">
                  <a:lumMod val="50000"/>
                  <a:lumOff val="50000"/>
                </a:schemeClr>
              </a:solidFill>
            </a:endParaRPr>
          </a:p>
        </p:txBody>
      </p:sp>
      <p:sp>
        <p:nvSpPr>
          <p:cNvPr id="4" name="Title 3"/>
          <p:cNvSpPr>
            <a:spLocks noGrp="1"/>
          </p:cNvSpPr>
          <p:nvPr>
            <p:ph type="title"/>
          </p:nvPr>
        </p:nvSpPr>
        <p:spPr/>
        <p:txBody>
          <a:bodyPr/>
          <a:lstStyle/>
          <a:p>
            <a:r>
              <a:rPr lang="en-US">
                <a:solidFill>
                  <a:schemeClr val="tx1">
                    <a:lumMod val="50000"/>
                  </a:schemeClr>
                </a:solidFill>
              </a:rPr>
              <a:t>Global flows of goods and services </a:t>
            </a:r>
            <a:br>
              <a:rPr lang="en-US"/>
            </a:br>
            <a:r>
              <a:rPr lang="en-US">
                <a:solidFill>
                  <a:srgbClr val="7030A0"/>
                </a:solidFill>
              </a:rPr>
              <a:t>4 perspectives,  8 dimensions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531" y="3567874"/>
            <a:ext cx="5710365" cy="497681"/>
          </a:xfrm>
          <a:prstGeom prst="rect">
            <a:avLst/>
          </a:prstGeom>
          <a:solidFill>
            <a:schemeClr val="bg1"/>
          </a:solidFill>
          <a:ln w="9525">
            <a:solidFill>
              <a:srgbClr val="0070C0"/>
            </a:solidFill>
            <a:miter lim="800000"/>
            <a:headEnd/>
            <a:tailEnd/>
          </a:ln>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531" y="2932172"/>
            <a:ext cx="5710365" cy="529306"/>
          </a:xfrm>
          <a:prstGeom prst="rect">
            <a:avLst/>
          </a:prstGeom>
          <a:solidFill>
            <a:schemeClr val="bg1"/>
          </a:solidFill>
          <a:ln>
            <a:solidFill>
              <a:srgbClr val="0070C0"/>
            </a:solidFill>
          </a:ln>
          <a:effec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531" y="4171950"/>
            <a:ext cx="5710365" cy="514350"/>
          </a:xfrm>
          <a:prstGeom prst="rect">
            <a:avLst/>
          </a:prstGeom>
          <a:solidFill>
            <a:schemeClr val="bg1"/>
          </a:solidFill>
          <a:ln>
            <a:solidFill>
              <a:srgbClr val="002060"/>
            </a:solidFill>
          </a:ln>
          <a:effectLst/>
        </p:spPr>
      </p:pic>
      <p:pic>
        <p:nvPicPr>
          <p:cNvPr id="2" name="Picture 1"/>
          <p:cNvPicPr>
            <a:picLocks noChangeAspect="1"/>
          </p:cNvPicPr>
          <p:nvPr/>
        </p:nvPicPr>
        <p:blipFill>
          <a:blip r:embed="rId6"/>
          <a:stretch>
            <a:fillRect/>
          </a:stretch>
        </p:blipFill>
        <p:spPr>
          <a:xfrm>
            <a:off x="1641532" y="1305804"/>
            <a:ext cx="874766" cy="1245592"/>
          </a:xfrm>
          <a:prstGeom prst="rect">
            <a:avLst/>
          </a:prstGeom>
          <a:solidFill>
            <a:schemeClr val="bg1"/>
          </a:solidFill>
          <a:ln w="19050">
            <a:solidFill>
              <a:srgbClr val="0070C0"/>
            </a:solidFill>
          </a:ln>
        </p:spPr>
      </p:pic>
      <p:pic>
        <p:nvPicPr>
          <p:cNvPr id="5" name="Picture 4"/>
          <p:cNvPicPr>
            <a:picLocks noChangeAspect="1"/>
          </p:cNvPicPr>
          <p:nvPr/>
        </p:nvPicPr>
        <p:blipFill>
          <a:blip r:embed="rId7"/>
          <a:stretch>
            <a:fillRect/>
          </a:stretch>
        </p:blipFill>
        <p:spPr>
          <a:xfrm>
            <a:off x="3253398" y="1305805"/>
            <a:ext cx="874766" cy="1245592"/>
          </a:xfrm>
          <a:prstGeom prst="rect">
            <a:avLst/>
          </a:prstGeom>
          <a:solidFill>
            <a:schemeClr val="bg1"/>
          </a:solidFill>
          <a:ln w="19050">
            <a:solidFill>
              <a:srgbClr val="0070C0"/>
            </a:solidFill>
          </a:ln>
        </p:spPr>
      </p:pic>
      <p:pic>
        <p:nvPicPr>
          <p:cNvPr id="6" name="Picture 5"/>
          <p:cNvPicPr>
            <a:picLocks noChangeAspect="1"/>
          </p:cNvPicPr>
          <p:nvPr/>
        </p:nvPicPr>
        <p:blipFill>
          <a:blip r:embed="rId8"/>
          <a:stretch>
            <a:fillRect/>
          </a:stretch>
        </p:blipFill>
        <p:spPr>
          <a:xfrm>
            <a:off x="4865264" y="1313083"/>
            <a:ext cx="874766" cy="1245592"/>
          </a:xfrm>
          <a:prstGeom prst="rect">
            <a:avLst/>
          </a:prstGeom>
          <a:solidFill>
            <a:schemeClr val="bg1"/>
          </a:solidFill>
          <a:ln w="19050">
            <a:solidFill>
              <a:srgbClr val="0070C0"/>
            </a:solidFill>
          </a:ln>
        </p:spPr>
      </p:pic>
      <p:pic>
        <p:nvPicPr>
          <p:cNvPr id="7" name="Picture 6"/>
          <p:cNvPicPr>
            <a:picLocks noChangeAspect="1"/>
          </p:cNvPicPr>
          <p:nvPr/>
        </p:nvPicPr>
        <p:blipFill>
          <a:blip r:embed="rId9"/>
          <a:stretch>
            <a:fillRect/>
          </a:stretch>
        </p:blipFill>
        <p:spPr>
          <a:xfrm>
            <a:off x="6477130" y="1307155"/>
            <a:ext cx="874766" cy="1245592"/>
          </a:xfrm>
          <a:prstGeom prst="rect">
            <a:avLst/>
          </a:prstGeom>
          <a:solidFill>
            <a:schemeClr val="bg1"/>
          </a:solidFill>
          <a:ln w="19050">
            <a:solidFill>
              <a:srgbClr val="0070C0"/>
            </a:solidFill>
          </a:ln>
        </p:spPr>
      </p:pic>
      <p:sp>
        <p:nvSpPr>
          <p:cNvPr id="12" name="Right Arrow 11"/>
          <p:cNvSpPr/>
          <p:nvPr/>
        </p:nvSpPr>
        <p:spPr>
          <a:xfrm>
            <a:off x="2768415" y="1678132"/>
            <a:ext cx="232864" cy="257747"/>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825"/>
          </a:p>
        </p:txBody>
      </p:sp>
      <p:sp>
        <p:nvSpPr>
          <p:cNvPr id="13" name="Right Arrow 12"/>
          <p:cNvSpPr/>
          <p:nvPr/>
        </p:nvSpPr>
        <p:spPr>
          <a:xfrm>
            <a:off x="4397159" y="1678132"/>
            <a:ext cx="232864" cy="257747"/>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825"/>
          </a:p>
        </p:txBody>
      </p:sp>
      <p:sp>
        <p:nvSpPr>
          <p:cNvPr id="14" name="Right Arrow 13"/>
          <p:cNvSpPr/>
          <p:nvPr/>
        </p:nvSpPr>
        <p:spPr>
          <a:xfrm>
            <a:off x="5992148" y="1678132"/>
            <a:ext cx="232864" cy="257747"/>
          </a:xfrm>
          <a:prstGeom prst="rightArrow">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825"/>
          </a:p>
        </p:txBody>
      </p:sp>
    </p:spTree>
    <p:extLst>
      <p:ext uri="{BB962C8B-B14F-4D97-AF65-F5344CB8AC3E}">
        <p14:creationId xmlns:p14="http://schemas.microsoft.com/office/powerpoint/2010/main" val="7775701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0-#ppt_w/2"/>
                                          </p:val>
                                        </p:tav>
                                        <p:tav tm="100000">
                                          <p:val>
                                            <p:strVal val="#ppt_x"/>
                                          </p:val>
                                        </p:tav>
                                      </p:tavLst>
                                    </p:anim>
                                    <p:anim calcmode="lin" valueType="num">
                                      <p:cBhvr additive="base">
                                        <p:cTn id="20"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0-#ppt_w/2"/>
                                          </p:val>
                                        </p:tav>
                                        <p:tav tm="100000">
                                          <p:val>
                                            <p:strVal val="#ppt_x"/>
                                          </p:val>
                                        </p:tav>
                                      </p:tavLst>
                                    </p:anim>
                                    <p:anim calcmode="lin" valueType="num">
                                      <p:cBhvr additive="base">
                                        <p:cTn id="3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500" fill="hold"/>
                                        <p:tgtEl>
                                          <p:spTgt spid="1028"/>
                                        </p:tgtEl>
                                        <p:attrNameLst>
                                          <p:attrName>ppt_x</p:attrName>
                                        </p:attrNameLst>
                                      </p:cBhvr>
                                      <p:tavLst>
                                        <p:tav tm="0">
                                          <p:val>
                                            <p:strVal val="0-#ppt_w/2"/>
                                          </p:val>
                                        </p:tav>
                                        <p:tav tm="100000">
                                          <p:val>
                                            <p:strVal val="#ppt_x"/>
                                          </p:val>
                                        </p:tav>
                                      </p:tavLst>
                                    </p:anim>
                                    <p:anim calcmode="lin" valueType="num">
                                      <p:cBhvr additive="base">
                                        <p:cTn id="5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13" name="Shape 7"/>
          <p:cNvSpPr/>
          <p:nvPr/>
        </p:nvSpPr>
        <p:spPr>
          <a:xfrm>
            <a:off x="6647259" y="0"/>
            <a:ext cx="2496741" cy="5143500"/>
          </a:xfrm>
          <a:prstGeom prst="rect">
            <a:avLst/>
          </a:prstGeom>
          <a:solidFill>
            <a:srgbClr val="F9F9F9"/>
          </a:solidFill>
          <a:ln/>
        </p:spPr>
        <p:txBody>
          <a:bodyPr/>
          <a:lstStyle/>
          <a:p>
            <a:endParaRPr lang="en-GB"/>
          </a:p>
        </p:txBody>
      </p:sp>
      <p:sp>
        <p:nvSpPr>
          <p:cNvPr id="27" name="Text 0">
            <a:extLst>
              <a:ext uri="{FF2B5EF4-FFF2-40B4-BE49-F238E27FC236}">
                <a16:creationId xmlns:a16="http://schemas.microsoft.com/office/drawing/2014/main" id="{5A5CB4DE-1552-BE37-9EC8-199B8CBAD418}"/>
              </a:ext>
            </a:extLst>
          </p:cNvPr>
          <p:cNvSpPr/>
          <p:nvPr/>
        </p:nvSpPr>
        <p:spPr>
          <a:xfrm>
            <a:off x="428625" y="285750"/>
            <a:ext cx="5882878" cy="215444"/>
          </a:xfrm>
          <a:prstGeom prst="rect">
            <a:avLst/>
          </a:prstGeom>
          <a:noFill/>
          <a:ln/>
        </p:spPr>
        <p:txBody>
          <a:bodyPr wrap="square" lIns="0" tIns="0" rIns="0" bIns="0"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STRUCTURAL TRANSFORMATION ACROSS INCOME LEVELS</a:t>
            </a:r>
            <a:endParaRPr lang="en-US" sz="1400" dirty="0"/>
          </a:p>
        </p:txBody>
      </p:sp>
      <p:pic>
        <p:nvPicPr>
          <p:cNvPr id="30" name="Picture 29">
            <a:extLst>
              <a:ext uri="{FF2B5EF4-FFF2-40B4-BE49-F238E27FC236}">
                <a16:creationId xmlns:a16="http://schemas.microsoft.com/office/drawing/2014/main" id="{429FFB41-DA92-6822-FCD9-839432BD9086}"/>
              </a:ext>
            </a:extLst>
          </p:cNvPr>
          <p:cNvPicPr>
            <a:picLocks noChangeAspect="1"/>
          </p:cNvPicPr>
          <p:nvPr/>
        </p:nvPicPr>
        <p:blipFill>
          <a:blip r:embed="rId4"/>
          <a:stretch>
            <a:fillRect/>
          </a:stretch>
        </p:blipFill>
        <p:spPr>
          <a:xfrm>
            <a:off x="186769" y="817313"/>
            <a:ext cx="5809899" cy="3937328"/>
          </a:xfrm>
          <a:prstGeom prst="rect">
            <a:avLst/>
          </a:prstGeom>
        </p:spPr>
      </p:pic>
      <p:pic>
        <p:nvPicPr>
          <p:cNvPr id="32" name="Picture 31">
            <a:extLst>
              <a:ext uri="{FF2B5EF4-FFF2-40B4-BE49-F238E27FC236}">
                <a16:creationId xmlns:a16="http://schemas.microsoft.com/office/drawing/2014/main" id="{C83216D7-F70A-5C0E-8E90-D5703519D0A7}"/>
              </a:ext>
            </a:extLst>
          </p:cNvPr>
          <p:cNvPicPr>
            <a:picLocks noChangeAspect="1"/>
          </p:cNvPicPr>
          <p:nvPr/>
        </p:nvPicPr>
        <p:blipFill>
          <a:blip r:embed="rId5"/>
          <a:stretch>
            <a:fillRect/>
          </a:stretch>
        </p:blipFill>
        <p:spPr>
          <a:xfrm>
            <a:off x="7074337" y="1523802"/>
            <a:ext cx="1347124" cy="1983947"/>
          </a:xfrm>
          <a:prstGeom prst="rect">
            <a:avLst/>
          </a:prstGeom>
        </p:spPr>
      </p:pic>
      <p:pic>
        <p:nvPicPr>
          <p:cNvPr id="3" name="Picture 2">
            <a:extLst>
              <a:ext uri="{FF2B5EF4-FFF2-40B4-BE49-F238E27FC236}">
                <a16:creationId xmlns:a16="http://schemas.microsoft.com/office/drawing/2014/main" id="{91E253F5-185A-BA13-5361-F551518A1FD8}"/>
              </a:ext>
            </a:extLst>
          </p:cNvPr>
          <p:cNvPicPr>
            <a:picLocks noChangeAspect="1"/>
          </p:cNvPicPr>
          <p:nvPr/>
        </p:nvPicPr>
        <p:blipFill>
          <a:blip r:embed="rId6"/>
          <a:stretch>
            <a:fillRect/>
          </a:stretch>
        </p:blipFill>
        <p:spPr>
          <a:xfrm>
            <a:off x="7710791" y="90790"/>
            <a:ext cx="489842" cy="430577"/>
          </a:xfrm>
          <a:prstGeom prst="rect">
            <a:avLst/>
          </a:prstGeom>
        </p:spPr>
      </p:pic>
      <p:pic>
        <p:nvPicPr>
          <p:cNvPr id="4" name="Picture 3">
            <a:extLst>
              <a:ext uri="{FF2B5EF4-FFF2-40B4-BE49-F238E27FC236}">
                <a16:creationId xmlns:a16="http://schemas.microsoft.com/office/drawing/2014/main" id="{0D337781-E1F4-C7BE-CC68-4AF6AB782BE8}"/>
              </a:ext>
            </a:extLst>
          </p:cNvPr>
          <p:cNvPicPr>
            <a:picLocks noChangeAspect="1"/>
          </p:cNvPicPr>
          <p:nvPr/>
        </p:nvPicPr>
        <p:blipFill>
          <a:blip r:embed="rId7"/>
          <a:stretch>
            <a:fillRect/>
          </a:stretch>
        </p:blipFill>
        <p:spPr>
          <a:xfrm>
            <a:off x="8401763" y="46275"/>
            <a:ext cx="456487" cy="5196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571500" y="428625"/>
            <a:ext cx="8001000" cy="276999"/>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RESULTS: L → LM</a:t>
            </a:r>
            <a:endParaRPr lang="en-US" sz="1800" dirty="0"/>
          </a:p>
        </p:txBody>
      </p:sp>
      <p:sp>
        <p:nvSpPr>
          <p:cNvPr id="4" name="Text 1"/>
          <p:cNvSpPr/>
          <p:nvPr/>
        </p:nvSpPr>
        <p:spPr>
          <a:xfrm>
            <a:off x="571500" y="842963"/>
            <a:ext cx="8001000" cy="184666"/>
          </a:xfrm>
          <a:prstGeom prst="rect">
            <a:avLst/>
          </a:prstGeom>
          <a:noFill/>
          <a:ln/>
        </p:spPr>
        <p:txBody>
          <a:bodyPr wrap="square" lIns="0" tIns="0" rIns="0" bIns="0" rtlCol="0" anchor="t">
            <a:spAutoFit/>
          </a:bodyPr>
          <a:lstStyle/>
          <a:p>
            <a:pPr marL="0" indent="0" algn="l">
              <a:buNone/>
            </a:pPr>
            <a:r>
              <a:rPr lang="en-US" sz="1200" b="1" dirty="0">
                <a:solidFill>
                  <a:srgbClr val="D9534F"/>
                </a:solidFill>
                <a:latin typeface="Playfair Display Black" pitchFamily="34" charset="0"/>
                <a:ea typeface="Playfair Display Black" pitchFamily="34" charset="-122"/>
                <a:cs typeface="Playfair Display Black" pitchFamily="34" charset="-120"/>
              </a:rPr>
              <a:t>Industrial Deepening Signature</a:t>
            </a:r>
            <a:endParaRPr lang="en-US" sz="1200" dirty="0"/>
          </a:p>
        </p:txBody>
      </p:sp>
      <p:sp>
        <p:nvSpPr>
          <p:cNvPr id="5" name="Shape 2"/>
          <p:cNvSpPr/>
          <p:nvPr/>
        </p:nvSpPr>
        <p:spPr>
          <a:xfrm>
            <a:off x="571500" y="1357313"/>
            <a:ext cx="1448219" cy="346472"/>
          </a:xfrm>
          <a:prstGeom prst="rect">
            <a:avLst/>
          </a:prstGeom>
          <a:solidFill>
            <a:srgbClr val="1A2B4C"/>
          </a:solidFill>
          <a:ln/>
        </p:spPr>
        <p:txBody>
          <a:bodyPr/>
          <a:lstStyle/>
          <a:p>
            <a:endParaRPr lang="en-GB"/>
          </a:p>
        </p:txBody>
      </p:sp>
      <p:sp>
        <p:nvSpPr>
          <p:cNvPr id="6" name="Text 3"/>
          <p:cNvSpPr/>
          <p:nvPr/>
        </p:nvSpPr>
        <p:spPr>
          <a:xfrm>
            <a:off x="571500" y="1357313"/>
            <a:ext cx="3640131"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VARIABLE</a:t>
            </a:r>
            <a:endParaRPr lang="en-US" sz="900" dirty="0"/>
          </a:p>
        </p:txBody>
      </p:sp>
      <p:sp>
        <p:nvSpPr>
          <p:cNvPr id="7" name="Shape 4"/>
          <p:cNvSpPr/>
          <p:nvPr/>
        </p:nvSpPr>
        <p:spPr>
          <a:xfrm>
            <a:off x="2013930" y="1357312"/>
            <a:ext cx="1322123" cy="346472"/>
          </a:xfrm>
          <a:prstGeom prst="rect">
            <a:avLst/>
          </a:prstGeom>
          <a:solidFill>
            <a:srgbClr val="1A2B4C"/>
          </a:solidFill>
          <a:ln/>
        </p:spPr>
        <p:txBody>
          <a:bodyPr/>
          <a:lstStyle/>
          <a:p>
            <a:endParaRPr lang="en-GB"/>
          </a:p>
        </p:txBody>
      </p:sp>
      <p:sp>
        <p:nvSpPr>
          <p:cNvPr id="8" name="Text 5"/>
          <p:cNvSpPr/>
          <p:nvPr/>
        </p:nvSpPr>
        <p:spPr>
          <a:xfrm>
            <a:off x="1844158" y="1357313"/>
            <a:ext cx="2543035"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COEFFICIENT</a:t>
            </a:r>
            <a:endParaRPr lang="en-US" sz="900" dirty="0"/>
          </a:p>
        </p:txBody>
      </p:sp>
      <p:sp>
        <p:nvSpPr>
          <p:cNvPr id="9" name="Shape 6"/>
          <p:cNvSpPr/>
          <p:nvPr/>
        </p:nvSpPr>
        <p:spPr>
          <a:xfrm>
            <a:off x="3336053" y="1357313"/>
            <a:ext cx="1235947" cy="346472"/>
          </a:xfrm>
          <a:prstGeom prst="rect">
            <a:avLst/>
          </a:prstGeom>
          <a:solidFill>
            <a:srgbClr val="1A2B4C"/>
          </a:solidFill>
          <a:ln/>
        </p:spPr>
        <p:txBody>
          <a:bodyPr/>
          <a:lstStyle/>
          <a:p>
            <a:endParaRPr lang="en-GB"/>
          </a:p>
        </p:txBody>
      </p:sp>
      <p:sp>
        <p:nvSpPr>
          <p:cNvPr id="10" name="Text 7"/>
          <p:cNvSpPr/>
          <p:nvPr/>
        </p:nvSpPr>
        <p:spPr>
          <a:xfrm>
            <a:off x="3227527" y="1353741"/>
            <a:ext cx="1817833"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P-VALUE</a:t>
            </a:r>
            <a:endParaRPr lang="en-US" sz="900" dirty="0"/>
          </a:p>
        </p:txBody>
      </p:sp>
      <p:sp>
        <p:nvSpPr>
          <p:cNvPr id="11" name="Text 8"/>
          <p:cNvSpPr/>
          <p:nvPr/>
        </p:nvSpPr>
        <p:spPr>
          <a:xfrm>
            <a:off x="657225" y="1756892"/>
            <a:ext cx="742950" cy="338554"/>
          </a:xfrm>
          <a:prstGeom prst="rect">
            <a:avLst/>
          </a:prstGeom>
          <a:noFill/>
          <a:ln/>
        </p:spPr>
        <p:txBody>
          <a:bodyPr wrap="square" lIns="0" tIns="0" rIns="0" bIns="0" rtlCol="0" anchor="t">
            <a:spAutoFit/>
          </a:bodyPr>
          <a:lstStyle/>
          <a:p>
            <a:pPr marL="0" indent="0" algn="l">
              <a:buNone/>
            </a:pPr>
            <a:r>
              <a:rPr lang="en-US" sz="1100" b="1" dirty="0">
                <a:solidFill>
                  <a:srgbClr val="333333"/>
                </a:solidFill>
                <a:latin typeface="Open Sans Bold" pitchFamily="34" charset="0"/>
                <a:ea typeface="Open Sans Bold" pitchFamily="34" charset="-122"/>
                <a:cs typeface="Open Sans Bold" pitchFamily="34" charset="-120"/>
              </a:rPr>
              <a:t>EXGR_FVA (</a:t>
            </a:r>
            <a:r>
              <a:rPr lang="en-US" sz="1100" b="1" dirty="0" err="1">
                <a:solidFill>
                  <a:srgbClr val="333333"/>
                </a:solidFill>
                <a:latin typeface="Open Sans Bold" pitchFamily="34" charset="0"/>
                <a:ea typeface="Open Sans Bold" pitchFamily="34" charset="-122"/>
                <a:cs typeface="Open Sans Bold" pitchFamily="34" charset="-120"/>
              </a:rPr>
              <a:t>manu</a:t>
            </a:r>
            <a:r>
              <a:rPr lang="en-US" sz="1100" b="1" dirty="0">
                <a:solidFill>
                  <a:srgbClr val="333333"/>
                </a:solidFill>
                <a:latin typeface="Open Sans Bold" pitchFamily="34" charset="0"/>
                <a:ea typeface="Open Sans Bold" pitchFamily="34" charset="-122"/>
                <a:cs typeface="Open Sans Bold" pitchFamily="34" charset="-120"/>
              </a:rPr>
              <a:t>)</a:t>
            </a:r>
            <a:endParaRPr lang="en-US" sz="1100" dirty="0"/>
          </a:p>
        </p:txBody>
      </p:sp>
      <p:sp>
        <p:nvSpPr>
          <p:cNvPr id="13" name="Text 10"/>
          <p:cNvSpPr/>
          <p:nvPr/>
        </p:nvSpPr>
        <p:spPr>
          <a:xfrm>
            <a:off x="3227527" y="1721643"/>
            <a:ext cx="1817833" cy="389334"/>
          </a:xfrm>
          <a:prstGeom prst="rect">
            <a:avLst/>
          </a:prstGeom>
          <a:noFill/>
          <a:ln/>
        </p:spPr>
        <p:txBody>
          <a:bodyPr wrap="square" lIns="102108" tIns="102108" rIns="102108" bIns="102108" rtlCol="0" anchor="ctr">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0.52</a:t>
            </a:r>
            <a:endParaRPr lang="en-US" sz="1150" dirty="0"/>
          </a:p>
        </p:txBody>
      </p:sp>
      <p:sp>
        <p:nvSpPr>
          <p:cNvPr id="14" name="Shape 11"/>
          <p:cNvSpPr/>
          <p:nvPr/>
        </p:nvSpPr>
        <p:spPr>
          <a:xfrm>
            <a:off x="571500" y="2096940"/>
            <a:ext cx="4000500" cy="392906"/>
          </a:xfrm>
          <a:prstGeom prst="rect">
            <a:avLst/>
          </a:prstGeom>
          <a:solidFill>
            <a:srgbClr val="F2F2F2"/>
          </a:solidFill>
          <a:ln/>
        </p:spPr>
        <p:txBody>
          <a:bodyPr/>
          <a:lstStyle/>
          <a:p>
            <a:endParaRPr lang="en-GB"/>
          </a:p>
        </p:txBody>
      </p:sp>
      <p:sp>
        <p:nvSpPr>
          <p:cNvPr id="15" name="Text 12"/>
          <p:cNvSpPr/>
          <p:nvPr/>
        </p:nvSpPr>
        <p:spPr>
          <a:xfrm>
            <a:off x="657225" y="2149397"/>
            <a:ext cx="678656" cy="338554"/>
          </a:xfrm>
          <a:prstGeom prst="rect">
            <a:avLst/>
          </a:prstGeom>
          <a:noFill/>
          <a:ln/>
        </p:spPr>
        <p:txBody>
          <a:bodyPr wrap="square" lIns="0" tIns="0" rIns="0" bIns="0" rtlCol="0" anchor="t">
            <a:spAutoFit/>
          </a:bodyPr>
          <a:lstStyle/>
          <a:p>
            <a:pPr marL="0" indent="0" algn="l">
              <a:buNone/>
            </a:pPr>
            <a:r>
              <a:rPr lang="en-US" sz="1100" b="1" dirty="0">
                <a:solidFill>
                  <a:srgbClr val="333333"/>
                </a:solidFill>
                <a:latin typeface="Open Sans Bold" pitchFamily="34" charset="0"/>
                <a:ea typeface="Open Sans Bold" pitchFamily="34" charset="-122"/>
                <a:cs typeface="Open Sans Bold" pitchFamily="34" charset="-120"/>
              </a:rPr>
              <a:t>EXGR_IDC (</a:t>
            </a:r>
            <a:r>
              <a:rPr lang="en-US" sz="1100" b="1" dirty="0" err="1">
                <a:solidFill>
                  <a:srgbClr val="333333"/>
                </a:solidFill>
                <a:latin typeface="Open Sans Bold" pitchFamily="34" charset="0"/>
                <a:ea typeface="Open Sans Bold" pitchFamily="34" charset="-122"/>
                <a:cs typeface="Open Sans Bold" pitchFamily="34" charset="-120"/>
              </a:rPr>
              <a:t>manu</a:t>
            </a:r>
            <a:r>
              <a:rPr lang="en-US" sz="1100" b="1" dirty="0">
                <a:solidFill>
                  <a:srgbClr val="333333"/>
                </a:solidFill>
                <a:latin typeface="Open Sans Bold" pitchFamily="34" charset="0"/>
                <a:ea typeface="Open Sans Bold" pitchFamily="34" charset="-122"/>
                <a:cs typeface="Open Sans Bold" pitchFamily="34" charset="-120"/>
              </a:rPr>
              <a:t>)</a:t>
            </a:r>
            <a:endParaRPr lang="en-US" sz="1100" dirty="0"/>
          </a:p>
        </p:txBody>
      </p:sp>
      <p:sp>
        <p:nvSpPr>
          <p:cNvPr id="17" name="Text 14"/>
          <p:cNvSpPr/>
          <p:nvPr/>
        </p:nvSpPr>
        <p:spPr>
          <a:xfrm>
            <a:off x="3227527" y="2110978"/>
            <a:ext cx="1817833" cy="392906"/>
          </a:xfrm>
          <a:prstGeom prst="rect">
            <a:avLst/>
          </a:prstGeom>
          <a:noFill/>
          <a:ln/>
        </p:spPr>
        <p:txBody>
          <a:bodyPr wrap="square" lIns="102108" tIns="102108" rIns="102108" bIns="102108" rtlCol="0" anchor="ctr">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0.56</a:t>
            </a:r>
            <a:endParaRPr lang="en-US" sz="1150" dirty="0"/>
          </a:p>
        </p:txBody>
      </p:sp>
      <p:sp>
        <p:nvSpPr>
          <p:cNvPr id="24" name="Shape 21"/>
          <p:cNvSpPr/>
          <p:nvPr/>
        </p:nvSpPr>
        <p:spPr>
          <a:xfrm>
            <a:off x="604027" y="3836442"/>
            <a:ext cx="8001000" cy="1307058"/>
          </a:xfrm>
          <a:prstGeom prst="rect">
            <a:avLst/>
          </a:prstGeom>
          <a:solidFill>
            <a:srgbClr val="F0F4F8"/>
          </a:solidFill>
          <a:ln/>
        </p:spPr>
        <p:txBody>
          <a:bodyPr/>
          <a:lstStyle/>
          <a:p>
            <a:endParaRPr lang="en-GB"/>
          </a:p>
        </p:txBody>
      </p:sp>
      <p:sp>
        <p:nvSpPr>
          <p:cNvPr id="25" name="Shape 22"/>
          <p:cNvSpPr/>
          <p:nvPr/>
        </p:nvSpPr>
        <p:spPr>
          <a:xfrm>
            <a:off x="604027" y="4013835"/>
            <a:ext cx="71438" cy="988684"/>
          </a:xfrm>
          <a:prstGeom prst="rect">
            <a:avLst/>
          </a:prstGeom>
          <a:solidFill>
            <a:srgbClr val="D9534F"/>
          </a:solidFill>
          <a:ln/>
        </p:spPr>
        <p:txBody>
          <a:bodyPr/>
          <a:lstStyle/>
          <a:p>
            <a:endParaRPr lang="en-GB"/>
          </a:p>
        </p:txBody>
      </p:sp>
      <p:sp>
        <p:nvSpPr>
          <p:cNvPr id="26" name="Text 23"/>
          <p:cNvSpPr/>
          <p:nvPr/>
        </p:nvSpPr>
        <p:spPr>
          <a:xfrm>
            <a:off x="785812" y="3907434"/>
            <a:ext cx="7572375" cy="1022331"/>
          </a:xfrm>
          <a:prstGeom prst="rect">
            <a:avLst/>
          </a:prstGeom>
          <a:noFill/>
          <a:ln/>
        </p:spPr>
        <p:txBody>
          <a:bodyPr wrap="square" lIns="0" tIns="0" rIns="0" bIns="0" rtlCol="0" anchor="t">
            <a:spAutoFit/>
          </a:bodyPr>
          <a:lstStyle/>
          <a:p>
            <a:pPr algn="just">
              <a:lnSpc>
                <a:spcPct val="112000"/>
              </a:lnSpc>
            </a:pPr>
            <a:r>
              <a:rPr lang="en-US" sz="1200" dirty="0">
                <a:latin typeface="Open Sans" panose="020B0606030504020204" pitchFamily="34" charset="0"/>
                <a:ea typeface="Open Sans" panose="020B0606030504020204" pitchFamily="34" charset="0"/>
                <a:cs typeface="Open Sans" panose="020B0606030504020204" pitchFamily="34" charset="0"/>
              </a:rPr>
              <a:t>Countries in the </a:t>
            </a:r>
            <a:r>
              <a:rPr lang="en-US" sz="1200" b="1" dirty="0">
                <a:latin typeface="Open Sans" panose="020B0606030504020204" pitchFamily="34" charset="0"/>
                <a:ea typeface="Open Sans" panose="020B0606030504020204" pitchFamily="34" charset="0"/>
                <a:cs typeface="Open Sans" panose="020B0606030504020204" pitchFamily="34" charset="0"/>
              </a:rPr>
              <a:t>75th percentile of Manufacturing IDC</a:t>
            </a:r>
            <a:r>
              <a:rPr lang="en-US" sz="1200" dirty="0">
                <a:latin typeface="Open Sans" panose="020B0606030504020204" pitchFamily="34" charset="0"/>
                <a:ea typeface="Open Sans" panose="020B0606030504020204" pitchFamily="34" charset="0"/>
                <a:cs typeface="Open Sans" panose="020B0606030504020204" pitchFamily="34" charset="0"/>
              </a:rPr>
              <a:t> have an estimated </a:t>
            </a:r>
            <a:r>
              <a:rPr lang="en-US" sz="1200" b="1" dirty="0">
                <a:latin typeface="Open Sans" panose="020B0606030504020204" pitchFamily="34" charset="0"/>
                <a:ea typeface="Open Sans" panose="020B0606030504020204" pitchFamily="34" charset="0"/>
                <a:cs typeface="Open Sans" panose="020B0606030504020204" pitchFamily="34" charset="0"/>
              </a:rPr>
              <a:t>4.5% probability</a:t>
            </a:r>
            <a:r>
              <a:rPr lang="en-US" sz="1200" dirty="0">
                <a:latin typeface="Open Sans" panose="020B0606030504020204" pitchFamily="34" charset="0"/>
                <a:ea typeface="Open Sans" panose="020B0606030504020204" pitchFamily="34" charset="0"/>
                <a:cs typeface="Open Sans" panose="020B0606030504020204" pitchFamily="34" charset="0"/>
              </a:rPr>
              <a:t> of upgrading to lower-middle-income status in the following year, compared with </a:t>
            </a:r>
            <a:r>
              <a:rPr lang="en-US" sz="1200" b="1" dirty="0">
                <a:latin typeface="Open Sans" panose="020B0606030504020204" pitchFamily="34" charset="0"/>
                <a:ea typeface="Open Sans" panose="020B0606030504020204" pitchFamily="34" charset="0"/>
                <a:cs typeface="Open Sans" panose="020B0606030504020204" pitchFamily="34" charset="0"/>
              </a:rPr>
              <a:t>1.1% for countries at the median</a:t>
            </a:r>
            <a:r>
              <a:rPr lang="en-US" sz="1200" dirty="0">
                <a:latin typeface="Open Sans" panose="020B0606030504020204" pitchFamily="34" charset="0"/>
                <a:ea typeface="Open Sans" panose="020B0606030504020204" pitchFamily="34" charset="0"/>
                <a:cs typeface="Open Sans" panose="020B0606030504020204" pitchFamily="34" charset="0"/>
              </a:rPr>
              <a:t> and only </a:t>
            </a:r>
            <a:r>
              <a:rPr lang="en-US" sz="1200" b="1" dirty="0">
                <a:latin typeface="Open Sans" panose="020B0606030504020204" pitchFamily="34" charset="0"/>
                <a:ea typeface="Open Sans" panose="020B0606030504020204" pitchFamily="34" charset="0"/>
                <a:cs typeface="Open Sans" panose="020B0606030504020204" pitchFamily="34" charset="0"/>
              </a:rPr>
              <a:t>0.2% for countries in the lower quartile</a:t>
            </a:r>
            <a:r>
              <a:rPr lang="en-US" sz="1200" dirty="0">
                <a:latin typeface="Open Sans" panose="020B0606030504020204" pitchFamily="34" charset="0"/>
                <a:ea typeface="Open Sans" panose="020B0606030504020204" pitchFamily="34" charset="0"/>
                <a:cs typeface="Open Sans" panose="020B0606030504020204" pitchFamily="34" charset="0"/>
              </a:rPr>
              <a:t>. Countries at the very top of the IDC distribution have an estimated upgrade probability of </a:t>
            </a:r>
            <a:r>
              <a:rPr lang="en-US" sz="1200" b="1" dirty="0">
                <a:latin typeface="Open Sans" panose="020B0606030504020204" pitchFamily="34" charset="0"/>
                <a:ea typeface="Open Sans" panose="020B0606030504020204" pitchFamily="34" charset="0"/>
                <a:cs typeface="Open Sans" panose="020B0606030504020204" pitchFamily="34" charset="0"/>
              </a:rPr>
              <a:t>13%</a:t>
            </a:r>
            <a:r>
              <a:rPr lang="en-US" sz="1200" dirty="0">
                <a:latin typeface="Open Sans" panose="020B0606030504020204" pitchFamily="34" charset="0"/>
                <a:ea typeface="Open Sans" panose="020B0606030504020204" pitchFamily="34" charset="0"/>
                <a:cs typeface="Open Sans" panose="020B0606030504020204" pitchFamily="34" charset="0"/>
              </a:rPr>
              <a:t>, suggesting that strong domestic supplier networks and industrial deepening are closely associated with successful early-stage development transitions.</a:t>
            </a:r>
          </a:p>
        </p:txBody>
      </p:sp>
      <p:sp>
        <p:nvSpPr>
          <p:cNvPr id="45" name="Text 20">
            <a:extLst>
              <a:ext uri="{FF2B5EF4-FFF2-40B4-BE49-F238E27FC236}">
                <a16:creationId xmlns:a16="http://schemas.microsoft.com/office/drawing/2014/main" id="{3C1A1169-C385-B915-78FA-816CC1A0CDA8}"/>
              </a:ext>
            </a:extLst>
          </p:cNvPr>
          <p:cNvSpPr/>
          <p:nvPr/>
        </p:nvSpPr>
        <p:spPr>
          <a:xfrm>
            <a:off x="1821680" y="1780664"/>
            <a:ext cx="1063928"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1.26** (0.52)</a:t>
            </a:r>
            <a:endParaRPr lang="en-US" sz="1100" dirty="0"/>
          </a:p>
        </p:txBody>
      </p:sp>
      <p:sp>
        <p:nvSpPr>
          <p:cNvPr id="54" name="Text 29">
            <a:extLst>
              <a:ext uri="{FF2B5EF4-FFF2-40B4-BE49-F238E27FC236}">
                <a16:creationId xmlns:a16="http://schemas.microsoft.com/office/drawing/2014/main" id="{71E12EB7-E5D0-D296-21D4-6499F5FF554D}"/>
              </a:ext>
            </a:extLst>
          </p:cNvPr>
          <p:cNvSpPr/>
          <p:nvPr/>
        </p:nvSpPr>
        <p:spPr>
          <a:xfrm>
            <a:off x="1840129" y="2183364"/>
            <a:ext cx="1063928"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1.79*** (0.56)</a:t>
            </a:r>
            <a:endParaRPr lang="en-US" sz="1100" dirty="0"/>
          </a:p>
        </p:txBody>
      </p:sp>
      <p:pic>
        <p:nvPicPr>
          <p:cNvPr id="113" name="Picture 112">
            <a:extLst>
              <a:ext uri="{FF2B5EF4-FFF2-40B4-BE49-F238E27FC236}">
                <a16:creationId xmlns:a16="http://schemas.microsoft.com/office/drawing/2014/main" id="{DAC67EFE-664E-8AEE-11C0-7E9C1E58FF9C}"/>
              </a:ext>
            </a:extLst>
          </p:cNvPr>
          <p:cNvPicPr>
            <a:picLocks noChangeAspect="1"/>
          </p:cNvPicPr>
          <p:nvPr/>
        </p:nvPicPr>
        <p:blipFill>
          <a:blip r:embed="rId3"/>
          <a:stretch>
            <a:fillRect/>
          </a:stretch>
        </p:blipFill>
        <p:spPr>
          <a:xfrm>
            <a:off x="4812431" y="639300"/>
            <a:ext cx="3975274" cy="2803987"/>
          </a:xfrm>
          <a:prstGeom prst="rect">
            <a:avLst/>
          </a:prstGeom>
        </p:spPr>
      </p:pic>
      <p:pic>
        <p:nvPicPr>
          <p:cNvPr id="2" name="Picture 1">
            <a:extLst>
              <a:ext uri="{FF2B5EF4-FFF2-40B4-BE49-F238E27FC236}">
                <a16:creationId xmlns:a16="http://schemas.microsoft.com/office/drawing/2014/main" id="{D832764B-4D51-AF4E-9099-A47F541F6C1B}"/>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2" name="Picture 11">
            <a:extLst>
              <a:ext uri="{FF2B5EF4-FFF2-40B4-BE49-F238E27FC236}">
                <a16:creationId xmlns:a16="http://schemas.microsoft.com/office/drawing/2014/main" id="{EE6B6794-306A-11A3-84A7-3E8C1D2CAD27}"/>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A639-77CD-3019-E08D-6336231D496B}"/>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B13BD11-53F9-4C06-4929-CF7DF6219709}"/>
              </a:ext>
            </a:extLst>
          </p:cNvPr>
          <p:cNvSpPr/>
          <p:nvPr/>
        </p:nvSpPr>
        <p:spPr>
          <a:xfrm>
            <a:off x="571500" y="428625"/>
            <a:ext cx="800100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RESULTS: LM → UM</a:t>
            </a:r>
            <a:endParaRPr lang="en-US" sz="1800" dirty="0"/>
          </a:p>
        </p:txBody>
      </p:sp>
      <p:sp>
        <p:nvSpPr>
          <p:cNvPr id="4" name="Text 1">
            <a:extLst>
              <a:ext uri="{FF2B5EF4-FFF2-40B4-BE49-F238E27FC236}">
                <a16:creationId xmlns:a16="http://schemas.microsoft.com/office/drawing/2014/main" id="{A238FD98-47CB-AA6B-EDAB-CACEB0030A66}"/>
              </a:ext>
            </a:extLst>
          </p:cNvPr>
          <p:cNvSpPr/>
          <p:nvPr/>
        </p:nvSpPr>
        <p:spPr>
          <a:xfrm>
            <a:off x="571500" y="842963"/>
            <a:ext cx="8001000" cy="184666"/>
          </a:xfrm>
          <a:prstGeom prst="rect">
            <a:avLst/>
          </a:prstGeom>
          <a:noFill/>
          <a:ln/>
        </p:spPr>
        <p:txBody>
          <a:bodyPr wrap="square" lIns="0" tIns="0" rIns="0" bIns="0" rtlCol="0" anchor="t">
            <a:spAutoFit/>
          </a:bodyPr>
          <a:lstStyle/>
          <a:p>
            <a:pPr marL="0" indent="0" algn="l">
              <a:buNone/>
            </a:pPr>
            <a:r>
              <a:rPr lang="en-US" sz="1200" b="1" dirty="0">
                <a:solidFill>
                  <a:srgbClr val="D9534F"/>
                </a:solidFill>
                <a:latin typeface="Playfair Display Black" pitchFamily="34" charset="0"/>
                <a:ea typeface="Playfair Display Black" pitchFamily="34" charset="-122"/>
                <a:cs typeface="Playfair Display Black" pitchFamily="34" charset="-120"/>
              </a:rPr>
              <a:t>Capturing Value Signature</a:t>
            </a:r>
            <a:endParaRPr lang="en-US" sz="1200" dirty="0"/>
          </a:p>
        </p:txBody>
      </p:sp>
      <p:sp>
        <p:nvSpPr>
          <p:cNvPr id="5" name="Shape 2">
            <a:extLst>
              <a:ext uri="{FF2B5EF4-FFF2-40B4-BE49-F238E27FC236}">
                <a16:creationId xmlns:a16="http://schemas.microsoft.com/office/drawing/2014/main" id="{7AFCBD39-DC5A-F2BC-541A-EBDDF1A6A505}"/>
              </a:ext>
            </a:extLst>
          </p:cNvPr>
          <p:cNvSpPr/>
          <p:nvPr/>
        </p:nvSpPr>
        <p:spPr>
          <a:xfrm>
            <a:off x="571500" y="1357313"/>
            <a:ext cx="1448219" cy="346472"/>
          </a:xfrm>
          <a:prstGeom prst="rect">
            <a:avLst/>
          </a:prstGeom>
          <a:solidFill>
            <a:srgbClr val="1A2B4C"/>
          </a:solidFill>
          <a:ln/>
        </p:spPr>
        <p:txBody>
          <a:bodyPr/>
          <a:lstStyle/>
          <a:p>
            <a:endParaRPr lang="en-GB"/>
          </a:p>
        </p:txBody>
      </p:sp>
      <p:sp>
        <p:nvSpPr>
          <p:cNvPr id="6" name="Text 3">
            <a:extLst>
              <a:ext uri="{FF2B5EF4-FFF2-40B4-BE49-F238E27FC236}">
                <a16:creationId xmlns:a16="http://schemas.microsoft.com/office/drawing/2014/main" id="{8BA4A65A-14F0-5F22-B05D-A11681B27627}"/>
              </a:ext>
            </a:extLst>
          </p:cNvPr>
          <p:cNvSpPr/>
          <p:nvPr/>
        </p:nvSpPr>
        <p:spPr>
          <a:xfrm>
            <a:off x="571500" y="1357313"/>
            <a:ext cx="3640131"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VARIABLE</a:t>
            </a:r>
            <a:endParaRPr lang="en-US" sz="900" dirty="0"/>
          </a:p>
        </p:txBody>
      </p:sp>
      <p:sp>
        <p:nvSpPr>
          <p:cNvPr id="7" name="Shape 4">
            <a:extLst>
              <a:ext uri="{FF2B5EF4-FFF2-40B4-BE49-F238E27FC236}">
                <a16:creationId xmlns:a16="http://schemas.microsoft.com/office/drawing/2014/main" id="{DE43EF2F-10D8-5B70-A4FC-8F34A0810B51}"/>
              </a:ext>
            </a:extLst>
          </p:cNvPr>
          <p:cNvSpPr/>
          <p:nvPr/>
        </p:nvSpPr>
        <p:spPr>
          <a:xfrm>
            <a:off x="2013930" y="1357312"/>
            <a:ext cx="1322123" cy="346472"/>
          </a:xfrm>
          <a:prstGeom prst="rect">
            <a:avLst/>
          </a:prstGeom>
          <a:solidFill>
            <a:srgbClr val="1A2B4C"/>
          </a:solidFill>
          <a:ln/>
        </p:spPr>
        <p:txBody>
          <a:bodyPr/>
          <a:lstStyle/>
          <a:p>
            <a:endParaRPr lang="en-GB"/>
          </a:p>
        </p:txBody>
      </p:sp>
      <p:sp>
        <p:nvSpPr>
          <p:cNvPr id="8" name="Text 5">
            <a:extLst>
              <a:ext uri="{FF2B5EF4-FFF2-40B4-BE49-F238E27FC236}">
                <a16:creationId xmlns:a16="http://schemas.microsoft.com/office/drawing/2014/main" id="{B2741D69-FD7F-B629-C94D-7D33E8379199}"/>
              </a:ext>
            </a:extLst>
          </p:cNvPr>
          <p:cNvSpPr/>
          <p:nvPr/>
        </p:nvSpPr>
        <p:spPr>
          <a:xfrm>
            <a:off x="1844158" y="1357313"/>
            <a:ext cx="2543035"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COEFFICIENT</a:t>
            </a:r>
            <a:endParaRPr lang="en-US" sz="900" dirty="0"/>
          </a:p>
        </p:txBody>
      </p:sp>
      <p:sp>
        <p:nvSpPr>
          <p:cNvPr id="9" name="Shape 6">
            <a:extLst>
              <a:ext uri="{FF2B5EF4-FFF2-40B4-BE49-F238E27FC236}">
                <a16:creationId xmlns:a16="http://schemas.microsoft.com/office/drawing/2014/main" id="{16B6AD9D-3804-5B7A-B567-9EE00F9CA71F}"/>
              </a:ext>
            </a:extLst>
          </p:cNvPr>
          <p:cNvSpPr/>
          <p:nvPr/>
        </p:nvSpPr>
        <p:spPr>
          <a:xfrm>
            <a:off x="3336053" y="1357313"/>
            <a:ext cx="1235947" cy="346472"/>
          </a:xfrm>
          <a:prstGeom prst="rect">
            <a:avLst/>
          </a:prstGeom>
          <a:solidFill>
            <a:srgbClr val="1A2B4C"/>
          </a:solidFill>
          <a:ln/>
        </p:spPr>
        <p:txBody>
          <a:bodyPr/>
          <a:lstStyle/>
          <a:p>
            <a:endParaRPr lang="en-GB"/>
          </a:p>
        </p:txBody>
      </p:sp>
      <p:sp>
        <p:nvSpPr>
          <p:cNvPr id="10" name="Text 7">
            <a:extLst>
              <a:ext uri="{FF2B5EF4-FFF2-40B4-BE49-F238E27FC236}">
                <a16:creationId xmlns:a16="http://schemas.microsoft.com/office/drawing/2014/main" id="{8B82B403-4190-358A-91AE-4ACF5DF19E68}"/>
              </a:ext>
            </a:extLst>
          </p:cNvPr>
          <p:cNvSpPr/>
          <p:nvPr/>
        </p:nvSpPr>
        <p:spPr>
          <a:xfrm>
            <a:off x="3227527" y="1353741"/>
            <a:ext cx="1817833" cy="346472"/>
          </a:xfrm>
          <a:prstGeom prst="rect">
            <a:avLst/>
          </a:prstGeom>
          <a:noFill/>
          <a:ln/>
        </p:spPr>
        <p:txBody>
          <a:bodyPr wrap="square" lIns="102108" tIns="102108" rIns="102108" bIns="1021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P-VALUE</a:t>
            </a:r>
            <a:endParaRPr lang="en-US" sz="900" dirty="0"/>
          </a:p>
        </p:txBody>
      </p:sp>
      <p:sp>
        <p:nvSpPr>
          <p:cNvPr id="14" name="Shape 11">
            <a:extLst>
              <a:ext uri="{FF2B5EF4-FFF2-40B4-BE49-F238E27FC236}">
                <a16:creationId xmlns:a16="http://schemas.microsoft.com/office/drawing/2014/main" id="{CDD7A286-407C-3320-5536-3D823E189903}"/>
              </a:ext>
            </a:extLst>
          </p:cNvPr>
          <p:cNvSpPr/>
          <p:nvPr/>
        </p:nvSpPr>
        <p:spPr>
          <a:xfrm>
            <a:off x="599820" y="2467825"/>
            <a:ext cx="4000500" cy="392906"/>
          </a:xfrm>
          <a:prstGeom prst="rect">
            <a:avLst/>
          </a:prstGeom>
          <a:solidFill>
            <a:srgbClr val="F2F2F2"/>
          </a:solidFill>
          <a:ln/>
        </p:spPr>
        <p:txBody>
          <a:bodyPr/>
          <a:lstStyle/>
          <a:p>
            <a:endParaRPr lang="en-GB"/>
          </a:p>
        </p:txBody>
      </p:sp>
      <p:sp>
        <p:nvSpPr>
          <p:cNvPr id="24" name="Shape 21">
            <a:extLst>
              <a:ext uri="{FF2B5EF4-FFF2-40B4-BE49-F238E27FC236}">
                <a16:creationId xmlns:a16="http://schemas.microsoft.com/office/drawing/2014/main" id="{71C357ED-3193-19FF-D3BD-DCD581A0A7E8}"/>
              </a:ext>
            </a:extLst>
          </p:cNvPr>
          <p:cNvSpPr/>
          <p:nvPr/>
        </p:nvSpPr>
        <p:spPr>
          <a:xfrm>
            <a:off x="604027" y="4013835"/>
            <a:ext cx="8001000" cy="988684"/>
          </a:xfrm>
          <a:prstGeom prst="rect">
            <a:avLst/>
          </a:prstGeom>
          <a:solidFill>
            <a:srgbClr val="F0F4F8"/>
          </a:solidFill>
          <a:ln/>
        </p:spPr>
        <p:txBody>
          <a:bodyPr/>
          <a:lstStyle/>
          <a:p>
            <a:endParaRPr lang="en-GB"/>
          </a:p>
        </p:txBody>
      </p:sp>
      <p:sp>
        <p:nvSpPr>
          <p:cNvPr id="25" name="Shape 22">
            <a:extLst>
              <a:ext uri="{FF2B5EF4-FFF2-40B4-BE49-F238E27FC236}">
                <a16:creationId xmlns:a16="http://schemas.microsoft.com/office/drawing/2014/main" id="{8A28758E-112E-6D8E-07A8-F2DCC134ED92}"/>
              </a:ext>
            </a:extLst>
          </p:cNvPr>
          <p:cNvSpPr/>
          <p:nvPr/>
        </p:nvSpPr>
        <p:spPr>
          <a:xfrm>
            <a:off x="604027" y="4013835"/>
            <a:ext cx="71438" cy="988684"/>
          </a:xfrm>
          <a:prstGeom prst="rect">
            <a:avLst/>
          </a:prstGeom>
          <a:solidFill>
            <a:srgbClr val="D9534F"/>
          </a:solidFill>
          <a:ln/>
        </p:spPr>
        <p:txBody>
          <a:bodyPr/>
          <a:lstStyle/>
          <a:p>
            <a:endParaRPr lang="en-GB"/>
          </a:p>
        </p:txBody>
      </p:sp>
      <p:sp>
        <p:nvSpPr>
          <p:cNvPr id="26" name="Text 23">
            <a:extLst>
              <a:ext uri="{FF2B5EF4-FFF2-40B4-BE49-F238E27FC236}">
                <a16:creationId xmlns:a16="http://schemas.microsoft.com/office/drawing/2014/main" id="{D11E46A8-FDD0-8874-994E-FC1216C68F02}"/>
              </a:ext>
            </a:extLst>
          </p:cNvPr>
          <p:cNvSpPr/>
          <p:nvPr/>
        </p:nvSpPr>
        <p:spPr>
          <a:xfrm>
            <a:off x="818340" y="4039651"/>
            <a:ext cx="7572375" cy="937051"/>
          </a:xfrm>
          <a:prstGeom prst="rect">
            <a:avLst/>
          </a:prstGeom>
          <a:noFill/>
          <a:ln/>
        </p:spPr>
        <p:txBody>
          <a:bodyPr wrap="square" lIns="0" tIns="0" rIns="0" bIns="0" rtlCol="0" anchor="t">
            <a:spAutoFit/>
          </a:bodyPr>
          <a:lstStyle/>
          <a:p>
            <a:pPr algn="just">
              <a:lnSpc>
                <a:spcPct val="112000"/>
              </a:lnSpc>
            </a:pPr>
            <a:r>
              <a:rPr lang="en-US" sz="1100" dirty="0">
                <a:latin typeface="Open Sans" panose="020B0606030504020204" pitchFamily="34" charset="0"/>
                <a:ea typeface="Open Sans" panose="020B0606030504020204" pitchFamily="34" charset="0"/>
                <a:cs typeface="Open Sans" panose="020B0606030504020204" pitchFamily="34" charset="0"/>
              </a:rPr>
              <a:t>Countries in the </a:t>
            </a:r>
            <a:r>
              <a:rPr lang="en-US" sz="1100" b="1" dirty="0">
                <a:latin typeface="Open Sans" panose="020B0606030504020204" pitchFamily="34" charset="0"/>
                <a:ea typeface="Open Sans" panose="020B0606030504020204" pitchFamily="34" charset="0"/>
                <a:cs typeface="Open Sans" panose="020B0606030504020204" pitchFamily="34" charset="0"/>
              </a:rPr>
              <a:t>75th percentile of FFD_DVA</a:t>
            </a:r>
            <a:r>
              <a:rPr lang="en-US" sz="1100" dirty="0">
                <a:latin typeface="Open Sans" panose="020B0606030504020204" pitchFamily="34" charset="0"/>
                <a:ea typeface="Open Sans" panose="020B0606030504020204" pitchFamily="34" charset="0"/>
                <a:cs typeface="Open Sans" panose="020B0606030504020204" pitchFamily="34" charset="0"/>
              </a:rPr>
              <a:t> have an estimated </a:t>
            </a:r>
            <a:r>
              <a:rPr lang="en-US" sz="1100" b="1" dirty="0">
                <a:latin typeface="Open Sans" panose="020B0606030504020204" pitchFamily="34" charset="0"/>
                <a:ea typeface="Open Sans" panose="020B0606030504020204" pitchFamily="34" charset="0"/>
                <a:cs typeface="Open Sans" panose="020B0606030504020204" pitchFamily="34" charset="0"/>
              </a:rPr>
              <a:t>15.2% probability</a:t>
            </a:r>
            <a:r>
              <a:rPr lang="en-US" sz="1100" dirty="0">
                <a:latin typeface="Open Sans" panose="020B0606030504020204" pitchFamily="34" charset="0"/>
                <a:ea typeface="Open Sans" panose="020B0606030504020204" pitchFamily="34" charset="0"/>
                <a:cs typeface="Open Sans" panose="020B0606030504020204" pitchFamily="34" charset="0"/>
              </a:rPr>
              <a:t> of upgrading to upper-middle-income status, compared with </a:t>
            </a:r>
            <a:r>
              <a:rPr lang="en-US" sz="1100" b="1" dirty="0">
                <a:latin typeface="Open Sans" panose="020B0606030504020204" pitchFamily="34" charset="0"/>
                <a:ea typeface="Open Sans" panose="020B0606030504020204" pitchFamily="34" charset="0"/>
                <a:cs typeface="Open Sans" panose="020B0606030504020204" pitchFamily="34" charset="0"/>
              </a:rPr>
              <a:t>8.3% at the median</a:t>
            </a:r>
            <a:r>
              <a:rPr lang="en-US" sz="1100" dirty="0">
                <a:latin typeface="Open Sans" panose="020B0606030504020204" pitchFamily="34" charset="0"/>
                <a:ea typeface="Open Sans" panose="020B0606030504020204" pitchFamily="34" charset="0"/>
                <a:cs typeface="Open Sans" panose="020B0606030504020204" pitchFamily="34" charset="0"/>
              </a:rPr>
              <a:t> and </a:t>
            </a:r>
            <a:r>
              <a:rPr lang="en-US" sz="1100" b="1" dirty="0">
                <a:latin typeface="Open Sans" panose="020B0606030504020204" pitchFamily="34" charset="0"/>
                <a:ea typeface="Open Sans" panose="020B0606030504020204" pitchFamily="34" charset="0"/>
                <a:cs typeface="Open Sans" panose="020B0606030504020204" pitchFamily="34" charset="0"/>
              </a:rPr>
              <a:t>4.0% in the lower quartile</a:t>
            </a:r>
            <a:r>
              <a:rPr lang="en-US" sz="1100" dirty="0">
                <a:latin typeface="Open Sans" panose="020B0606030504020204" pitchFamily="34" charset="0"/>
                <a:ea typeface="Open Sans" panose="020B0606030504020204" pitchFamily="34" charset="0"/>
                <a:cs typeface="Open Sans" panose="020B0606030504020204" pitchFamily="34" charset="0"/>
              </a:rPr>
              <a:t>. Countries at the top of the distribution reach an estimated probability of </a:t>
            </a:r>
            <a:r>
              <a:rPr lang="en-US" sz="1100" b="1" dirty="0">
                <a:latin typeface="Open Sans" panose="020B0606030504020204" pitchFamily="34" charset="0"/>
                <a:ea typeface="Open Sans" panose="020B0606030504020204" pitchFamily="34" charset="0"/>
                <a:cs typeface="Open Sans" panose="020B0606030504020204" pitchFamily="34" charset="0"/>
              </a:rPr>
              <a:t>24.4%</a:t>
            </a:r>
            <a:r>
              <a:rPr lang="en-US" sz="1100" dirty="0">
                <a:latin typeface="Open Sans" panose="020B0606030504020204" pitchFamily="34" charset="0"/>
                <a:ea typeface="Open Sans" panose="020B0606030504020204" pitchFamily="34" charset="0"/>
                <a:cs typeface="Open Sans" panose="020B0606030504020204" pitchFamily="34" charset="0"/>
              </a:rPr>
              <a:t>. This suggests that, once basic industrial capabilities are established, the ability to generate domestic value added that is ultimately absorbed by foreign consumers becomes an increasingly important characteristic of successful upgrading economies.</a:t>
            </a:r>
            <a:endParaRPr lang="en-US" sz="1100" b="1" dirty="0">
              <a:solidFill>
                <a:srgbClr val="1A2B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45">
            <a:extLst>
              <a:ext uri="{FF2B5EF4-FFF2-40B4-BE49-F238E27FC236}">
                <a16:creationId xmlns:a16="http://schemas.microsoft.com/office/drawing/2014/main" id="{29799AD9-0855-AB6F-D627-3DA505DDB7E2}"/>
              </a:ext>
            </a:extLst>
          </p:cNvPr>
          <p:cNvSpPr/>
          <p:nvPr/>
        </p:nvSpPr>
        <p:spPr>
          <a:xfrm>
            <a:off x="566597" y="2509894"/>
            <a:ext cx="1602031"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Services VA</a:t>
            </a:r>
            <a:endParaRPr lang="en-US" sz="1100" dirty="0"/>
          </a:p>
        </p:txBody>
      </p:sp>
      <p:sp>
        <p:nvSpPr>
          <p:cNvPr id="22" name="Text 47">
            <a:extLst>
              <a:ext uri="{FF2B5EF4-FFF2-40B4-BE49-F238E27FC236}">
                <a16:creationId xmlns:a16="http://schemas.microsoft.com/office/drawing/2014/main" id="{595B2D10-CFEA-DD92-6F7E-CD442E6F0A46}"/>
              </a:ext>
            </a:extLst>
          </p:cNvPr>
          <p:cNvSpPr/>
          <p:nvPr/>
        </p:nvSpPr>
        <p:spPr>
          <a:xfrm>
            <a:off x="3351635" y="2509894"/>
            <a:ext cx="944850"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0.40</a:t>
            </a:r>
            <a:endParaRPr lang="en-US" sz="1100" dirty="0"/>
          </a:p>
        </p:txBody>
      </p:sp>
      <p:sp>
        <p:nvSpPr>
          <p:cNvPr id="23" name="Text 53">
            <a:extLst>
              <a:ext uri="{FF2B5EF4-FFF2-40B4-BE49-F238E27FC236}">
                <a16:creationId xmlns:a16="http://schemas.microsoft.com/office/drawing/2014/main" id="{5A67C370-4406-C065-7979-4C529E086089}"/>
              </a:ext>
            </a:extLst>
          </p:cNvPr>
          <p:cNvSpPr/>
          <p:nvPr/>
        </p:nvSpPr>
        <p:spPr>
          <a:xfrm>
            <a:off x="566597" y="2909484"/>
            <a:ext cx="1602031"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Import intensity</a:t>
            </a:r>
            <a:endParaRPr lang="en-US" sz="1100" dirty="0"/>
          </a:p>
        </p:txBody>
      </p:sp>
      <p:sp>
        <p:nvSpPr>
          <p:cNvPr id="103" name="Text 55">
            <a:extLst>
              <a:ext uri="{FF2B5EF4-FFF2-40B4-BE49-F238E27FC236}">
                <a16:creationId xmlns:a16="http://schemas.microsoft.com/office/drawing/2014/main" id="{2CE5B31F-45D7-A411-780E-513F804ED910}"/>
              </a:ext>
            </a:extLst>
          </p:cNvPr>
          <p:cNvSpPr/>
          <p:nvPr/>
        </p:nvSpPr>
        <p:spPr>
          <a:xfrm>
            <a:off x="3351635" y="2902927"/>
            <a:ext cx="495488"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0.49</a:t>
            </a:r>
            <a:endParaRPr lang="en-US" sz="1100" dirty="0"/>
          </a:p>
        </p:txBody>
      </p:sp>
      <p:sp>
        <p:nvSpPr>
          <p:cNvPr id="114" name="Text 47">
            <a:extLst>
              <a:ext uri="{FF2B5EF4-FFF2-40B4-BE49-F238E27FC236}">
                <a16:creationId xmlns:a16="http://schemas.microsoft.com/office/drawing/2014/main" id="{DC61774F-697A-3095-81B9-C3E3B5CC7B5E}"/>
              </a:ext>
            </a:extLst>
          </p:cNvPr>
          <p:cNvSpPr/>
          <p:nvPr/>
        </p:nvSpPr>
        <p:spPr>
          <a:xfrm>
            <a:off x="2097450" y="2512015"/>
            <a:ext cx="1063928"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1.03**</a:t>
            </a:r>
            <a:endParaRPr lang="en-US" sz="1100" dirty="0"/>
          </a:p>
        </p:txBody>
      </p:sp>
      <p:sp>
        <p:nvSpPr>
          <p:cNvPr id="115" name="Text 55">
            <a:extLst>
              <a:ext uri="{FF2B5EF4-FFF2-40B4-BE49-F238E27FC236}">
                <a16:creationId xmlns:a16="http://schemas.microsoft.com/office/drawing/2014/main" id="{B3B72F34-BF43-060E-941D-C602D659530F}"/>
              </a:ext>
            </a:extLst>
          </p:cNvPr>
          <p:cNvSpPr/>
          <p:nvPr/>
        </p:nvSpPr>
        <p:spPr>
          <a:xfrm>
            <a:off x="2097450" y="2905048"/>
            <a:ext cx="1063928" cy="265586"/>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-1.26**</a:t>
            </a:r>
            <a:endParaRPr lang="en-US" sz="1100" dirty="0"/>
          </a:p>
        </p:txBody>
      </p:sp>
      <p:pic>
        <p:nvPicPr>
          <p:cNvPr id="117" name="Picture 116">
            <a:extLst>
              <a:ext uri="{FF2B5EF4-FFF2-40B4-BE49-F238E27FC236}">
                <a16:creationId xmlns:a16="http://schemas.microsoft.com/office/drawing/2014/main" id="{42771AF1-4236-CB1F-2732-51BE7CB4EB2F}"/>
              </a:ext>
            </a:extLst>
          </p:cNvPr>
          <p:cNvPicPr>
            <a:picLocks noChangeAspect="1"/>
          </p:cNvPicPr>
          <p:nvPr/>
        </p:nvPicPr>
        <p:blipFill>
          <a:blip r:embed="rId3"/>
          <a:stretch>
            <a:fillRect/>
          </a:stretch>
        </p:blipFill>
        <p:spPr>
          <a:xfrm>
            <a:off x="4727927" y="826280"/>
            <a:ext cx="3736334" cy="2620656"/>
          </a:xfrm>
          <a:prstGeom prst="rect">
            <a:avLst/>
          </a:prstGeom>
        </p:spPr>
      </p:pic>
      <p:sp>
        <p:nvSpPr>
          <p:cNvPr id="118" name="Text 36">
            <a:extLst>
              <a:ext uri="{FF2B5EF4-FFF2-40B4-BE49-F238E27FC236}">
                <a16:creationId xmlns:a16="http://schemas.microsoft.com/office/drawing/2014/main" id="{5A0A9FFC-DAE9-6FFB-C66A-54522C3C5948}"/>
              </a:ext>
            </a:extLst>
          </p:cNvPr>
          <p:cNvSpPr/>
          <p:nvPr/>
        </p:nvSpPr>
        <p:spPr>
          <a:xfrm>
            <a:off x="565017" y="1661846"/>
            <a:ext cx="1063928" cy="753027"/>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DVA in Foreign Final Demand (FFD)</a:t>
            </a:r>
            <a:endParaRPr lang="en-US" sz="1100" dirty="0"/>
          </a:p>
        </p:txBody>
      </p:sp>
      <p:sp>
        <p:nvSpPr>
          <p:cNvPr id="119" name="Text 38">
            <a:extLst>
              <a:ext uri="{FF2B5EF4-FFF2-40B4-BE49-F238E27FC236}">
                <a16:creationId xmlns:a16="http://schemas.microsoft.com/office/drawing/2014/main" id="{7A6ABB17-B77B-CBFC-0F84-A85C9C458DCC}"/>
              </a:ext>
            </a:extLst>
          </p:cNvPr>
          <p:cNvSpPr/>
          <p:nvPr/>
        </p:nvSpPr>
        <p:spPr>
          <a:xfrm>
            <a:off x="3336053" y="1871023"/>
            <a:ext cx="760735" cy="265585"/>
          </a:xfrm>
          <a:prstGeom prst="rect">
            <a:avLst/>
          </a:prstGeom>
          <a:noFill/>
          <a:ln/>
        </p:spPr>
        <p:txBody>
          <a:bodyPr wrap="square" lIns="68072" tIns="51054" rIns="68072" bIns="51054" rtlCol="0" anchor="ctr">
            <a:spAutoFit/>
          </a:bodyPr>
          <a:lstStyle/>
          <a:p>
            <a:pPr marL="0" indent="0" algn="l">
              <a:lnSpc>
                <a:spcPct val="96000"/>
              </a:lnSpc>
              <a:buNone/>
            </a:pPr>
            <a:r>
              <a:rPr lang="en-GB" sz="1100" dirty="0">
                <a:solidFill>
                  <a:srgbClr val="333333"/>
                </a:solidFill>
                <a:latin typeface="Open Sans" pitchFamily="34" charset="0"/>
                <a:ea typeface="Open Sans" pitchFamily="34" charset="-122"/>
                <a:cs typeface="Open Sans" pitchFamily="34" charset="-120"/>
              </a:rPr>
              <a:t>0</a:t>
            </a:r>
            <a:r>
              <a:rPr lang="en-US" sz="1100" dirty="0">
                <a:solidFill>
                  <a:srgbClr val="333333"/>
                </a:solidFill>
                <a:latin typeface="Open Sans" pitchFamily="34" charset="0"/>
                <a:ea typeface="Open Sans" pitchFamily="34" charset="-122"/>
                <a:cs typeface="Open Sans" pitchFamily="34" charset="-120"/>
              </a:rPr>
              <a:t>.55</a:t>
            </a:r>
            <a:endParaRPr lang="en-US" sz="1100" dirty="0"/>
          </a:p>
        </p:txBody>
      </p:sp>
      <p:sp>
        <p:nvSpPr>
          <p:cNvPr id="120" name="Text 38">
            <a:extLst>
              <a:ext uri="{FF2B5EF4-FFF2-40B4-BE49-F238E27FC236}">
                <a16:creationId xmlns:a16="http://schemas.microsoft.com/office/drawing/2014/main" id="{31D9652A-2AA6-594F-BED2-5AA3BC879C1A}"/>
              </a:ext>
            </a:extLst>
          </p:cNvPr>
          <p:cNvSpPr/>
          <p:nvPr/>
        </p:nvSpPr>
        <p:spPr>
          <a:xfrm>
            <a:off x="2046978" y="1861843"/>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1.50*** </a:t>
            </a:r>
            <a:endParaRPr lang="en-US" sz="1100" dirty="0"/>
          </a:p>
        </p:txBody>
      </p:sp>
      <p:pic>
        <p:nvPicPr>
          <p:cNvPr id="2" name="Picture 1">
            <a:extLst>
              <a:ext uri="{FF2B5EF4-FFF2-40B4-BE49-F238E27FC236}">
                <a16:creationId xmlns:a16="http://schemas.microsoft.com/office/drawing/2014/main" id="{756A60A7-614F-28A3-DB86-52ED68303A39}"/>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1" name="Picture 10">
            <a:extLst>
              <a:ext uri="{FF2B5EF4-FFF2-40B4-BE49-F238E27FC236}">
                <a16:creationId xmlns:a16="http://schemas.microsoft.com/office/drawing/2014/main" id="{07B823A9-925D-466A-C7CB-9D3BA6EE9D8F}"/>
              </a:ext>
            </a:extLst>
          </p:cNvPr>
          <p:cNvPicPr>
            <a:picLocks noChangeAspect="1"/>
          </p:cNvPicPr>
          <p:nvPr/>
        </p:nvPicPr>
        <p:blipFill>
          <a:blip r:embed="rId5"/>
          <a:stretch>
            <a:fillRect/>
          </a:stretch>
        </p:blipFill>
        <p:spPr>
          <a:xfrm>
            <a:off x="8401763" y="46275"/>
            <a:ext cx="456487" cy="519606"/>
          </a:xfrm>
          <a:prstGeom prst="rect">
            <a:avLst/>
          </a:prstGeom>
        </p:spPr>
      </p:pic>
    </p:spTree>
    <p:extLst>
      <p:ext uri="{BB962C8B-B14F-4D97-AF65-F5344CB8AC3E}">
        <p14:creationId xmlns:p14="http://schemas.microsoft.com/office/powerpoint/2010/main" val="121557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7" name="Shape 11">
            <a:extLst>
              <a:ext uri="{FF2B5EF4-FFF2-40B4-BE49-F238E27FC236}">
                <a16:creationId xmlns:a16="http://schemas.microsoft.com/office/drawing/2014/main" id="{BEDF6775-9A2A-6082-35E2-15B337E66945}"/>
              </a:ext>
            </a:extLst>
          </p:cNvPr>
          <p:cNvSpPr/>
          <p:nvPr/>
        </p:nvSpPr>
        <p:spPr>
          <a:xfrm>
            <a:off x="591522" y="2478508"/>
            <a:ext cx="3581516" cy="392906"/>
          </a:xfrm>
          <a:prstGeom prst="rect">
            <a:avLst/>
          </a:prstGeom>
          <a:solidFill>
            <a:srgbClr val="F2F2F2"/>
          </a:solidFill>
          <a:ln/>
        </p:spPr>
        <p:txBody>
          <a:bodyPr/>
          <a:lstStyle/>
          <a:p>
            <a:endParaRPr lang="en-GB"/>
          </a:p>
        </p:txBody>
      </p:sp>
      <p:sp>
        <p:nvSpPr>
          <p:cNvPr id="3" name="Text 0"/>
          <p:cNvSpPr/>
          <p:nvPr/>
        </p:nvSpPr>
        <p:spPr>
          <a:xfrm>
            <a:off x="571500" y="428625"/>
            <a:ext cx="800100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RESULTS: UM → H</a:t>
            </a:r>
            <a:endParaRPr lang="en-US" sz="1800" dirty="0"/>
          </a:p>
        </p:txBody>
      </p:sp>
      <p:sp>
        <p:nvSpPr>
          <p:cNvPr id="4" name="Text 1"/>
          <p:cNvSpPr/>
          <p:nvPr/>
        </p:nvSpPr>
        <p:spPr>
          <a:xfrm>
            <a:off x="571500" y="842963"/>
            <a:ext cx="8001000" cy="228600"/>
          </a:xfrm>
          <a:prstGeom prst="rect">
            <a:avLst/>
          </a:prstGeom>
          <a:noFill/>
          <a:ln/>
        </p:spPr>
        <p:txBody>
          <a:bodyPr wrap="square" lIns="0" tIns="0" rIns="0" bIns="0" rtlCol="0" anchor="t">
            <a:spAutoFit/>
          </a:bodyPr>
          <a:lstStyle/>
          <a:p>
            <a:pPr marL="0" indent="0" algn="l">
              <a:buNone/>
            </a:pPr>
            <a:r>
              <a:rPr lang="en-US" sz="1200" b="1" dirty="0">
                <a:solidFill>
                  <a:srgbClr val="D9534F"/>
                </a:solidFill>
                <a:latin typeface="Playfair Display Black" pitchFamily="34" charset="0"/>
                <a:ea typeface="Playfair Display Black" pitchFamily="34" charset="-122"/>
                <a:cs typeface="Playfair Display Black" pitchFamily="34" charset="-120"/>
              </a:rPr>
              <a:t>Services Signature</a:t>
            </a:r>
            <a:endParaRPr lang="en-US" sz="1200" dirty="0"/>
          </a:p>
        </p:txBody>
      </p:sp>
      <p:sp>
        <p:nvSpPr>
          <p:cNvPr id="5" name="Shape 2"/>
          <p:cNvSpPr/>
          <p:nvPr/>
        </p:nvSpPr>
        <p:spPr>
          <a:xfrm>
            <a:off x="571500" y="1357313"/>
            <a:ext cx="1603968" cy="389334"/>
          </a:xfrm>
          <a:prstGeom prst="rect">
            <a:avLst/>
          </a:prstGeom>
          <a:solidFill>
            <a:srgbClr val="1A2B4C"/>
          </a:solidFill>
          <a:ln/>
        </p:spPr>
        <p:txBody>
          <a:bodyPr/>
          <a:lstStyle/>
          <a:p>
            <a:endParaRPr lang="en-GB"/>
          </a:p>
        </p:txBody>
      </p:sp>
      <p:sp>
        <p:nvSpPr>
          <p:cNvPr id="6" name="Text 3"/>
          <p:cNvSpPr/>
          <p:nvPr/>
        </p:nvSpPr>
        <p:spPr>
          <a:xfrm>
            <a:off x="571500" y="1357313"/>
            <a:ext cx="3601538" cy="389334"/>
          </a:xfrm>
          <a:prstGeom prst="rect">
            <a:avLst/>
          </a:prstGeom>
          <a:noFill/>
          <a:ln/>
        </p:spPr>
        <p:txBody>
          <a:bodyPr wrap="square" lIns="127508" tIns="127508" rIns="127508" bIns="1275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VARIABLE</a:t>
            </a:r>
            <a:endParaRPr lang="en-US" sz="900" dirty="0"/>
          </a:p>
        </p:txBody>
      </p:sp>
      <p:sp>
        <p:nvSpPr>
          <p:cNvPr id="7" name="Shape 4"/>
          <p:cNvSpPr/>
          <p:nvPr/>
        </p:nvSpPr>
        <p:spPr>
          <a:xfrm>
            <a:off x="2175468" y="1357313"/>
            <a:ext cx="904352" cy="389334"/>
          </a:xfrm>
          <a:prstGeom prst="rect">
            <a:avLst/>
          </a:prstGeom>
          <a:solidFill>
            <a:srgbClr val="1A2B4C"/>
          </a:solidFill>
          <a:ln/>
        </p:spPr>
        <p:txBody>
          <a:bodyPr/>
          <a:lstStyle/>
          <a:p>
            <a:endParaRPr lang="en-GB"/>
          </a:p>
        </p:txBody>
      </p:sp>
      <p:sp>
        <p:nvSpPr>
          <p:cNvPr id="8" name="Text 5"/>
          <p:cNvSpPr/>
          <p:nvPr/>
        </p:nvSpPr>
        <p:spPr>
          <a:xfrm>
            <a:off x="1827221" y="1357313"/>
            <a:ext cx="2547977" cy="389334"/>
          </a:xfrm>
          <a:prstGeom prst="rect">
            <a:avLst/>
          </a:prstGeom>
          <a:noFill/>
          <a:ln/>
        </p:spPr>
        <p:txBody>
          <a:bodyPr wrap="square" lIns="127508" tIns="127508" rIns="127508" bIns="1275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COEFFICIENT</a:t>
            </a:r>
            <a:endParaRPr lang="en-US" sz="900" dirty="0"/>
          </a:p>
        </p:txBody>
      </p:sp>
      <p:sp>
        <p:nvSpPr>
          <p:cNvPr id="9" name="Shape 6"/>
          <p:cNvSpPr/>
          <p:nvPr/>
        </p:nvSpPr>
        <p:spPr>
          <a:xfrm>
            <a:off x="3079821" y="1357313"/>
            <a:ext cx="1093218" cy="389334"/>
          </a:xfrm>
          <a:prstGeom prst="rect">
            <a:avLst/>
          </a:prstGeom>
          <a:solidFill>
            <a:srgbClr val="1A2B4C"/>
          </a:solidFill>
          <a:ln/>
        </p:spPr>
        <p:txBody>
          <a:bodyPr/>
          <a:lstStyle/>
          <a:p>
            <a:endParaRPr lang="en-GB"/>
          </a:p>
        </p:txBody>
      </p:sp>
      <p:sp>
        <p:nvSpPr>
          <p:cNvPr id="10" name="Text 7"/>
          <p:cNvSpPr/>
          <p:nvPr/>
        </p:nvSpPr>
        <p:spPr>
          <a:xfrm>
            <a:off x="2893051" y="1357313"/>
            <a:ext cx="1851487" cy="389334"/>
          </a:xfrm>
          <a:prstGeom prst="rect">
            <a:avLst/>
          </a:prstGeom>
          <a:noFill/>
          <a:ln/>
        </p:spPr>
        <p:txBody>
          <a:bodyPr wrap="square" lIns="127508" tIns="127508" rIns="127508" bIns="127508" rtlCol="0" anchor="ctr">
            <a:spAutoFit/>
          </a:bodyPr>
          <a:lstStyle/>
          <a:p>
            <a:pPr marL="0" indent="0" algn="l">
              <a:buNone/>
            </a:pPr>
            <a:r>
              <a:rPr lang="en-US" sz="900" b="1" dirty="0">
                <a:solidFill>
                  <a:srgbClr val="FFFFFF"/>
                </a:solidFill>
                <a:latin typeface="Open Sans Bold" pitchFamily="34" charset="0"/>
                <a:ea typeface="Open Sans Bold" pitchFamily="34" charset="-122"/>
                <a:cs typeface="Open Sans Bold" pitchFamily="34" charset="-120"/>
              </a:rPr>
              <a:t>P-VALUE</a:t>
            </a:r>
            <a:endParaRPr lang="en-US" sz="900" dirty="0"/>
          </a:p>
        </p:txBody>
      </p:sp>
      <p:sp>
        <p:nvSpPr>
          <p:cNvPr id="14" name="Shape 11"/>
          <p:cNvSpPr/>
          <p:nvPr/>
        </p:nvSpPr>
        <p:spPr>
          <a:xfrm>
            <a:off x="636107" y="3757221"/>
            <a:ext cx="8001000" cy="1151718"/>
          </a:xfrm>
          <a:prstGeom prst="rect">
            <a:avLst/>
          </a:prstGeom>
          <a:solidFill>
            <a:srgbClr val="F0F4F8"/>
          </a:solidFill>
          <a:ln/>
        </p:spPr>
        <p:txBody>
          <a:bodyPr/>
          <a:lstStyle/>
          <a:p>
            <a:endParaRPr lang="en-GB"/>
          </a:p>
        </p:txBody>
      </p:sp>
      <p:sp>
        <p:nvSpPr>
          <p:cNvPr id="15" name="Shape 12"/>
          <p:cNvSpPr/>
          <p:nvPr/>
        </p:nvSpPr>
        <p:spPr>
          <a:xfrm>
            <a:off x="656129" y="3871521"/>
            <a:ext cx="107156" cy="1037418"/>
          </a:xfrm>
          <a:prstGeom prst="rect">
            <a:avLst/>
          </a:prstGeom>
          <a:solidFill>
            <a:srgbClr val="D9534F"/>
          </a:solidFill>
          <a:ln/>
        </p:spPr>
        <p:txBody>
          <a:bodyPr/>
          <a:lstStyle/>
          <a:p>
            <a:endParaRPr lang="en-GB"/>
          </a:p>
        </p:txBody>
      </p:sp>
      <p:sp>
        <p:nvSpPr>
          <p:cNvPr id="16" name="Text 13"/>
          <p:cNvSpPr/>
          <p:nvPr/>
        </p:nvSpPr>
        <p:spPr>
          <a:xfrm>
            <a:off x="921857" y="3934649"/>
            <a:ext cx="7429500" cy="894284"/>
          </a:xfrm>
          <a:prstGeom prst="rect">
            <a:avLst/>
          </a:prstGeom>
          <a:noFill/>
          <a:ln/>
        </p:spPr>
        <p:txBody>
          <a:bodyPr wrap="square" lIns="0" tIns="0" rIns="0" bIns="0" rtlCol="0" anchor="t">
            <a:spAutoFit/>
          </a:bodyPr>
          <a:lstStyle/>
          <a:p>
            <a:pPr>
              <a:lnSpc>
                <a:spcPct val="112000"/>
              </a:lnSpc>
            </a:pPr>
            <a:r>
              <a:rPr lang="en-US" sz="1050" dirty="0">
                <a:latin typeface="Open Sans" panose="020B0606030504020204" pitchFamily="34" charset="0"/>
                <a:ea typeface="Open Sans" panose="020B0606030504020204" pitchFamily="34" charset="0"/>
                <a:cs typeface="Open Sans" panose="020B0606030504020204" pitchFamily="34" charset="0"/>
              </a:rPr>
              <a:t>Countries in the </a:t>
            </a:r>
            <a:r>
              <a:rPr lang="en-US" sz="1050" b="1" dirty="0">
                <a:latin typeface="Open Sans" panose="020B0606030504020204" pitchFamily="34" charset="0"/>
                <a:ea typeface="Open Sans" panose="020B0606030504020204" pitchFamily="34" charset="0"/>
                <a:cs typeface="Open Sans" panose="020B0606030504020204" pitchFamily="34" charset="0"/>
              </a:rPr>
              <a:t>75th percentile of Services VA embodied in exports</a:t>
            </a:r>
            <a:r>
              <a:rPr lang="en-US" sz="1050" dirty="0">
                <a:latin typeface="Open Sans" panose="020B0606030504020204" pitchFamily="34" charset="0"/>
                <a:ea typeface="Open Sans" panose="020B0606030504020204" pitchFamily="34" charset="0"/>
                <a:cs typeface="Open Sans" panose="020B0606030504020204" pitchFamily="34" charset="0"/>
              </a:rPr>
              <a:t> have an estimated </a:t>
            </a:r>
            <a:r>
              <a:rPr lang="en-US" sz="1050" b="1" dirty="0">
                <a:latin typeface="Open Sans" panose="020B0606030504020204" pitchFamily="34" charset="0"/>
                <a:ea typeface="Open Sans" panose="020B0606030504020204" pitchFamily="34" charset="0"/>
                <a:cs typeface="Open Sans" panose="020B0606030504020204" pitchFamily="34" charset="0"/>
              </a:rPr>
              <a:t>3.2% probability</a:t>
            </a:r>
            <a:r>
              <a:rPr lang="en-US" sz="1050" dirty="0">
                <a:latin typeface="Open Sans" panose="020B0606030504020204" pitchFamily="34" charset="0"/>
                <a:ea typeface="Open Sans" panose="020B0606030504020204" pitchFamily="34" charset="0"/>
                <a:cs typeface="Open Sans" panose="020B0606030504020204" pitchFamily="34" charset="0"/>
              </a:rPr>
              <a:t> of reaching high-income status, compared with </a:t>
            </a:r>
            <a:r>
              <a:rPr lang="en-US" sz="1050" b="1" dirty="0">
                <a:latin typeface="Open Sans" panose="020B0606030504020204" pitchFamily="34" charset="0"/>
                <a:ea typeface="Open Sans" panose="020B0606030504020204" pitchFamily="34" charset="0"/>
                <a:cs typeface="Open Sans" panose="020B0606030504020204" pitchFamily="34" charset="0"/>
              </a:rPr>
              <a:t>1.8% at the median</a:t>
            </a:r>
            <a:r>
              <a:rPr lang="en-US" sz="1050" dirty="0">
                <a:latin typeface="Open Sans" panose="020B0606030504020204" pitchFamily="34" charset="0"/>
                <a:ea typeface="Open Sans" panose="020B0606030504020204" pitchFamily="34" charset="0"/>
                <a:cs typeface="Open Sans" panose="020B0606030504020204" pitchFamily="34" charset="0"/>
              </a:rPr>
              <a:t> and </a:t>
            </a:r>
            <a:r>
              <a:rPr lang="en-US" sz="1050" b="1" dirty="0">
                <a:latin typeface="Open Sans" panose="020B0606030504020204" pitchFamily="34" charset="0"/>
                <a:ea typeface="Open Sans" panose="020B0606030504020204" pitchFamily="34" charset="0"/>
                <a:cs typeface="Open Sans" panose="020B0606030504020204" pitchFamily="34" charset="0"/>
              </a:rPr>
              <a:t>0.9% in the lower quartile</a:t>
            </a:r>
            <a:r>
              <a:rPr lang="en-US" sz="1050" dirty="0">
                <a:latin typeface="Open Sans" panose="020B0606030504020204" pitchFamily="34" charset="0"/>
                <a:ea typeface="Open Sans" panose="020B0606030504020204" pitchFamily="34" charset="0"/>
                <a:cs typeface="Open Sans" panose="020B0606030504020204" pitchFamily="34" charset="0"/>
              </a:rPr>
              <a:t>. Countries at the top of the services value-added distribution reach an estimated probability of </a:t>
            </a:r>
            <a:r>
              <a:rPr lang="en-US" sz="1050" b="1" dirty="0">
                <a:latin typeface="Open Sans" panose="020B0606030504020204" pitchFamily="34" charset="0"/>
                <a:ea typeface="Open Sans" panose="020B0606030504020204" pitchFamily="34" charset="0"/>
                <a:cs typeface="Open Sans" panose="020B0606030504020204" pitchFamily="34" charset="0"/>
              </a:rPr>
              <a:t>5.5%</a:t>
            </a:r>
            <a:r>
              <a:rPr lang="en-US" sz="1050" dirty="0">
                <a:latin typeface="Open Sans" panose="020B0606030504020204" pitchFamily="34" charset="0"/>
                <a:ea typeface="Open Sans" panose="020B0606030504020204" pitchFamily="34" charset="0"/>
                <a:cs typeface="Open Sans" panose="020B0606030504020204" pitchFamily="34" charset="0"/>
              </a:rPr>
              <a:t>. Although high-income transitions remain relatively rare events, the results suggest that greater integration of domestic services into export activities is a distinguishing feature of economies that successfully make the final transition to high-income status.</a:t>
            </a:r>
            <a:endParaRPr lang="en-US" sz="1050" b="1" dirty="0">
              <a:solidFill>
                <a:srgbClr val="1A2B4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F4F42057-A982-48CA-925B-9105989444D4}"/>
              </a:ext>
            </a:extLst>
          </p:cNvPr>
          <p:cNvPicPr>
            <a:picLocks noChangeAspect="1"/>
          </p:cNvPicPr>
          <p:nvPr/>
        </p:nvPicPr>
        <p:blipFill>
          <a:blip r:embed="rId3"/>
          <a:stretch>
            <a:fillRect/>
          </a:stretch>
        </p:blipFill>
        <p:spPr>
          <a:xfrm>
            <a:off x="4357860" y="688094"/>
            <a:ext cx="4272073" cy="2902400"/>
          </a:xfrm>
          <a:prstGeom prst="rect">
            <a:avLst/>
          </a:prstGeom>
        </p:spPr>
      </p:pic>
      <p:sp>
        <p:nvSpPr>
          <p:cNvPr id="31" name="Text 36">
            <a:extLst>
              <a:ext uri="{FF2B5EF4-FFF2-40B4-BE49-F238E27FC236}">
                <a16:creationId xmlns:a16="http://schemas.microsoft.com/office/drawing/2014/main" id="{8FE7FA17-1DB7-B6DA-E3AF-5AF8D72855A8}"/>
              </a:ext>
            </a:extLst>
          </p:cNvPr>
          <p:cNvSpPr/>
          <p:nvPr/>
        </p:nvSpPr>
        <p:spPr>
          <a:xfrm>
            <a:off x="549746" y="1869916"/>
            <a:ext cx="1225154" cy="590546"/>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DVA in Foreign Final Demand (FFD)</a:t>
            </a:r>
            <a:endParaRPr lang="en-US" sz="1100" dirty="0"/>
          </a:p>
        </p:txBody>
      </p:sp>
      <p:sp>
        <p:nvSpPr>
          <p:cNvPr id="32" name="Text 39">
            <a:extLst>
              <a:ext uri="{FF2B5EF4-FFF2-40B4-BE49-F238E27FC236}">
                <a16:creationId xmlns:a16="http://schemas.microsoft.com/office/drawing/2014/main" id="{188F9A53-9822-216E-919B-8A7C06D5B147}"/>
              </a:ext>
            </a:extLst>
          </p:cNvPr>
          <p:cNvSpPr/>
          <p:nvPr/>
        </p:nvSpPr>
        <p:spPr>
          <a:xfrm>
            <a:off x="2062388" y="2019266"/>
            <a:ext cx="744312"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1.18**</a:t>
            </a:r>
            <a:endParaRPr lang="en-US" sz="1100" dirty="0"/>
          </a:p>
        </p:txBody>
      </p:sp>
      <p:sp>
        <p:nvSpPr>
          <p:cNvPr id="33" name="Text 45">
            <a:extLst>
              <a:ext uri="{FF2B5EF4-FFF2-40B4-BE49-F238E27FC236}">
                <a16:creationId xmlns:a16="http://schemas.microsoft.com/office/drawing/2014/main" id="{6A266708-B07F-2A3A-659F-7834F5281909}"/>
              </a:ext>
            </a:extLst>
          </p:cNvPr>
          <p:cNvSpPr/>
          <p:nvPr/>
        </p:nvSpPr>
        <p:spPr>
          <a:xfrm>
            <a:off x="591522" y="2562846"/>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Services VA</a:t>
            </a:r>
            <a:endParaRPr lang="en-US" sz="1100" dirty="0"/>
          </a:p>
        </p:txBody>
      </p:sp>
      <p:sp>
        <p:nvSpPr>
          <p:cNvPr id="34" name="Text 48">
            <a:extLst>
              <a:ext uri="{FF2B5EF4-FFF2-40B4-BE49-F238E27FC236}">
                <a16:creationId xmlns:a16="http://schemas.microsoft.com/office/drawing/2014/main" id="{5FBCA60E-92BC-1B63-1105-EA91BB7D7293}"/>
              </a:ext>
            </a:extLst>
          </p:cNvPr>
          <p:cNvSpPr/>
          <p:nvPr/>
        </p:nvSpPr>
        <p:spPr>
          <a:xfrm>
            <a:off x="2086950" y="2552909"/>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1.13***</a:t>
            </a:r>
            <a:endParaRPr lang="en-US" sz="1100" dirty="0"/>
          </a:p>
        </p:txBody>
      </p:sp>
      <p:sp>
        <p:nvSpPr>
          <p:cNvPr id="35" name="Text 39">
            <a:extLst>
              <a:ext uri="{FF2B5EF4-FFF2-40B4-BE49-F238E27FC236}">
                <a16:creationId xmlns:a16="http://schemas.microsoft.com/office/drawing/2014/main" id="{782D770D-0039-FEF2-97E0-E4D192C909A1}"/>
              </a:ext>
            </a:extLst>
          </p:cNvPr>
          <p:cNvSpPr/>
          <p:nvPr/>
        </p:nvSpPr>
        <p:spPr>
          <a:xfrm>
            <a:off x="3162840" y="2006502"/>
            <a:ext cx="532860"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0.51</a:t>
            </a:r>
            <a:endParaRPr lang="en-US" sz="1100" dirty="0"/>
          </a:p>
        </p:txBody>
      </p:sp>
      <p:sp>
        <p:nvSpPr>
          <p:cNvPr id="36" name="Text 48">
            <a:extLst>
              <a:ext uri="{FF2B5EF4-FFF2-40B4-BE49-F238E27FC236}">
                <a16:creationId xmlns:a16="http://schemas.microsoft.com/office/drawing/2014/main" id="{B0DC3F24-2CF5-EF7E-5181-2EB5B99DD706}"/>
              </a:ext>
            </a:extLst>
          </p:cNvPr>
          <p:cNvSpPr/>
          <p:nvPr/>
        </p:nvSpPr>
        <p:spPr>
          <a:xfrm>
            <a:off x="3208311" y="2531942"/>
            <a:ext cx="459896"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0.39</a:t>
            </a:r>
            <a:endParaRPr lang="en-US" sz="1100" dirty="0"/>
          </a:p>
        </p:txBody>
      </p:sp>
      <p:pic>
        <p:nvPicPr>
          <p:cNvPr id="2" name="Picture 1">
            <a:extLst>
              <a:ext uri="{FF2B5EF4-FFF2-40B4-BE49-F238E27FC236}">
                <a16:creationId xmlns:a16="http://schemas.microsoft.com/office/drawing/2014/main" id="{245D43F6-8AFA-E189-72D9-F01ABFA35236}"/>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1" name="Picture 10">
            <a:extLst>
              <a:ext uri="{FF2B5EF4-FFF2-40B4-BE49-F238E27FC236}">
                <a16:creationId xmlns:a16="http://schemas.microsoft.com/office/drawing/2014/main" id="{D6F3A643-4194-EAE8-D1BD-AA9A2E7A19AE}"/>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714375" y="571500"/>
            <a:ext cx="771525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STRUCTURAL SIGNATURES &amp; THE MIDDLE-INCOME TRAP</a:t>
            </a:r>
            <a:endParaRPr lang="en-US" sz="1800" dirty="0"/>
          </a:p>
        </p:txBody>
      </p:sp>
      <p:sp>
        <p:nvSpPr>
          <p:cNvPr id="4" name="Shape 1"/>
          <p:cNvSpPr/>
          <p:nvPr/>
        </p:nvSpPr>
        <p:spPr>
          <a:xfrm>
            <a:off x="714375" y="1343025"/>
            <a:ext cx="7715250" cy="1239441"/>
          </a:xfrm>
          <a:prstGeom prst="rect">
            <a:avLst/>
          </a:prstGeom>
          <a:solidFill>
            <a:srgbClr val="F0F4F8"/>
          </a:solidFill>
          <a:ln/>
        </p:spPr>
        <p:txBody>
          <a:bodyPr/>
          <a:lstStyle/>
          <a:p>
            <a:endParaRPr lang="en-GB"/>
          </a:p>
        </p:txBody>
      </p:sp>
      <p:sp>
        <p:nvSpPr>
          <p:cNvPr id="5" name="Shape 2"/>
          <p:cNvSpPr/>
          <p:nvPr/>
        </p:nvSpPr>
        <p:spPr>
          <a:xfrm>
            <a:off x="714375" y="1343025"/>
            <a:ext cx="71438" cy="1239441"/>
          </a:xfrm>
          <a:prstGeom prst="rect">
            <a:avLst/>
          </a:prstGeom>
          <a:solidFill>
            <a:srgbClr val="D9534F"/>
          </a:solidFill>
          <a:ln/>
        </p:spPr>
        <p:txBody>
          <a:bodyPr/>
          <a:lstStyle/>
          <a:p>
            <a:endParaRPr lang="en-GB"/>
          </a:p>
        </p:txBody>
      </p:sp>
      <p:sp>
        <p:nvSpPr>
          <p:cNvPr id="6" name="Text 3"/>
          <p:cNvSpPr/>
          <p:nvPr/>
        </p:nvSpPr>
        <p:spPr>
          <a:xfrm>
            <a:off x="1000125" y="1628775"/>
            <a:ext cx="7143750"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Reframing the trap:</a:t>
            </a:r>
            <a:endParaRPr lang="en-US" sz="1600" dirty="0"/>
          </a:p>
        </p:txBody>
      </p:sp>
      <p:sp>
        <p:nvSpPr>
          <p:cNvPr id="7" name="Text 4"/>
          <p:cNvSpPr/>
          <p:nvPr/>
        </p:nvSpPr>
        <p:spPr>
          <a:xfrm>
            <a:off x="1000125" y="2039541"/>
            <a:ext cx="7143750" cy="257175"/>
          </a:xfrm>
          <a:prstGeom prst="rect">
            <a:avLst/>
          </a:prstGeom>
          <a:noFill/>
          <a:ln/>
        </p:spPr>
        <p:txBody>
          <a:bodyPr wrap="none" lIns="0" tIns="0" rIns="0" bIns="0" rtlCol="0" anchor="t">
            <a:spAutoFit/>
          </a:bodyPr>
          <a:lstStyle/>
          <a:p>
            <a:pPr marL="0" indent="0" algn="l">
              <a:lnSpc>
                <a:spcPct val="120000"/>
              </a:lnSpc>
              <a:buNone/>
            </a:pPr>
            <a:r>
              <a:rPr lang="en-US" sz="1250" i="1" dirty="0">
                <a:solidFill>
                  <a:srgbClr val="333333"/>
                </a:solidFill>
                <a:latin typeface="Open Sans" pitchFamily="34" charset="0"/>
                <a:ea typeface="Open Sans" pitchFamily="34" charset="-122"/>
                <a:cs typeface="Open Sans" pitchFamily="34" charset="-120"/>
              </a:rPr>
              <a:t>Stagnation occurs when countries fail to generate the next structural signature.</a:t>
            </a:r>
            <a:endParaRPr lang="en-US" sz="1250" dirty="0"/>
          </a:p>
        </p:txBody>
      </p:sp>
      <p:sp>
        <p:nvSpPr>
          <p:cNvPr id="8" name="Text 5"/>
          <p:cNvSpPr/>
          <p:nvPr/>
        </p:nvSpPr>
        <p:spPr>
          <a:xfrm>
            <a:off x="714375" y="3011091"/>
            <a:ext cx="7715250" cy="233958"/>
          </a:xfrm>
          <a:prstGeom prst="rect">
            <a:avLst/>
          </a:prstGeom>
          <a:noFill/>
          <a:ln/>
        </p:spPr>
        <p:txBody>
          <a:bodyPr wrap="square" lIns="0" tIns="0" rIns="0" bIns="0" rtlCol="0" anchor="t">
            <a:spAutoFit/>
          </a:bodyPr>
          <a:lstStyle/>
          <a:p>
            <a:pPr marL="0" indent="0" algn="l">
              <a:buNone/>
            </a:pPr>
            <a:r>
              <a:rPr lang="en-US" sz="1200" b="1" dirty="0">
                <a:solidFill>
                  <a:srgbClr val="1A2B4C"/>
                </a:solidFill>
                <a:latin typeface="Open Sans Bold" pitchFamily="34" charset="0"/>
                <a:ea typeface="Open Sans Bold" pitchFamily="34" charset="-122"/>
                <a:cs typeface="Open Sans Bold" pitchFamily="34" charset="-120"/>
              </a:rPr>
              <a:t>Examples:</a:t>
            </a:r>
            <a:endParaRPr lang="en-US" sz="1200" dirty="0"/>
          </a:p>
        </p:txBody>
      </p:sp>
      <p:sp>
        <p:nvSpPr>
          <p:cNvPr id="9" name="Text 6"/>
          <p:cNvSpPr/>
          <p:nvPr/>
        </p:nvSpPr>
        <p:spPr>
          <a:xfrm>
            <a:off x="857250" y="3423642"/>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Integration without domestic deepening</a:t>
            </a:r>
            <a:endParaRPr lang="en-US" sz="1150" dirty="0"/>
          </a:p>
        </p:txBody>
      </p:sp>
      <p:sp>
        <p:nvSpPr>
          <p:cNvPr id="10" name="Text 7"/>
          <p:cNvSpPr/>
          <p:nvPr/>
        </p:nvSpPr>
        <p:spPr>
          <a:xfrm>
            <a:off x="857250" y="3780830"/>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Manufacturing without services upgrading</a:t>
            </a:r>
            <a:endParaRPr lang="en-US" sz="1150" dirty="0"/>
          </a:p>
        </p:txBody>
      </p:sp>
      <p:sp>
        <p:nvSpPr>
          <p:cNvPr id="11" name="Text 8"/>
          <p:cNvSpPr/>
          <p:nvPr/>
        </p:nvSpPr>
        <p:spPr>
          <a:xfrm>
            <a:off x="857250" y="4138017"/>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Weak A-matrix connectivity</a:t>
            </a:r>
            <a:endParaRPr lang="en-US" sz="1150" dirty="0"/>
          </a:p>
        </p:txBody>
      </p:sp>
      <p:pic>
        <p:nvPicPr>
          <p:cNvPr id="12" name="Picture 11">
            <a:extLst>
              <a:ext uri="{FF2B5EF4-FFF2-40B4-BE49-F238E27FC236}">
                <a16:creationId xmlns:a16="http://schemas.microsoft.com/office/drawing/2014/main" id="{4CB056EA-45D7-F5EE-D906-C02807371A6D}"/>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3" name="Picture 12">
            <a:extLst>
              <a:ext uri="{FF2B5EF4-FFF2-40B4-BE49-F238E27FC236}">
                <a16:creationId xmlns:a16="http://schemas.microsoft.com/office/drawing/2014/main" id="{A15280FA-594E-4970-1714-2C5E8589D29D}"/>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3" name="Text 0"/>
          <p:cNvSpPr/>
          <p:nvPr/>
        </p:nvSpPr>
        <p:spPr>
          <a:xfrm>
            <a:off x="571500" y="428625"/>
            <a:ext cx="800100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L → LM CASE STUDIES</a:t>
            </a:r>
            <a:endParaRPr lang="en-US" sz="1800" dirty="0"/>
          </a:p>
        </p:txBody>
      </p:sp>
      <p:sp>
        <p:nvSpPr>
          <p:cNvPr id="4" name="Shape 1"/>
          <p:cNvSpPr/>
          <p:nvPr/>
        </p:nvSpPr>
        <p:spPr>
          <a:xfrm>
            <a:off x="567928" y="1453608"/>
            <a:ext cx="1998464" cy="361457"/>
          </a:xfrm>
          <a:prstGeom prst="rect">
            <a:avLst/>
          </a:prstGeom>
          <a:solidFill>
            <a:srgbClr val="1A2B4C"/>
          </a:solidFill>
          <a:ln w="9144">
            <a:solidFill>
              <a:srgbClr val="1A2B4C"/>
            </a:solidFill>
            <a:prstDash val="solid"/>
          </a:ln>
        </p:spPr>
        <p:txBody>
          <a:bodyPr/>
          <a:lstStyle/>
          <a:p>
            <a:endParaRPr lang="en-GB" sz="4400"/>
          </a:p>
        </p:txBody>
      </p:sp>
      <p:sp>
        <p:nvSpPr>
          <p:cNvPr id="5" name="Text 2"/>
          <p:cNvSpPr/>
          <p:nvPr/>
        </p:nvSpPr>
        <p:spPr>
          <a:xfrm>
            <a:off x="567928" y="1392124"/>
            <a:ext cx="1998464"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Pathway</a:t>
            </a:r>
            <a:endParaRPr lang="en-US" sz="1400" dirty="0"/>
          </a:p>
        </p:txBody>
      </p:sp>
      <p:sp>
        <p:nvSpPr>
          <p:cNvPr id="6" name="Shape 3"/>
          <p:cNvSpPr/>
          <p:nvPr/>
        </p:nvSpPr>
        <p:spPr>
          <a:xfrm>
            <a:off x="2566392" y="1453608"/>
            <a:ext cx="2398151" cy="361457"/>
          </a:xfrm>
          <a:prstGeom prst="rect">
            <a:avLst/>
          </a:prstGeom>
          <a:solidFill>
            <a:srgbClr val="1A2B4C"/>
          </a:solidFill>
          <a:ln w="9144">
            <a:solidFill>
              <a:srgbClr val="1A2B4C"/>
            </a:solidFill>
            <a:prstDash val="solid"/>
          </a:ln>
        </p:spPr>
        <p:txBody>
          <a:bodyPr/>
          <a:lstStyle/>
          <a:p>
            <a:endParaRPr lang="en-GB" sz="4400"/>
          </a:p>
        </p:txBody>
      </p:sp>
      <p:sp>
        <p:nvSpPr>
          <p:cNvPr id="7" name="Text 4"/>
          <p:cNvSpPr/>
          <p:nvPr/>
        </p:nvSpPr>
        <p:spPr>
          <a:xfrm>
            <a:off x="2566392" y="1392124"/>
            <a:ext cx="2398151"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Countries</a:t>
            </a:r>
            <a:endParaRPr lang="en-US" sz="1400" dirty="0"/>
          </a:p>
        </p:txBody>
      </p:sp>
      <p:sp>
        <p:nvSpPr>
          <p:cNvPr id="8" name="Shape 5"/>
          <p:cNvSpPr/>
          <p:nvPr/>
        </p:nvSpPr>
        <p:spPr>
          <a:xfrm>
            <a:off x="4964543" y="1453608"/>
            <a:ext cx="3597241" cy="361457"/>
          </a:xfrm>
          <a:prstGeom prst="rect">
            <a:avLst/>
          </a:prstGeom>
          <a:solidFill>
            <a:srgbClr val="1A2B4C"/>
          </a:solidFill>
          <a:ln w="9144">
            <a:solidFill>
              <a:srgbClr val="1A2B4C"/>
            </a:solidFill>
            <a:prstDash val="solid"/>
          </a:ln>
        </p:spPr>
        <p:txBody>
          <a:bodyPr/>
          <a:lstStyle/>
          <a:p>
            <a:endParaRPr lang="en-GB" sz="4400"/>
          </a:p>
        </p:txBody>
      </p:sp>
      <p:sp>
        <p:nvSpPr>
          <p:cNvPr id="9" name="Text 6"/>
          <p:cNvSpPr/>
          <p:nvPr/>
        </p:nvSpPr>
        <p:spPr>
          <a:xfrm>
            <a:off x="4964543" y="1392124"/>
            <a:ext cx="3597241"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Main interpretation</a:t>
            </a:r>
            <a:endParaRPr lang="en-US" sz="1400" dirty="0"/>
          </a:p>
        </p:txBody>
      </p:sp>
      <p:sp>
        <p:nvSpPr>
          <p:cNvPr id="10" name="Text 7"/>
          <p:cNvSpPr/>
          <p:nvPr/>
        </p:nvSpPr>
        <p:spPr>
          <a:xfrm>
            <a:off x="582216" y="1883640"/>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Manufacturing-GVC integration</a:t>
            </a:r>
            <a:endParaRPr lang="en-US" sz="1100" dirty="0"/>
          </a:p>
        </p:txBody>
      </p:sp>
      <p:sp>
        <p:nvSpPr>
          <p:cNvPr id="11" name="Text 8"/>
          <p:cNvSpPr/>
          <p:nvPr/>
        </p:nvSpPr>
        <p:spPr>
          <a:xfrm>
            <a:off x="2580680" y="1883640"/>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China, India, Cameroon, Nigeria, Myanmar</a:t>
            </a:r>
            <a:endParaRPr lang="en-US" sz="1100" dirty="0"/>
          </a:p>
        </p:txBody>
      </p:sp>
      <p:sp>
        <p:nvSpPr>
          <p:cNvPr id="12" name="Text 9"/>
          <p:cNvSpPr/>
          <p:nvPr/>
        </p:nvSpPr>
        <p:spPr>
          <a:xfrm>
            <a:off x="4978831" y="1883640"/>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upgrading via rising foreign content/manufacturing integration</a:t>
            </a:r>
            <a:endParaRPr lang="en-US" sz="1100" dirty="0"/>
          </a:p>
        </p:txBody>
      </p:sp>
      <p:sp>
        <p:nvSpPr>
          <p:cNvPr id="13" name="Shape 10"/>
          <p:cNvSpPr/>
          <p:nvPr/>
        </p:nvSpPr>
        <p:spPr>
          <a:xfrm>
            <a:off x="567928" y="2575498"/>
            <a:ext cx="7993856" cy="619973"/>
          </a:xfrm>
          <a:prstGeom prst="rect">
            <a:avLst/>
          </a:prstGeom>
          <a:solidFill>
            <a:srgbClr val="F2F2F2"/>
          </a:solidFill>
          <a:ln/>
        </p:spPr>
        <p:txBody>
          <a:bodyPr/>
          <a:lstStyle/>
          <a:p>
            <a:endParaRPr lang="en-GB" sz="3600"/>
          </a:p>
        </p:txBody>
      </p:sp>
      <p:sp>
        <p:nvSpPr>
          <p:cNvPr id="14" name="Text 11"/>
          <p:cNvSpPr/>
          <p:nvPr/>
        </p:nvSpPr>
        <p:spPr>
          <a:xfrm>
            <a:off x="567928" y="2575498"/>
            <a:ext cx="1998464" cy="436786"/>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Domestic deepening</a:t>
            </a:r>
            <a:endParaRPr lang="en-US" sz="1100" dirty="0"/>
          </a:p>
        </p:txBody>
      </p:sp>
      <p:sp>
        <p:nvSpPr>
          <p:cNvPr id="15" name="Text 12"/>
          <p:cNvSpPr/>
          <p:nvPr/>
        </p:nvSpPr>
        <p:spPr>
          <a:xfrm>
            <a:off x="2566392" y="2575498"/>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Angola, Lao PDR, Ukraine, Viet Nam</a:t>
            </a:r>
            <a:endParaRPr lang="en-US" sz="1100" dirty="0"/>
          </a:p>
        </p:txBody>
      </p:sp>
      <p:sp>
        <p:nvSpPr>
          <p:cNvPr id="16" name="Text 13"/>
          <p:cNvSpPr/>
          <p:nvPr/>
        </p:nvSpPr>
        <p:spPr>
          <a:xfrm>
            <a:off x="4964543" y="2575498"/>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upgrading via stronger IDC/linkages, often resource- or transition-led</a:t>
            </a:r>
            <a:endParaRPr lang="en-US" sz="1100" dirty="0"/>
          </a:p>
        </p:txBody>
      </p:sp>
      <p:sp>
        <p:nvSpPr>
          <p:cNvPr id="17" name="Text 14"/>
          <p:cNvSpPr/>
          <p:nvPr/>
        </p:nvSpPr>
        <p:spPr>
          <a:xfrm>
            <a:off x="567928" y="3198432"/>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Light manufacturing / assembly</a:t>
            </a:r>
            <a:endParaRPr lang="en-US" sz="1100" dirty="0"/>
          </a:p>
        </p:txBody>
      </p:sp>
      <p:sp>
        <p:nvSpPr>
          <p:cNvPr id="18" name="Text 15"/>
          <p:cNvSpPr/>
          <p:nvPr/>
        </p:nvSpPr>
        <p:spPr>
          <a:xfrm>
            <a:off x="2566392" y="3198432"/>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Bangladesh, Cambodia, Pakistan</a:t>
            </a:r>
            <a:endParaRPr lang="en-US" sz="1100" dirty="0"/>
          </a:p>
        </p:txBody>
      </p:sp>
      <p:sp>
        <p:nvSpPr>
          <p:cNvPr id="19" name="Text 16"/>
          <p:cNvSpPr/>
          <p:nvPr/>
        </p:nvSpPr>
        <p:spPr>
          <a:xfrm>
            <a:off x="4964543" y="3198432"/>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labour-intensive export model, but limited domestic deepening</a:t>
            </a:r>
            <a:endParaRPr lang="en-US" sz="1100" dirty="0"/>
          </a:p>
        </p:txBody>
      </p:sp>
      <p:sp>
        <p:nvSpPr>
          <p:cNvPr id="20" name="Shape 17"/>
          <p:cNvSpPr/>
          <p:nvPr/>
        </p:nvSpPr>
        <p:spPr>
          <a:xfrm>
            <a:off x="582216" y="3862007"/>
            <a:ext cx="7993856" cy="501458"/>
          </a:xfrm>
          <a:prstGeom prst="rect">
            <a:avLst/>
          </a:prstGeom>
          <a:solidFill>
            <a:srgbClr val="F2F2F2"/>
          </a:solidFill>
          <a:ln/>
        </p:spPr>
        <p:txBody>
          <a:bodyPr/>
          <a:lstStyle/>
          <a:p>
            <a:endParaRPr lang="en-GB" sz="3600"/>
          </a:p>
        </p:txBody>
      </p:sp>
      <p:sp>
        <p:nvSpPr>
          <p:cNvPr id="21" name="Text 18"/>
          <p:cNvSpPr/>
          <p:nvPr/>
        </p:nvSpPr>
        <p:spPr>
          <a:xfrm>
            <a:off x="567928" y="3802543"/>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Weak or fragile upgrading</a:t>
            </a:r>
            <a:endParaRPr lang="en-US" sz="1100" dirty="0"/>
          </a:p>
        </p:txBody>
      </p:sp>
      <p:sp>
        <p:nvSpPr>
          <p:cNvPr id="22" name="Text 19"/>
          <p:cNvSpPr/>
          <p:nvPr/>
        </p:nvSpPr>
        <p:spPr>
          <a:xfrm>
            <a:off x="2566392" y="3802543"/>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Kenya, Côte d’Ivoire, São Tomé, Senegal, Indonesia</a:t>
            </a:r>
            <a:endParaRPr lang="en-US" sz="1100" dirty="0"/>
          </a:p>
        </p:txBody>
      </p:sp>
      <p:sp>
        <p:nvSpPr>
          <p:cNvPr id="23" name="Text 20"/>
          <p:cNvSpPr/>
          <p:nvPr/>
        </p:nvSpPr>
        <p:spPr>
          <a:xfrm>
            <a:off x="4964543" y="3802543"/>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transition occurs, but structural indicators are mixed</a:t>
            </a:r>
            <a:endParaRPr lang="en-US" sz="1100" dirty="0"/>
          </a:p>
        </p:txBody>
      </p:sp>
      <p:pic>
        <p:nvPicPr>
          <p:cNvPr id="2" name="Picture 1">
            <a:extLst>
              <a:ext uri="{FF2B5EF4-FFF2-40B4-BE49-F238E27FC236}">
                <a16:creationId xmlns:a16="http://schemas.microsoft.com/office/drawing/2014/main" id="{17661DE0-2F80-FD6C-8EDA-EFA8DDCFBD17}"/>
              </a:ext>
            </a:extLst>
          </p:cNvPr>
          <p:cNvPicPr>
            <a:picLocks noChangeAspect="1"/>
          </p:cNvPicPr>
          <p:nvPr/>
        </p:nvPicPr>
        <p:blipFill>
          <a:blip r:embed="rId3"/>
          <a:stretch>
            <a:fillRect/>
          </a:stretch>
        </p:blipFill>
        <p:spPr>
          <a:xfrm>
            <a:off x="7710791" y="90790"/>
            <a:ext cx="489842" cy="430577"/>
          </a:xfrm>
          <a:prstGeom prst="rect">
            <a:avLst/>
          </a:prstGeom>
        </p:spPr>
      </p:pic>
      <p:pic>
        <p:nvPicPr>
          <p:cNvPr id="24" name="Picture 23">
            <a:extLst>
              <a:ext uri="{FF2B5EF4-FFF2-40B4-BE49-F238E27FC236}">
                <a16:creationId xmlns:a16="http://schemas.microsoft.com/office/drawing/2014/main" id="{5552E30B-295D-915C-02BD-FE40F707B819}"/>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428625"/>
            <a:ext cx="5775722"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MOTIVATION</a:t>
            </a:r>
            <a:endParaRPr lang="en-US" sz="1600" dirty="0"/>
          </a:p>
        </p:txBody>
      </p:sp>
      <p:sp>
        <p:nvSpPr>
          <p:cNvPr id="4" name="Text 1"/>
          <p:cNvSpPr/>
          <p:nvPr/>
        </p:nvSpPr>
        <p:spPr>
          <a:xfrm>
            <a:off x="571500" y="946547"/>
            <a:ext cx="5775722" cy="738664"/>
          </a:xfrm>
          <a:prstGeom prst="rect">
            <a:avLst/>
          </a:prstGeom>
          <a:noFill/>
          <a:ln/>
        </p:spPr>
        <p:txBody>
          <a:bodyPr wrap="square" lIns="0" tIns="0" rIns="0" bIns="0" rtlCol="0" anchor="t">
            <a:spAutoFit/>
          </a:bodyPr>
          <a:lstStyle/>
          <a:p>
            <a:pPr marL="0" indent="0" algn="l">
              <a:buNone/>
            </a:pPr>
            <a:r>
              <a:rPr lang="en-US" sz="2400" dirty="0">
                <a:solidFill>
                  <a:srgbClr val="333333"/>
                </a:solidFill>
                <a:latin typeface="Open Sans" pitchFamily="34" charset="0"/>
                <a:ea typeface="Open Sans" pitchFamily="34" charset="-122"/>
                <a:cs typeface="Open Sans" pitchFamily="34" charset="-120"/>
              </a:rPr>
              <a:t>Why do some countries upgrade while others remain stuck?</a:t>
            </a:r>
            <a:endParaRPr lang="en-US" sz="2400" dirty="0"/>
          </a:p>
        </p:txBody>
      </p:sp>
      <p:sp>
        <p:nvSpPr>
          <p:cNvPr id="5" name="Text 2"/>
          <p:cNvSpPr/>
          <p:nvPr/>
        </p:nvSpPr>
        <p:spPr>
          <a:xfrm>
            <a:off x="571500" y="2177951"/>
            <a:ext cx="1503759" cy="244673"/>
          </a:xfrm>
          <a:prstGeom prst="rect">
            <a:avLst/>
          </a:prstGeom>
          <a:noFill/>
          <a:ln/>
        </p:spPr>
        <p:txBody>
          <a:bodyPr wrap="square" lIns="0" tIns="0" rIns="0" bIns="42545" rtlCol="0" anchor="t">
            <a:spAutoFit/>
          </a:bodyPr>
          <a:lstStyle/>
          <a:p>
            <a:pPr marL="0" indent="0" algn="l">
              <a:buNone/>
            </a:pPr>
            <a:r>
              <a:rPr lang="en-US" sz="1000" b="1" dirty="0">
                <a:solidFill>
                  <a:srgbClr val="D9534F"/>
                </a:solidFill>
                <a:latin typeface="Open Sans Bold" pitchFamily="34" charset="0"/>
                <a:ea typeface="Open Sans Bold" pitchFamily="34" charset="-122"/>
                <a:cs typeface="Open Sans Bold" pitchFamily="34" charset="-120"/>
              </a:rPr>
              <a:t>Successful upgraders</a:t>
            </a:r>
            <a:endParaRPr lang="en-US" sz="1000" dirty="0"/>
          </a:p>
        </p:txBody>
      </p:sp>
      <p:pic>
        <p:nvPicPr>
          <p:cNvPr id="6" name="Image 1" descr="preencoded.png"/>
          <p:cNvPicPr>
            <a:picLocks noChangeAspect="1"/>
          </p:cNvPicPr>
          <p:nvPr/>
        </p:nvPicPr>
        <p:blipFill>
          <a:blip r:embed="rId4"/>
          <a:stretch>
            <a:fillRect/>
          </a:stretch>
        </p:blipFill>
        <p:spPr>
          <a:xfrm>
            <a:off x="571500" y="2636937"/>
            <a:ext cx="100013" cy="100013"/>
          </a:xfrm>
          <a:prstGeom prst="rect">
            <a:avLst/>
          </a:prstGeom>
        </p:spPr>
      </p:pic>
      <p:sp>
        <p:nvSpPr>
          <p:cNvPr id="7" name="Text 3"/>
          <p:cNvSpPr/>
          <p:nvPr/>
        </p:nvSpPr>
        <p:spPr>
          <a:xfrm>
            <a:off x="778669" y="2601218"/>
            <a:ext cx="350044" cy="175022"/>
          </a:xfrm>
          <a:prstGeom prst="rect">
            <a:avLst/>
          </a:prstGeom>
          <a:noFill/>
          <a:ln/>
        </p:spPr>
        <p:txBody>
          <a:bodyPr wrap="non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Korea</a:t>
            </a:r>
            <a:endParaRPr lang="en-US" sz="950" dirty="0"/>
          </a:p>
        </p:txBody>
      </p:sp>
      <p:pic>
        <p:nvPicPr>
          <p:cNvPr id="8" name="Image 2" descr="preencoded.png"/>
          <p:cNvPicPr>
            <a:picLocks noChangeAspect="1"/>
          </p:cNvPicPr>
          <p:nvPr/>
        </p:nvPicPr>
        <p:blipFill>
          <a:blip r:embed="rId5"/>
          <a:stretch>
            <a:fillRect/>
          </a:stretch>
        </p:blipFill>
        <p:spPr>
          <a:xfrm>
            <a:off x="571500" y="2897683"/>
            <a:ext cx="100013" cy="100013"/>
          </a:xfrm>
          <a:prstGeom prst="rect">
            <a:avLst/>
          </a:prstGeom>
        </p:spPr>
      </p:pic>
      <p:sp>
        <p:nvSpPr>
          <p:cNvPr id="9" name="Text 4"/>
          <p:cNvSpPr/>
          <p:nvPr/>
        </p:nvSpPr>
        <p:spPr>
          <a:xfrm>
            <a:off x="778669" y="2861965"/>
            <a:ext cx="341114" cy="175022"/>
          </a:xfrm>
          <a:prstGeom prst="rect">
            <a:avLst/>
          </a:prstGeom>
          <a:noFill/>
          <a:ln/>
        </p:spPr>
        <p:txBody>
          <a:bodyPr wrap="non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China</a:t>
            </a:r>
            <a:endParaRPr lang="en-US" sz="950" dirty="0"/>
          </a:p>
        </p:txBody>
      </p:sp>
      <p:pic>
        <p:nvPicPr>
          <p:cNvPr id="10" name="Image 3" descr="preencoded.png"/>
          <p:cNvPicPr>
            <a:picLocks noChangeAspect="1"/>
          </p:cNvPicPr>
          <p:nvPr/>
        </p:nvPicPr>
        <p:blipFill>
          <a:blip r:embed="rId4"/>
          <a:stretch>
            <a:fillRect/>
          </a:stretch>
        </p:blipFill>
        <p:spPr>
          <a:xfrm>
            <a:off x="571500" y="3158430"/>
            <a:ext cx="100013" cy="100013"/>
          </a:xfrm>
          <a:prstGeom prst="rect">
            <a:avLst/>
          </a:prstGeom>
        </p:spPr>
      </p:pic>
      <p:sp>
        <p:nvSpPr>
          <p:cNvPr id="11" name="Text 5"/>
          <p:cNvSpPr/>
          <p:nvPr/>
        </p:nvSpPr>
        <p:spPr>
          <a:xfrm>
            <a:off x="778669" y="3122712"/>
            <a:ext cx="414338" cy="175022"/>
          </a:xfrm>
          <a:prstGeom prst="rect">
            <a:avLst/>
          </a:prstGeom>
          <a:noFill/>
          <a:ln/>
        </p:spPr>
        <p:txBody>
          <a:bodyPr wrap="non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Poland</a:t>
            </a:r>
            <a:endParaRPr lang="en-US" sz="950" dirty="0"/>
          </a:p>
        </p:txBody>
      </p:sp>
      <p:pic>
        <p:nvPicPr>
          <p:cNvPr id="12" name="Image 4" descr="preencoded.png"/>
          <p:cNvPicPr>
            <a:picLocks noChangeAspect="1"/>
          </p:cNvPicPr>
          <p:nvPr/>
        </p:nvPicPr>
        <p:blipFill>
          <a:blip r:embed="rId5"/>
          <a:stretch>
            <a:fillRect/>
          </a:stretch>
        </p:blipFill>
        <p:spPr>
          <a:xfrm>
            <a:off x="571500" y="3419177"/>
            <a:ext cx="100013" cy="100013"/>
          </a:xfrm>
          <a:prstGeom prst="rect">
            <a:avLst/>
          </a:prstGeom>
        </p:spPr>
      </p:pic>
      <p:sp>
        <p:nvSpPr>
          <p:cNvPr id="13" name="Text 6"/>
          <p:cNvSpPr/>
          <p:nvPr/>
        </p:nvSpPr>
        <p:spPr>
          <a:xfrm>
            <a:off x="778669" y="3383458"/>
            <a:ext cx="548283" cy="175022"/>
          </a:xfrm>
          <a:prstGeom prst="rect">
            <a:avLst/>
          </a:prstGeom>
          <a:noFill/>
          <a:ln/>
        </p:spPr>
        <p:txBody>
          <a:bodyPr wrap="non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Viet Nam</a:t>
            </a:r>
            <a:endParaRPr lang="en-US" sz="950" dirty="0"/>
          </a:p>
        </p:txBody>
      </p:sp>
      <p:sp>
        <p:nvSpPr>
          <p:cNvPr id="14" name="Text 7"/>
          <p:cNvSpPr/>
          <p:nvPr/>
        </p:nvSpPr>
        <p:spPr>
          <a:xfrm>
            <a:off x="3143249" y="2177951"/>
            <a:ext cx="1518047" cy="244673"/>
          </a:xfrm>
          <a:prstGeom prst="rect">
            <a:avLst/>
          </a:prstGeom>
          <a:noFill/>
          <a:ln/>
        </p:spPr>
        <p:txBody>
          <a:bodyPr wrap="square" lIns="0" tIns="0" rIns="0" bIns="42545" rtlCol="0" anchor="t">
            <a:spAutoFit/>
          </a:bodyPr>
          <a:lstStyle/>
          <a:p>
            <a:pPr marL="0" indent="0" algn="l">
              <a:buNone/>
            </a:pPr>
            <a:r>
              <a:rPr lang="en-US" sz="1000" b="1" dirty="0">
                <a:solidFill>
                  <a:srgbClr val="D9534F"/>
                </a:solidFill>
                <a:latin typeface="Open Sans Bold" pitchFamily="34" charset="0"/>
                <a:ea typeface="Open Sans Bold" pitchFamily="34" charset="-122"/>
                <a:cs typeface="Open Sans Bold" pitchFamily="34" charset="-120"/>
              </a:rPr>
              <a:t>Persistent challenges</a:t>
            </a:r>
            <a:endParaRPr lang="en-US" sz="1000" dirty="0"/>
          </a:p>
        </p:txBody>
      </p:sp>
      <p:pic>
        <p:nvPicPr>
          <p:cNvPr id="15" name="Image 5" descr="preencoded.png"/>
          <p:cNvPicPr>
            <a:picLocks noChangeAspect="1"/>
          </p:cNvPicPr>
          <p:nvPr/>
        </p:nvPicPr>
        <p:blipFill>
          <a:blip r:embed="rId6"/>
          <a:stretch>
            <a:fillRect/>
          </a:stretch>
        </p:blipFill>
        <p:spPr>
          <a:xfrm>
            <a:off x="3143249" y="2636937"/>
            <a:ext cx="62508" cy="100013"/>
          </a:xfrm>
          <a:prstGeom prst="rect">
            <a:avLst/>
          </a:prstGeom>
        </p:spPr>
      </p:pic>
      <p:sp>
        <p:nvSpPr>
          <p:cNvPr id="16" name="Text 8"/>
          <p:cNvSpPr/>
          <p:nvPr/>
        </p:nvSpPr>
        <p:spPr>
          <a:xfrm>
            <a:off x="3312913" y="2601218"/>
            <a:ext cx="1735931"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Many low-income economies</a:t>
            </a:r>
            <a:endParaRPr lang="en-US" sz="950" dirty="0"/>
          </a:p>
        </p:txBody>
      </p:sp>
      <p:pic>
        <p:nvPicPr>
          <p:cNvPr id="17" name="Image 6" descr="preencoded.png"/>
          <p:cNvPicPr>
            <a:picLocks noChangeAspect="1"/>
          </p:cNvPicPr>
          <p:nvPr/>
        </p:nvPicPr>
        <p:blipFill>
          <a:blip r:embed="rId7"/>
          <a:stretch>
            <a:fillRect/>
          </a:stretch>
        </p:blipFill>
        <p:spPr>
          <a:xfrm>
            <a:off x="3143249" y="2897683"/>
            <a:ext cx="62508" cy="100013"/>
          </a:xfrm>
          <a:prstGeom prst="rect">
            <a:avLst/>
          </a:prstGeom>
        </p:spPr>
      </p:pic>
      <p:sp>
        <p:nvSpPr>
          <p:cNvPr id="18" name="Text 9"/>
          <p:cNvSpPr/>
          <p:nvPr/>
        </p:nvSpPr>
        <p:spPr>
          <a:xfrm>
            <a:off x="3312913" y="2861965"/>
            <a:ext cx="192702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Resource-dependent economies</a:t>
            </a:r>
            <a:endParaRPr lang="en-US" sz="950" dirty="0"/>
          </a:p>
        </p:txBody>
      </p:sp>
      <p:sp>
        <p:nvSpPr>
          <p:cNvPr id="19" name="Shape 10"/>
          <p:cNvSpPr/>
          <p:nvPr/>
        </p:nvSpPr>
        <p:spPr>
          <a:xfrm>
            <a:off x="6854426" y="29468"/>
            <a:ext cx="2233576" cy="5143500"/>
          </a:xfrm>
          <a:prstGeom prst="rect">
            <a:avLst/>
          </a:prstGeom>
          <a:solidFill>
            <a:srgbClr val="F9F9F9"/>
          </a:solidFill>
          <a:ln/>
        </p:spPr>
        <p:txBody>
          <a:bodyPr/>
          <a:lstStyle/>
          <a:p>
            <a:endParaRPr lang="en-GB"/>
          </a:p>
        </p:txBody>
      </p:sp>
      <p:sp>
        <p:nvSpPr>
          <p:cNvPr id="20" name="Text 11"/>
          <p:cNvSpPr/>
          <p:nvPr/>
        </p:nvSpPr>
        <p:spPr>
          <a:xfrm>
            <a:off x="6675832" y="672198"/>
            <a:ext cx="1925241" cy="2189767"/>
          </a:xfrm>
          <a:prstGeom prst="rect">
            <a:avLst/>
          </a:prstGeom>
          <a:noFill/>
          <a:ln/>
        </p:spPr>
        <p:txBody>
          <a:bodyPr wrap="square" lIns="170053" tIns="0" rIns="0" bIns="0" rtlCol="0" anchor="t">
            <a:spAutoFit/>
          </a:bodyPr>
          <a:lstStyle/>
          <a:p>
            <a:pPr marL="0" indent="0" algn="l">
              <a:lnSpc>
                <a:spcPct val="112000"/>
              </a:lnSpc>
              <a:buNone/>
            </a:pPr>
            <a:r>
              <a:rPr lang="en-US" sz="1600" b="1" dirty="0">
                <a:solidFill>
                  <a:srgbClr val="1A2B4C"/>
                </a:solidFill>
                <a:latin typeface="Playfair Display Black" pitchFamily="34" charset="0"/>
                <a:ea typeface="Playfair Display Black" pitchFamily="34" charset="-122"/>
                <a:cs typeface="Playfair Display Black" pitchFamily="34" charset="-120"/>
              </a:rPr>
              <a:t>Key Question: What structural transformations distinguish economies that successfully move from one income group to the next?</a:t>
            </a:r>
            <a:endParaRPr lang="en-US" sz="1600" dirty="0"/>
          </a:p>
        </p:txBody>
      </p:sp>
      <p:sp>
        <p:nvSpPr>
          <p:cNvPr id="21" name="Text 12"/>
          <p:cNvSpPr/>
          <p:nvPr/>
        </p:nvSpPr>
        <p:spPr>
          <a:xfrm>
            <a:off x="6781204" y="3163870"/>
            <a:ext cx="1925241" cy="846386"/>
          </a:xfrm>
          <a:prstGeom prst="rect">
            <a:avLst/>
          </a:prstGeom>
          <a:noFill/>
          <a:ln/>
        </p:spPr>
        <p:txBody>
          <a:bodyPr wrap="square" lIns="0" tIns="0" rIns="0" bIns="0" rtlCol="0" anchor="t">
            <a:spAutoFit/>
          </a:bodyPr>
          <a:lstStyle/>
          <a:p>
            <a:pPr marL="0" indent="0" algn="l">
              <a:buNone/>
            </a:pPr>
            <a:r>
              <a:rPr lang="en-US" sz="1100" i="1" dirty="0">
                <a:solidFill>
                  <a:srgbClr val="333333"/>
                </a:solidFill>
                <a:latin typeface="Open Sans" pitchFamily="34" charset="0"/>
                <a:ea typeface="Open Sans" pitchFamily="34" charset="-122"/>
                <a:cs typeface="Open Sans" pitchFamily="34" charset="-120"/>
              </a:rPr>
              <a:t>Policy implication: If a country wants to move from one income group to the next, what structural dimensions appear to matter most?</a:t>
            </a:r>
            <a:endParaRPr lang="en-US" sz="1100" dirty="0"/>
          </a:p>
        </p:txBody>
      </p:sp>
      <p:pic>
        <p:nvPicPr>
          <p:cNvPr id="22" name="Picture 21">
            <a:extLst>
              <a:ext uri="{FF2B5EF4-FFF2-40B4-BE49-F238E27FC236}">
                <a16:creationId xmlns:a16="http://schemas.microsoft.com/office/drawing/2014/main" id="{B2B0851A-EE7E-F442-0D86-74762FF3465D}"/>
              </a:ext>
            </a:extLst>
          </p:cNvPr>
          <p:cNvPicPr>
            <a:picLocks noChangeAspect="1"/>
          </p:cNvPicPr>
          <p:nvPr/>
        </p:nvPicPr>
        <p:blipFill>
          <a:blip r:embed="rId8"/>
          <a:stretch>
            <a:fillRect/>
          </a:stretch>
        </p:blipFill>
        <p:spPr>
          <a:xfrm>
            <a:off x="7710791" y="90790"/>
            <a:ext cx="489842" cy="430577"/>
          </a:xfrm>
          <a:prstGeom prst="rect">
            <a:avLst/>
          </a:prstGeom>
        </p:spPr>
      </p:pic>
      <p:pic>
        <p:nvPicPr>
          <p:cNvPr id="23" name="Picture 22">
            <a:extLst>
              <a:ext uri="{FF2B5EF4-FFF2-40B4-BE49-F238E27FC236}">
                <a16:creationId xmlns:a16="http://schemas.microsoft.com/office/drawing/2014/main" id="{B4B02E7D-92C8-4555-116F-EE9C9EC2FCAB}"/>
              </a:ext>
            </a:extLst>
          </p:cNvPr>
          <p:cNvPicPr>
            <a:picLocks noChangeAspect="1"/>
          </p:cNvPicPr>
          <p:nvPr/>
        </p:nvPicPr>
        <p:blipFill>
          <a:blip r:embed="rId9"/>
          <a:stretch>
            <a:fillRect/>
          </a:stretch>
        </p:blipFill>
        <p:spPr>
          <a:xfrm>
            <a:off x="8401763" y="46275"/>
            <a:ext cx="456487" cy="519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3" name="Text 0"/>
          <p:cNvSpPr/>
          <p:nvPr/>
        </p:nvSpPr>
        <p:spPr>
          <a:xfrm>
            <a:off x="571500" y="428625"/>
            <a:ext cx="800100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LM → UM CASE STUDIES</a:t>
            </a:r>
            <a:endParaRPr lang="en-US" sz="1800" dirty="0"/>
          </a:p>
        </p:txBody>
      </p:sp>
      <p:sp>
        <p:nvSpPr>
          <p:cNvPr id="4" name="Shape 1"/>
          <p:cNvSpPr/>
          <p:nvPr/>
        </p:nvSpPr>
        <p:spPr>
          <a:xfrm>
            <a:off x="571500" y="1263018"/>
            <a:ext cx="1998464" cy="361457"/>
          </a:xfrm>
          <a:prstGeom prst="rect">
            <a:avLst/>
          </a:prstGeom>
          <a:solidFill>
            <a:srgbClr val="1A2B4C"/>
          </a:solidFill>
          <a:ln w="9144">
            <a:solidFill>
              <a:srgbClr val="1A2B4C"/>
            </a:solidFill>
            <a:prstDash val="solid"/>
          </a:ln>
        </p:spPr>
        <p:txBody>
          <a:bodyPr/>
          <a:lstStyle/>
          <a:p>
            <a:endParaRPr lang="en-GB" sz="4400"/>
          </a:p>
        </p:txBody>
      </p:sp>
      <p:sp>
        <p:nvSpPr>
          <p:cNvPr id="5" name="Text 2"/>
          <p:cNvSpPr/>
          <p:nvPr/>
        </p:nvSpPr>
        <p:spPr>
          <a:xfrm>
            <a:off x="571500" y="1201534"/>
            <a:ext cx="1998464"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Pathway</a:t>
            </a:r>
            <a:endParaRPr lang="en-US" sz="1400" dirty="0"/>
          </a:p>
        </p:txBody>
      </p:sp>
      <p:sp>
        <p:nvSpPr>
          <p:cNvPr id="6" name="Shape 3"/>
          <p:cNvSpPr/>
          <p:nvPr/>
        </p:nvSpPr>
        <p:spPr>
          <a:xfrm>
            <a:off x="2569964" y="1263018"/>
            <a:ext cx="2398151" cy="361457"/>
          </a:xfrm>
          <a:prstGeom prst="rect">
            <a:avLst/>
          </a:prstGeom>
          <a:solidFill>
            <a:srgbClr val="1A2B4C"/>
          </a:solidFill>
          <a:ln w="9144">
            <a:solidFill>
              <a:srgbClr val="1A2B4C"/>
            </a:solidFill>
            <a:prstDash val="solid"/>
          </a:ln>
        </p:spPr>
        <p:txBody>
          <a:bodyPr/>
          <a:lstStyle/>
          <a:p>
            <a:endParaRPr lang="en-GB" sz="4400"/>
          </a:p>
        </p:txBody>
      </p:sp>
      <p:sp>
        <p:nvSpPr>
          <p:cNvPr id="7" name="Text 4"/>
          <p:cNvSpPr/>
          <p:nvPr/>
        </p:nvSpPr>
        <p:spPr>
          <a:xfrm>
            <a:off x="2569964" y="1201534"/>
            <a:ext cx="2398151"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Countries</a:t>
            </a:r>
            <a:endParaRPr lang="en-US" sz="1400" dirty="0"/>
          </a:p>
        </p:txBody>
      </p:sp>
      <p:sp>
        <p:nvSpPr>
          <p:cNvPr id="8" name="Shape 5"/>
          <p:cNvSpPr/>
          <p:nvPr/>
        </p:nvSpPr>
        <p:spPr>
          <a:xfrm>
            <a:off x="4968115" y="1263018"/>
            <a:ext cx="3597241" cy="361457"/>
          </a:xfrm>
          <a:prstGeom prst="rect">
            <a:avLst/>
          </a:prstGeom>
          <a:solidFill>
            <a:srgbClr val="1A2B4C"/>
          </a:solidFill>
          <a:ln w="9144">
            <a:solidFill>
              <a:srgbClr val="1A2B4C"/>
            </a:solidFill>
            <a:prstDash val="solid"/>
          </a:ln>
        </p:spPr>
        <p:txBody>
          <a:bodyPr/>
          <a:lstStyle/>
          <a:p>
            <a:endParaRPr lang="en-GB" sz="4400"/>
          </a:p>
        </p:txBody>
      </p:sp>
      <p:sp>
        <p:nvSpPr>
          <p:cNvPr id="9" name="Text 6"/>
          <p:cNvSpPr/>
          <p:nvPr/>
        </p:nvSpPr>
        <p:spPr>
          <a:xfrm>
            <a:off x="4968115" y="1201534"/>
            <a:ext cx="3597241" cy="484428"/>
          </a:xfrm>
          <a:prstGeom prst="rect">
            <a:avLst/>
          </a:prstGeom>
          <a:noFill/>
          <a:ln/>
        </p:spPr>
        <p:txBody>
          <a:bodyPr wrap="square" lIns="127508" tIns="127508" rIns="127508" bIns="127508" rtlCol="0" anchor="ctr">
            <a:spAutoFit/>
          </a:bodyPr>
          <a:lstStyle/>
          <a:p>
            <a:pPr marL="0" indent="0" algn="l">
              <a:lnSpc>
                <a:spcPct val="112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Main story</a:t>
            </a:r>
            <a:endParaRPr lang="en-US" sz="1400" dirty="0"/>
          </a:p>
        </p:txBody>
      </p:sp>
      <p:sp>
        <p:nvSpPr>
          <p:cNvPr id="10" name="Text 7"/>
          <p:cNvSpPr/>
          <p:nvPr/>
        </p:nvSpPr>
        <p:spPr>
          <a:xfrm>
            <a:off x="571500" y="1681049"/>
            <a:ext cx="1998464" cy="815993"/>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Central/Eastern European GVC integration</a:t>
            </a:r>
            <a:endParaRPr lang="en-US" sz="1100" dirty="0"/>
          </a:p>
        </p:txBody>
      </p:sp>
      <p:sp>
        <p:nvSpPr>
          <p:cNvPr id="11" name="Text 8"/>
          <p:cNvSpPr/>
          <p:nvPr/>
        </p:nvSpPr>
        <p:spPr>
          <a:xfrm>
            <a:off x="2569964" y="1681049"/>
            <a:ext cx="2398151" cy="1005596"/>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Poland, Slovak Republic, Romania, Bulgaria, Estonia, Latvia, Lithuania, North Macedonia</a:t>
            </a:r>
            <a:endParaRPr lang="en-US" sz="1100" dirty="0"/>
          </a:p>
        </p:txBody>
      </p:sp>
      <p:sp>
        <p:nvSpPr>
          <p:cNvPr id="12" name="Text 9"/>
          <p:cNvSpPr/>
          <p:nvPr/>
        </p:nvSpPr>
        <p:spPr>
          <a:xfrm>
            <a:off x="4968115" y="1681049"/>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Manufacturing integration into European production networks</a:t>
            </a:r>
            <a:endParaRPr lang="en-US" sz="1100" dirty="0"/>
          </a:p>
        </p:txBody>
      </p:sp>
      <p:sp>
        <p:nvSpPr>
          <p:cNvPr id="13" name="Shape 10"/>
          <p:cNvSpPr/>
          <p:nvPr/>
        </p:nvSpPr>
        <p:spPr>
          <a:xfrm>
            <a:off x="571500" y="2827744"/>
            <a:ext cx="7993856" cy="501458"/>
          </a:xfrm>
          <a:prstGeom prst="rect">
            <a:avLst/>
          </a:prstGeom>
          <a:solidFill>
            <a:srgbClr val="F2F2F2"/>
          </a:solidFill>
          <a:ln/>
        </p:spPr>
        <p:txBody>
          <a:bodyPr/>
          <a:lstStyle/>
          <a:p>
            <a:endParaRPr lang="en-GB" sz="3600"/>
          </a:p>
        </p:txBody>
      </p:sp>
      <p:sp>
        <p:nvSpPr>
          <p:cNvPr id="14" name="Text 11"/>
          <p:cNvSpPr/>
          <p:nvPr/>
        </p:nvSpPr>
        <p:spPr>
          <a:xfrm>
            <a:off x="571500" y="2827744"/>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Resource and commodity upgrading</a:t>
            </a:r>
            <a:endParaRPr lang="en-US" sz="1100" dirty="0"/>
          </a:p>
        </p:txBody>
      </p:sp>
      <p:sp>
        <p:nvSpPr>
          <p:cNvPr id="15" name="Text 12"/>
          <p:cNvSpPr/>
          <p:nvPr/>
        </p:nvSpPr>
        <p:spPr>
          <a:xfrm>
            <a:off x="2569964" y="2827744"/>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Kazakhstan, Russia, Peru, Colombia, South Africa</a:t>
            </a:r>
            <a:endParaRPr lang="en-US" sz="1100" dirty="0"/>
          </a:p>
        </p:txBody>
      </p:sp>
      <p:sp>
        <p:nvSpPr>
          <p:cNvPr id="16" name="Text 13"/>
          <p:cNvSpPr/>
          <p:nvPr/>
        </p:nvSpPr>
        <p:spPr>
          <a:xfrm>
            <a:off x="4968115" y="2827744"/>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Commodity boom and resource rents support income growth</a:t>
            </a:r>
            <a:endParaRPr lang="en-US" sz="1100" dirty="0"/>
          </a:p>
        </p:txBody>
      </p:sp>
      <p:sp>
        <p:nvSpPr>
          <p:cNvPr id="17" name="Text 14"/>
          <p:cNvSpPr/>
          <p:nvPr/>
        </p:nvSpPr>
        <p:spPr>
          <a:xfrm>
            <a:off x="571500" y="3329202"/>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Diversified industrial upgrading</a:t>
            </a:r>
            <a:endParaRPr lang="en-US" sz="1100" dirty="0"/>
          </a:p>
        </p:txBody>
      </p:sp>
      <p:sp>
        <p:nvSpPr>
          <p:cNvPr id="18" name="Text 15"/>
          <p:cNvSpPr/>
          <p:nvPr/>
        </p:nvSpPr>
        <p:spPr>
          <a:xfrm>
            <a:off x="2569964" y="3329202"/>
            <a:ext cx="2398151" cy="436786"/>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Thailand, Türkiye, Brazil</a:t>
            </a:r>
            <a:endParaRPr lang="en-US" sz="1100" dirty="0"/>
          </a:p>
        </p:txBody>
      </p:sp>
      <p:sp>
        <p:nvSpPr>
          <p:cNvPr id="19" name="Text 16"/>
          <p:cNvSpPr/>
          <p:nvPr/>
        </p:nvSpPr>
        <p:spPr>
          <a:xfrm>
            <a:off x="4968115" y="3329202"/>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Broad industrial base with increasing sophistication</a:t>
            </a:r>
            <a:endParaRPr lang="en-US" sz="1100" dirty="0"/>
          </a:p>
        </p:txBody>
      </p:sp>
      <p:sp>
        <p:nvSpPr>
          <p:cNvPr id="20" name="Shape 17"/>
          <p:cNvSpPr/>
          <p:nvPr/>
        </p:nvSpPr>
        <p:spPr>
          <a:xfrm>
            <a:off x="571500" y="3690659"/>
            <a:ext cx="7993856" cy="361457"/>
          </a:xfrm>
          <a:prstGeom prst="rect">
            <a:avLst/>
          </a:prstGeom>
          <a:solidFill>
            <a:srgbClr val="F2F2F2"/>
          </a:solidFill>
          <a:ln/>
        </p:spPr>
        <p:txBody>
          <a:bodyPr/>
          <a:lstStyle/>
          <a:p>
            <a:endParaRPr lang="en-GB" sz="3600"/>
          </a:p>
        </p:txBody>
      </p:sp>
      <p:sp>
        <p:nvSpPr>
          <p:cNvPr id="21" name="Text 18"/>
          <p:cNvSpPr/>
          <p:nvPr/>
        </p:nvSpPr>
        <p:spPr>
          <a:xfrm>
            <a:off x="571500" y="3690659"/>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Services and knowledge upgrading</a:t>
            </a:r>
            <a:endParaRPr lang="en-US" sz="1100" dirty="0"/>
          </a:p>
        </p:txBody>
      </p:sp>
      <p:sp>
        <p:nvSpPr>
          <p:cNvPr id="22" name="Text 19"/>
          <p:cNvSpPr/>
          <p:nvPr/>
        </p:nvSpPr>
        <p:spPr>
          <a:xfrm>
            <a:off x="2569964" y="3690659"/>
            <a:ext cx="2398151" cy="436786"/>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Costa Rica, Jordan</a:t>
            </a:r>
            <a:endParaRPr lang="en-US" sz="1100" dirty="0"/>
          </a:p>
        </p:txBody>
      </p:sp>
      <p:sp>
        <p:nvSpPr>
          <p:cNvPr id="23" name="Text 20"/>
          <p:cNvSpPr/>
          <p:nvPr/>
        </p:nvSpPr>
        <p:spPr>
          <a:xfrm>
            <a:off x="4968115" y="3690659"/>
            <a:ext cx="3597241" cy="436786"/>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Services, electronics, business services, tourism</a:t>
            </a:r>
            <a:endParaRPr lang="en-US" sz="1100" dirty="0"/>
          </a:p>
        </p:txBody>
      </p:sp>
      <p:sp>
        <p:nvSpPr>
          <p:cNvPr id="24" name="Text 21"/>
          <p:cNvSpPr/>
          <p:nvPr/>
        </p:nvSpPr>
        <p:spPr>
          <a:xfrm>
            <a:off x="571500" y="4052116"/>
            <a:ext cx="1998464"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D9534F"/>
                </a:solidFill>
                <a:latin typeface="Open Sans Bold" pitchFamily="34" charset="0"/>
                <a:ea typeface="Open Sans Bold" pitchFamily="34" charset="-122"/>
                <a:cs typeface="Open Sans Bold" pitchFamily="34" charset="-120"/>
              </a:rPr>
              <a:t>State-led transition economies</a:t>
            </a:r>
            <a:endParaRPr lang="en-US" sz="1100" dirty="0"/>
          </a:p>
        </p:txBody>
      </p:sp>
      <p:sp>
        <p:nvSpPr>
          <p:cNvPr id="25" name="Text 22"/>
          <p:cNvSpPr/>
          <p:nvPr/>
        </p:nvSpPr>
        <p:spPr>
          <a:xfrm>
            <a:off x="2569964" y="4052116"/>
            <a:ext cx="239815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b="1" dirty="0">
                <a:solidFill>
                  <a:srgbClr val="1A2B4C"/>
                </a:solidFill>
                <a:latin typeface="Open Sans Bold" pitchFamily="34" charset="0"/>
                <a:ea typeface="Open Sans Bold" pitchFamily="34" charset="-122"/>
                <a:cs typeface="Open Sans Bold" pitchFamily="34" charset="-120"/>
              </a:rPr>
              <a:t>Belarus, Ukraine (earlier), Kazakhstan</a:t>
            </a:r>
            <a:endParaRPr lang="en-US" sz="1100" dirty="0"/>
          </a:p>
        </p:txBody>
      </p:sp>
      <p:sp>
        <p:nvSpPr>
          <p:cNvPr id="26" name="Text 23"/>
          <p:cNvSpPr/>
          <p:nvPr/>
        </p:nvSpPr>
        <p:spPr>
          <a:xfrm>
            <a:off x="4968115" y="3998199"/>
            <a:ext cx="3597241" cy="626390"/>
          </a:xfrm>
          <a:prstGeom prst="rect">
            <a:avLst/>
          </a:prstGeom>
          <a:noFill/>
          <a:ln/>
        </p:spPr>
        <p:txBody>
          <a:bodyPr wrap="square" lIns="127508" tIns="127508" rIns="127508" bIns="127508" rtlCol="0" anchor="t">
            <a:spAutoFit/>
          </a:bodyPr>
          <a:lstStyle/>
          <a:p>
            <a:pPr marL="0" indent="0" algn="l">
              <a:lnSpc>
                <a:spcPct val="112000"/>
              </a:lnSpc>
              <a:buNone/>
            </a:pPr>
            <a:r>
              <a:rPr lang="en-US" sz="1100" dirty="0">
                <a:solidFill>
                  <a:srgbClr val="333333"/>
                </a:solidFill>
                <a:latin typeface="Open Sans" pitchFamily="34" charset="0"/>
                <a:ea typeface="Open Sans" pitchFamily="34" charset="-122"/>
                <a:cs typeface="Open Sans" pitchFamily="34" charset="-120"/>
              </a:rPr>
              <a:t>Structural transformation mediated by state ownership and industrial policy</a:t>
            </a:r>
            <a:endParaRPr lang="en-US" sz="1100" dirty="0"/>
          </a:p>
        </p:txBody>
      </p:sp>
      <p:pic>
        <p:nvPicPr>
          <p:cNvPr id="2" name="Picture 1">
            <a:extLst>
              <a:ext uri="{FF2B5EF4-FFF2-40B4-BE49-F238E27FC236}">
                <a16:creationId xmlns:a16="http://schemas.microsoft.com/office/drawing/2014/main" id="{D359FAF1-AA59-9E56-9AAB-4A57655309CB}"/>
              </a:ext>
            </a:extLst>
          </p:cNvPr>
          <p:cNvPicPr>
            <a:picLocks noChangeAspect="1"/>
          </p:cNvPicPr>
          <p:nvPr/>
        </p:nvPicPr>
        <p:blipFill>
          <a:blip r:embed="rId3"/>
          <a:stretch>
            <a:fillRect/>
          </a:stretch>
        </p:blipFill>
        <p:spPr>
          <a:xfrm>
            <a:off x="7710791" y="90790"/>
            <a:ext cx="489842" cy="430577"/>
          </a:xfrm>
          <a:prstGeom prst="rect">
            <a:avLst/>
          </a:prstGeom>
        </p:spPr>
      </p:pic>
      <p:pic>
        <p:nvPicPr>
          <p:cNvPr id="27" name="Picture 26">
            <a:extLst>
              <a:ext uri="{FF2B5EF4-FFF2-40B4-BE49-F238E27FC236}">
                <a16:creationId xmlns:a16="http://schemas.microsoft.com/office/drawing/2014/main" id="{AA384600-2CB7-6AF5-825A-14FAE603F1EB}"/>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571500" y="428625"/>
            <a:ext cx="800100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UM → H CASE STUDIES</a:t>
            </a:r>
            <a:endParaRPr lang="en-US" sz="1800" dirty="0"/>
          </a:p>
        </p:txBody>
      </p:sp>
      <p:sp>
        <p:nvSpPr>
          <p:cNvPr id="4" name="Shape 1"/>
          <p:cNvSpPr/>
          <p:nvPr/>
        </p:nvSpPr>
        <p:spPr>
          <a:xfrm>
            <a:off x="575072" y="1060847"/>
            <a:ext cx="1998464" cy="464344"/>
          </a:xfrm>
          <a:prstGeom prst="rect">
            <a:avLst/>
          </a:prstGeom>
          <a:solidFill>
            <a:srgbClr val="1A2B4C"/>
          </a:solidFill>
          <a:ln w="9144">
            <a:solidFill>
              <a:srgbClr val="1A2B4C"/>
            </a:solidFill>
            <a:prstDash val="solid"/>
          </a:ln>
        </p:spPr>
        <p:txBody>
          <a:bodyPr/>
          <a:lstStyle/>
          <a:p>
            <a:endParaRPr lang="en-GB" sz="4000">
              <a:latin typeface="Playfair Display Black" panose="00000A00000000000000" pitchFamily="2" charset="0"/>
            </a:endParaRPr>
          </a:p>
        </p:txBody>
      </p:sp>
      <p:sp>
        <p:nvSpPr>
          <p:cNvPr id="5" name="Text 2"/>
          <p:cNvSpPr/>
          <p:nvPr/>
        </p:nvSpPr>
        <p:spPr>
          <a:xfrm>
            <a:off x="575072" y="1004064"/>
            <a:ext cx="1998464" cy="577915"/>
          </a:xfrm>
          <a:prstGeom prst="rect">
            <a:avLst/>
          </a:prstGeom>
          <a:noFill/>
          <a:ln/>
        </p:spPr>
        <p:txBody>
          <a:bodyPr wrap="square" lIns="170053" tIns="170053" rIns="170053" bIns="170053" rtlCol="0" anchor="ctr">
            <a:spAutoFit/>
          </a:bodyPr>
          <a:lstStyle/>
          <a:p>
            <a:pPr marL="0" indent="0" algn="l">
              <a:lnSpc>
                <a:spcPct val="120000"/>
              </a:lnSpc>
              <a:buNone/>
            </a:pPr>
            <a:r>
              <a:rPr lang="en-US" sz="1400" b="1" dirty="0">
                <a:solidFill>
                  <a:srgbClr val="FFFFFF"/>
                </a:solidFill>
                <a:latin typeface="Playfair Display Black" panose="00000A00000000000000" pitchFamily="2" charset="0"/>
                <a:ea typeface="Playfair Display Black" pitchFamily="34" charset="-122"/>
                <a:cs typeface="Playfair Display Black" pitchFamily="34" charset="-120"/>
              </a:rPr>
              <a:t>Pathway</a:t>
            </a:r>
            <a:endParaRPr lang="en-US" sz="1400" dirty="0">
              <a:latin typeface="Playfair Display Black" panose="00000A00000000000000" pitchFamily="2" charset="0"/>
            </a:endParaRPr>
          </a:p>
        </p:txBody>
      </p:sp>
      <p:sp>
        <p:nvSpPr>
          <p:cNvPr id="6" name="Shape 3"/>
          <p:cNvSpPr/>
          <p:nvPr/>
        </p:nvSpPr>
        <p:spPr>
          <a:xfrm>
            <a:off x="2573536" y="1060847"/>
            <a:ext cx="2398151" cy="464344"/>
          </a:xfrm>
          <a:prstGeom prst="rect">
            <a:avLst/>
          </a:prstGeom>
          <a:solidFill>
            <a:srgbClr val="1A2B4C"/>
          </a:solidFill>
          <a:ln w="9144">
            <a:solidFill>
              <a:srgbClr val="1A2B4C"/>
            </a:solidFill>
            <a:prstDash val="solid"/>
          </a:ln>
        </p:spPr>
        <p:txBody>
          <a:bodyPr/>
          <a:lstStyle/>
          <a:p>
            <a:endParaRPr lang="en-GB" sz="4000">
              <a:latin typeface="Playfair Display Black" panose="00000A00000000000000" pitchFamily="2" charset="0"/>
            </a:endParaRPr>
          </a:p>
        </p:txBody>
      </p:sp>
      <p:sp>
        <p:nvSpPr>
          <p:cNvPr id="7" name="Text 4"/>
          <p:cNvSpPr/>
          <p:nvPr/>
        </p:nvSpPr>
        <p:spPr>
          <a:xfrm>
            <a:off x="2573536" y="1004064"/>
            <a:ext cx="2398151" cy="577915"/>
          </a:xfrm>
          <a:prstGeom prst="rect">
            <a:avLst/>
          </a:prstGeom>
          <a:noFill/>
          <a:ln/>
        </p:spPr>
        <p:txBody>
          <a:bodyPr wrap="square" lIns="170053" tIns="170053" rIns="170053" bIns="170053" rtlCol="0" anchor="ctr">
            <a:spAutoFit/>
          </a:bodyPr>
          <a:lstStyle/>
          <a:p>
            <a:pPr marL="0" indent="0" algn="l">
              <a:lnSpc>
                <a:spcPct val="120000"/>
              </a:lnSpc>
              <a:buNone/>
            </a:pPr>
            <a:r>
              <a:rPr lang="en-US" sz="1400" b="1" dirty="0">
                <a:solidFill>
                  <a:srgbClr val="FFFFFF"/>
                </a:solidFill>
                <a:latin typeface="Playfair Display Black" panose="00000A00000000000000" pitchFamily="2" charset="0"/>
                <a:ea typeface="Playfair Display Black" pitchFamily="34" charset="-122"/>
                <a:cs typeface="Playfair Display Black" pitchFamily="34" charset="-120"/>
              </a:rPr>
              <a:t>Countries</a:t>
            </a:r>
            <a:endParaRPr lang="en-US" sz="1400" dirty="0">
              <a:latin typeface="Playfair Display Black" panose="00000A00000000000000" pitchFamily="2" charset="0"/>
            </a:endParaRPr>
          </a:p>
        </p:txBody>
      </p:sp>
      <p:sp>
        <p:nvSpPr>
          <p:cNvPr id="8" name="Shape 5"/>
          <p:cNvSpPr/>
          <p:nvPr/>
        </p:nvSpPr>
        <p:spPr>
          <a:xfrm>
            <a:off x="4971687" y="1060847"/>
            <a:ext cx="3597241" cy="464344"/>
          </a:xfrm>
          <a:prstGeom prst="rect">
            <a:avLst/>
          </a:prstGeom>
          <a:solidFill>
            <a:srgbClr val="1A2B4C"/>
          </a:solidFill>
          <a:ln w="9144">
            <a:solidFill>
              <a:srgbClr val="1A2B4C"/>
            </a:solidFill>
            <a:prstDash val="solid"/>
          </a:ln>
        </p:spPr>
        <p:txBody>
          <a:bodyPr/>
          <a:lstStyle/>
          <a:p>
            <a:endParaRPr lang="en-GB" sz="4000">
              <a:latin typeface="Playfair Display Black" panose="00000A00000000000000" pitchFamily="2" charset="0"/>
            </a:endParaRPr>
          </a:p>
        </p:txBody>
      </p:sp>
      <p:sp>
        <p:nvSpPr>
          <p:cNvPr id="9" name="Text 6"/>
          <p:cNvSpPr/>
          <p:nvPr/>
        </p:nvSpPr>
        <p:spPr>
          <a:xfrm>
            <a:off x="4971687" y="1004064"/>
            <a:ext cx="3597241" cy="577915"/>
          </a:xfrm>
          <a:prstGeom prst="rect">
            <a:avLst/>
          </a:prstGeom>
          <a:noFill/>
          <a:ln/>
        </p:spPr>
        <p:txBody>
          <a:bodyPr wrap="square" lIns="170053" tIns="170053" rIns="170053" bIns="170053" rtlCol="0" anchor="ctr">
            <a:spAutoFit/>
          </a:bodyPr>
          <a:lstStyle/>
          <a:p>
            <a:pPr marL="0" indent="0" algn="l">
              <a:lnSpc>
                <a:spcPct val="120000"/>
              </a:lnSpc>
              <a:buNone/>
            </a:pPr>
            <a:r>
              <a:rPr lang="en-US" sz="1400" b="1" dirty="0">
                <a:solidFill>
                  <a:srgbClr val="FFFFFF"/>
                </a:solidFill>
                <a:latin typeface="Playfair Display Black" panose="00000A00000000000000" pitchFamily="2" charset="0"/>
                <a:ea typeface="Playfair Display Black" pitchFamily="34" charset="-122"/>
                <a:cs typeface="Playfair Display Black" pitchFamily="34" charset="-120"/>
              </a:rPr>
              <a:t>Main Story</a:t>
            </a:r>
            <a:endParaRPr lang="en-US" sz="1400" dirty="0">
              <a:latin typeface="Playfair Display Black" panose="00000A00000000000000" pitchFamily="2" charset="0"/>
            </a:endParaRPr>
          </a:p>
        </p:txBody>
      </p:sp>
      <p:sp>
        <p:nvSpPr>
          <p:cNvPr id="10" name="Text 7"/>
          <p:cNvSpPr/>
          <p:nvPr/>
        </p:nvSpPr>
        <p:spPr>
          <a:xfrm>
            <a:off x="575072" y="1518047"/>
            <a:ext cx="1998464" cy="939103"/>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D9534F"/>
                </a:solidFill>
                <a:latin typeface="Open Sans Bold" pitchFamily="34" charset="0"/>
                <a:ea typeface="Open Sans Bold" pitchFamily="34" charset="-122"/>
                <a:cs typeface="Open Sans Bold" pitchFamily="34" charset="-120"/>
              </a:rPr>
              <a:t>Advanced manufacturing upgrading</a:t>
            </a:r>
            <a:endParaRPr lang="en-US" sz="1100" dirty="0"/>
          </a:p>
        </p:txBody>
      </p:sp>
      <p:sp>
        <p:nvSpPr>
          <p:cNvPr id="11" name="Text 8"/>
          <p:cNvSpPr/>
          <p:nvPr/>
        </p:nvSpPr>
        <p:spPr>
          <a:xfrm>
            <a:off x="2573536" y="1518047"/>
            <a:ext cx="2398151" cy="735971"/>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1A2B4C"/>
                </a:solidFill>
                <a:latin typeface="Open Sans Bold" pitchFamily="34" charset="0"/>
                <a:ea typeface="Open Sans Bold" pitchFamily="34" charset="-122"/>
                <a:cs typeface="Open Sans Bold" pitchFamily="34" charset="-120"/>
              </a:rPr>
              <a:t>Korea, Czechia, Slovenia, Hungary</a:t>
            </a:r>
            <a:endParaRPr lang="en-US" sz="1100" dirty="0"/>
          </a:p>
        </p:txBody>
      </p:sp>
      <p:sp>
        <p:nvSpPr>
          <p:cNvPr id="12" name="Text 9"/>
          <p:cNvSpPr/>
          <p:nvPr/>
        </p:nvSpPr>
        <p:spPr>
          <a:xfrm>
            <a:off x="4971687" y="1518047"/>
            <a:ext cx="359724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dirty="0">
                <a:solidFill>
                  <a:srgbClr val="333333"/>
                </a:solidFill>
                <a:latin typeface="Open Sans" pitchFamily="34" charset="0"/>
                <a:ea typeface="Open Sans" pitchFamily="34" charset="-122"/>
                <a:cs typeface="Open Sans" pitchFamily="34" charset="-120"/>
              </a:rPr>
              <a:t>Move into high-productivity industrial ecosystems</a:t>
            </a:r>
            <a:endParaRPr lang="en-US" sz="1100" dirty="0"/>
          </a:p>
        </p:txBody>
      </p:sp>
      <p:sp>
        <p:nvSpPr>
          <p:cNvPr id="13" name="Shape 10"/>
          <p:cNvSpPr/>
          <p:nvPr/>
        </p:nvSpPr>
        <p:spPr>
          <a:xfrm>
            <a:off x="575072" y="2349436"/>
            <a:ext cx="7993856" cy="858490"/>
          </a:xfrm>
          <a:prstGeom prst="rect">
            <a:avLst/>
          </a:prstGeom>
          <a:solidFill>
            <a:srgbClr val="F2F2F2"/>
          </a:solidFill>
          <a:ln/>
        </p:spPr>
        <p:txBody>
          <a:bodyPr/>
          <a:lstStyle/>
          <a:p>
            <a:endParaRPr lang="en-GB" sz="3200"/>
          </a:p>
        </p:txBody>
      </p:sp>
      <p:sp>
        <p:nvSpPr>
          <p:cNvPr id="14" name="Text 11"/>
          <p:cNvSpPr/>
          <p:nvPr/>
        </p:nvSpPr>
        <p:spPr>
          <a:xfrm>
            <a:off x="575072" y="2349436"/>
            <a:ext cx="1998464" cy="939103"/>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D9534F"/>
                </a:solidFill>
                <a:latin typeface="Open Sans Bold" pitchFamily="34" charset="0"/>
                <a:ea typeface="Open Sans Bold" pitchFamily="34" charset="-122"/>
                <a:cs typeface="Open Sans Bold" pitchFamily="34" charset="-120"/>
              </a:rPr>
              <a:t>European convergence and institutional integration</a:t>
            </a:r>
            <a:endParaRPr lang="en-US" sz="1100" dirty="0"/>
          </a:p>
        </p:txBody>
      </p:sp>
      <p:sp>
        <p:nvSpPr>
          <p:cNvPr id="15" name="Text 12"/>
          <p:cNvSpPr/>
          <p:nvPr/>
        </p:nvSpPr>
        <p:spPr>
          <a:xfrm>
            <a:off x="2573536" y="2349436"/>
            <a:ext cx="239815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1A2B4C"/>
                </a:solidFill>
                <a:latin typeface="Open Sans Bold" pitchFamily="34" charset="0"/>
                <a:ea typeface="Open Sans Bold" pitchFamily="34" charset="-122"/>
                <a:cs typeface="Open Sans Bold" pitchFamily="34" charset="-120"/>
              </a:rPr>
              <a:t>Croatia, Malta, Greece</a:t>
            </a:r>
            <a:endParaRPr lang="en-US" sz="1100" dirty="0"/>
          </a:p>
        </p:txBody>
      </p:sp>
      <p:sp>
        <p:nvSpPr>
          <p:cNvPr id="16" name="Text 13"/>
          <p:cNvSpPr/>
          <p:nvPr/>
        </p:nvSpPr>
        <p:spPr>
          <a:xfrm>
            <a:off x="4971687" y="2349436"/>
            <a:ext cx="359724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dirty="0">
                <a:solidFill>
                  <a:srgbClr val="333333"/>
                </a:solidFill>
                <a:latin typeface="Open Sans" pitchFamily="34" charset="0"/>
                <a:ea typeface="Open Sans" pitchFamily="34" charset="-122"/>
                <a:cs typeface="Open Sans" pitchFamily="34" charset="-120"/>
              </a:rPr>
              <a:t>EU integration and productivity convergence</a:t>
            </a:r>
            <a:endParaRPr lang="en-US" sz="1100" dirty="0"/>
          </a:p>
        </p:txBody>
      </p:sp>
      <p:sp>
        <p:nvSpPr>
          <p:cNvPr id="17" name="Text 14"/>
          <p:cNvSpPr/>
          <p:nvPr/>
        </p:nvSpPr>
        <p:spPr>
          <a:xfrm>
            <a:off x="571500" y="3115287"/>
            <a:ext cx="1998464"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D9534F"/>
                </a:solidFill>
                <a:latin typeface="Open Sans Bold" pitchFamily="34" charset="0"/>
                <a:ea typeface="Open Sans Bold" pitchFamily="34" charset="-122"/>
                <a:cs typeface="Open Sans Bold" pitchFamily="34" charset="-120"/>
              </a:rPr>
              <a:t>Resource-rent pathway</a:t>
            </a:r>
            <a:endParaRPr lang="en-US" sz="1100" dirty="0"/>
          </a:p>
        </p:txBody>
      </p:sp>
      <p:sp>
        <p:nvSpPr>
          <p:cNvPr id="18" name="Text 15"/>
          <p:cNvSpPr/>
          <p:nvPr/>
        </p:nvSpPr>
        <p:spPr>
          <a:xfrm>
            <a:off x="2569964" y="3115287"/>
            <a:ext cx="239815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1A2B4C"/>
                </a:solidFill>
                <a:latin typeface="Open Sans Bold" pitchFamily="34" charset="0"/>
                <a:ea typeface="Open Sans Bold" pitchFamily="34" charset="-122"/>
                <a:cs typeface="Open Sans Bold" pitchFamily="34" charset="-120"/>
              </a:rPr>
              <a:t>Saudi Arabia, Chile (partially)</a:t>
            </a:r>
            <a:endParaRPr lang="en-US" sz="1100" dirty="0"/>
          </a:p>
        </p:txBody>
      </p:sp>
      <p:sp>
        <p:nvSpPr>
          <p:cNvPr id="19" name="Text 16"/>
          <p:cNvSpPr/>
          <p:nvPr/>
        </p:nvSpPr>
        <p:spPr>
          <a:xfrm>
            <a:off x="4968115" y="3115287"/>
            <a:ext cx="359724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dirty="0">
                <a:solidFill>
                  <a:srgbClr val="333333"/>
                </a:solidFill>
                <a:latin typeface="Open Sans" pitchFamily="34" charset="0"/>
                <a:ea typeface="Open Sans" pitchFamily="34" charset="-122"/>
                <a:cs typeface="Open Sans" pitchFamily="34" charset="-120"/>
              </a:rPr>
              <a:t>High incomes supported by resource rents</a:t>
            </a:r>
            <a:endParaRPr lang="en-US" sz="1100" dirty="0"/>
          </a:p>
        </p:txBody>
      </p:sp>
      <p:sp>
        <p:nvSpPr>
          <p:cNvPr id="20" name="Shape 17"/>
          <p:cNvSpPr/>
          <p:nvPr/>
        </p:nvSpPr>
        <p:spPr>
          <a:xfrm>
            <a:off x="578644" y="3670468"/>
            <a:ext cx="7993856" cy="635794"/>
          </a:xfrm>
          <a:prstGeom prst="rect">
            <a:avLst/>
          </a:prstGeom>
          <a:solidFill>
            <a:srgbClr val="F2F2F2"/>
          </a:solidFill>
          <a:ln/>
        </p:spPr>
        <p:txBody>
          <a:bodyPr/>
          <a:lstStyle/>
          <a:p>
            <a:endParaRPr lang="en-GB" sz="3200"/>
          </a:p>
        </p:txBody>
      </p:sp>
      <p:sp>
        <p:nvSpPr>
          <p:cNvPr id="21" name="Text 18"/>
          <p:cNvSpPr/>
          <p:nvPr/>
        </p:nvSpPr>
        <p:spPr>
          <a:xfrm>
            <a:off x="578644" y="3670468"/>
            <a:ext cx="1998464" cy="735971"/>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D9534F"/>
                </a:solidFill>
                <a:latin typeface="Open Sans Bold" pitchFamily="34" charset="0"/>
                <a:ea typeface="Open Sans Bold" pitchFamily="34" charset="-122"/>
                <a:cs typeface="Open Sans Bold" pitchFamily="34" charset="-120"/>
              </a:rPr>
              <a:t>Mixed manufacturing-services model</a:t>
            </a:r>
            <a:endParaRPr lang="en-US" sz="1100" dirty="0"/>
          </a:p>
        </p:txBody>
      </p:sp>
      <p:sp>
        <p:nvSpPr>
          <p:cNvPr id="22" name="Text 19"/>
          <p:cNvSpPr/>
          <p:nvPr/>
        </p:nvSpPr>
        <p:spPr>
          <a:xfrm>
            <a:off x="2577108" y="3670468"/>
            <a:ext cx="2398151" cy="532838"/>
          </a:xfrm>
          <a:prstGeom prst="rect">
            <a:avLst/>
          </a:prstGeom>
          <a:noFill/>
          <a:ln/>
        </p:spPr>
        <p:txBody>
          <a:bodyPr wrap="square" lIns="170053" tIns="170053" rIns="170053" bIns="170053" rtlCol="0" anchor="t">
            <a:spAutoFit/>
          </a:bodyPr>
          <a:lstStyle/>
          <a:p>
            <a:pPr marL="0" indent="0" algn="l">
              <a:lnSpc>
                <a:spcPct val="120000"/>
              </a:lnSpc>
              <a:buNone/>
            </a:pPr>
            <a:r>
              <a:rPr lang="en-US" sz="1100" b="1" dirty="0">
                <a:solidFill>
                  <a:srgbClr val="1A2B4C"/>
                </a:solidFill>
                <a:latin typeface="Open Sans Bold" pitchFamily="34" charset="0"/>
                <a:ea typeface="Open Sans Bold" pitchFamily="34" charset="-122"/>
                <a:cs typeface="Open Sans Bold" pitchFamily="34" charset="-120"/>
              </a:rPr>
              <a:t>Malta, Croatia</a:t>
            </a:r>
            <a:endParaRPr lang="en-US" sz="1100" dirty="0"/>
          </a:p>
        </p:txBody>
      </p:sp>
      <p:sp>
        <p:nvSpPr>
          <p:cNvPr id="23" name="Text 20"/>
          <p:cNvSpPr/>
          <p:nvPr/>
        </p:nvSpPr>
        <p:spPr>
          <a:xfrm>
            <a:off x="4975259" y="3670468"/>
            <a:ext cx="3597241" cy="735971"/>
          </a:xfrm>
          <a:prstGeom prst="rect">
            <a:avLst/>
          </a:prstGeom>
          <a:noFill/>
          <a:ln/>
        </p:spPr>
        <p:txBody>
          <a:bodyPr wrap="square" lIns="170053" tIns="170053" rIns="170053" bIns="170053" rtlCol="0" anchor="t">
            <a:spAutoFit/>
          </a:bodyPr>
          <a:lstStyle/>
          <a:p>
            <a:pPr marL="0" indent="0" algn="l">
              <a:lnSpc>
                <a:spcPct val="120000"/>
              </a:lnSpc>
              <a:buNone/>
            </a:pPr>
            <a:r>
              <a:rPr lang="en-US" sz="1100" dirty="0">
                <a:solidFill>
                  <a:srgbClr val="333333"/>
                </a:solidFill>
                <a:latin typeface="Open Sans" pitchFamily="34" charset="0"/>
                <a:ea typeface="Open Sans" pitchFamily="34" charset="-122"/>
                <a:cs typeface="Open Sans" pitchFamily="34" charset="-120"/>
              </a:rPr>
              <a:t>Tourism, logistics and services complement industry</a:t>
            </a:r>
            <a:endParaRPr lang="en-US" sz="1100" dirty="0"/>
          </a:p>
        </p:txBody>
      </p:sp>
      <p:pic>
        <p:nvPicPr>
          <p:cNvPr id="2" name="Picture 1">
            <a:extLst>
              <a:ext uri="{FF2B5EF4-FFF2-40B4-BE49-F238E27FC236}">
                <a16:creationId xmlns:a16="http://schemas.microsoft.com/office/drawing/2014/main" id="{319ED76D-6512-D4C4-5FD0-788BF367CAE9}"/>
              </a:ext>
            </a:extLst>
          </p:cNvPr>
          <p:cNvPicPr>
            <a:picLocks noChangeAspect="1"/>
          </p:cNvPicPr>
          <p:nvPr/>
        </p:nvPicPr>
        <p:blipFill>
          <a:blip r:embed="rId3"/>
          <a:stretch>
            <a:fillRect/>
          </a:stretch>
        </p:blipFill>
        <p:spPr>
          <a:xfrm>
            <a:off x="7710791" y="90790"/>
            <a:ext cx="489842" cy="430577"/>
          </a:xfrm>
          <a:prstGeom prst="rect">
            <a:avLst/>
          </a:prstGeom>
        </p:spPr>
      </p:pic>
      <p:pic>
        <p:nvPicPr>
          <p:cNvPr id="24" name="Picture 23">
            <a:extLst>
              <a:ext uri="{FF2B5EF4-FFF2-40B4-BE49-F238E27FC236}">
                <a16:creationId xmlns:a16="http://schemas.microsoft.com/office/drawing/2014/main" id="{22A5AB8C-3A5E-C6AD-103C-7787A377C89A}"/>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3" name="Text 0"/>
          <p:cNvSpPr/>
          <p:nvPr/>
        </p:nvSpPr>
        <p:spPr>
          <a:xfrm>
            <a:off x="1071563" y="714375"/>
            <a:ext cx="7000875" cy="400050"/>
          </a:xfrm>
          <a:prstGeom prst="rect">
            <a:avLst/>
          </a:prstGeom>
          <a:noFill/>
          <a:ln/>
        </p:spPr>
        <p:txBody>
          <a:bodyPr wrap="square" lIns="0" tIns="0" rIns="0" bIns="0" rtlCol="0" anchor="t">
            <a:spAutoFit/>
          </a:bodyPr>
          <a:lstStyle/>
          <a:p>
            <a:pPr marL="0" indent="0" algn="ctr">
              <a:buNone/>
            </a:pPr>
            <a:r>
              <a:rPr lang="en-US" sz="2100" b="1" dirty="0">
                <a:solidFill>
                  <a:srgbClr val="1A2B4C"/>
                </a:solidFill>
                <a:latin typeface="Playfair Display Black" pitchFamily="34" charset="0"/>
                <a:ea typeface="Playfair Display Black" pitchFamily="34" charset="-122"/>
                <a:cs typeface="Playfair Display Black" pitchFamily="34" charset="-120"/>
              </a:rPr>
              <a:t>TRANSITION DOMINANT MECHANISMS</a:t>
            </a:r>
            <a:endParaRPr lang="en-US" sz="2100" dirty="0"/>
          </a:p>
        </p:txBody>
      </p:sp>
      <p:sp>
        <p:nvSpPr>
          <p:cNvPr id="4" name="Shape 1"/>
          <p:cNvSpPr/>
          <p:nvPr/>
        </p:nvSpPr>
        <p:spPr>
          <a:xfrm>
            <a:off x="1075134" y="1546622"/>
            <a:ext cx="2098114" cy="615786"/>
          </a:xfrm>
          <a:prstGeom prst="rect">
            <a:avLst/>
          </a:prstGeom>
          <a:solidFill>
            <a:srgbClr val="1A2B4C"/>
          </a:solidFill>
          <a:ln w="9144">
            <a:solidFill>
              <a:srgbClr val="1A2B4C"/>
            </a:solidFill>
            <a:prstDash val="solid"/>
          </a:ln>
        </p:spPr>
        <p:txBody>
          <a:bodyPr/>
          <a:lstStyle/>
          <a:p>
            <a:endParaRPr lang="en-GB" sz="2400"/>
          </a:p>
        </p:txBody>
      </p:sp>
      <p:sp>
        <p:nvSpPr>
          <p:cNvPr id="5" name="Text 2"/>
          <p:cNvSpPr/>
          <p:nvPr/>
        </p:nvSpPr>
        <p:spPr>
          <a:xfrm>
            <a:off x="1075134" y="1513461"/>
            <a:ext cx="2098114" cy="682110"/>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Transition</a:t>
            </a:r>
            <a:endParaRPr lang="en-US" sz="1400" dirty="0"/>
          </a:p>
        </p:txBody>
      </p:sp>
      <p:sp>
        <p:nvSpPr>
          <p:cNvPr id="6" name="Shape 3"/>
          <p:cNvSpPr/>
          <p:nvPr/>
        </p:nvSpPr>
        <p:spPr>
          <a:xfrm>
            <a:off x="3173248" y="1546622"/>
            <a:ext cx="4895617" cy="615786"/>
          </a:xfrm>
          <a:prstGeom prst="rect">
            <a:avLst/>
          </a:prstGeom>
          <a:solidFill>
            <a:srgbClr val="1A2B4C"/>
          </a:solidFill>
          <a:ln w="9144">
            <a:solidFill>
              <a:srgbClr val="1A2B4C"/>
            </a:solidFill>
            <a:prstDash val="solid"/>
          </a:ln>
        </p:spPr>
        <p:txBody>
          <a:bodyPr/>
          <a:lstStyle/>
          <a:p>
            <a:endParaRPr lang="en-GB" sz="2400"/>
          </a:p>
        </p:txBody>
      </p:sp>
      <p:sp>
        <p:nvSpPr>
          <p:cNvPr id="7" name="Text 4"/>
          <p:cNvSpPr/>
          <p:nvPr/>
        </p:nvSpPr>
        <p:spPr>
          <a:xfrm>
            <a:off x="3173248" y="1513461"/>
            <a:ext cx="4895617" cy="682110"/>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FFFFFF"/>
                </a:solidFill>
                <a:latin typeface="Playfair Display Black" pitchFamily="34" charset="0"/>
                <a:ea typeface="Playfair Display Black" pitchFamily="34" charset="-122"/>
                <a:cs typeface="Playfair Display Black" pitchFamily="34" charset="-120"/>
              </a:rPr>
              <a:t>Dominant Mechanism</a:t>
            </a:r>
            <a:endParaRPr lang="en-US" sz="1400" dirty="0"/>
          </a:p>
        </p:txBody>
      </p:sp>
      <p:sp>
        <p:nvSpPr>
          <p:cNvPr id="8" name="Text 5"/>
          <p:cNvSpPr/>
          <p:nvPr/>
        </p:nvSpPr>
        <p:spPr>
          <a:xfrm>
            <a:off x="1075134" y="2122070"/>
            <a:ext cx="2098114" cy="682174"/>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D9534F"/>
                </a:solidFill>
                <a:latin typeface="Open Sans Bold" pitchFamily="34" charset="0"/>
                <a:ea typeface="Open Sans Bold" pitchFamily="34" charset="-122"/>
                <a:cs typeface="Open Sans Bold" pitchFamily="34" charset="-120"/>
              </a:rPr>
              <a:t>L → LM</a:t>
            </a:r>
            <a:endParaRPr lang="en-US" sz="1400" dirty="0"/>
          </a:p>
        </p:txBody>
      </p:sp>
      <p:sp>
        <p:nvSpPr>
          <p:cNvPr id="9" name="Text 6"/>
          <p:cNvSpPr/>
          <p:nvPr/>
        </p:nvSpPr>
        <p:spPr>
          <a:xfrm>
            <a:off x="3173248" y="2121493"/>
            <a:ext cx="4895617" cy="683329"/>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1A2B4C"/>
                </a:solidFill>
                <a:latin typeface="Open Sans Bold" pitchFamily="34" charset="0"/>
                <a:ea typeface="Open Sans Bold" pitchFamily="34" charset="-122"/>
                <a:cs typeface="Open Sans Bold" pitchFamily="34" charset="-120"/>
              </a:rPr>
              <a:t>Industrialisation and export take-off</a:t>
            </a:r>
            <a:endParaRPr lang="en-US" sz="1400" dirty="0"/>
          </a:p>
        </p:txBody>
      </p:sp>
      <p:sp>
        <p:nvSpPr>
          <p:cNvPr id="10" name="Shape 7"/>
          <p:cNvSpPr/>
          <p:nvPr/>
        </p:nvSpPr>
        <p:spPr>
          <a:xfrm>
            <a:off x="1075134" y="2771049"/>
            <a:ext cx="6993731" cy="615786"/>
          </a:xfrm>
          <a:prstGeom prst="rect">
            <a:avLst/>
          </a:prstGeom>
          <a:solidFill>
            <a:srgbClr val="F2F2F2"/>
          </a:solidFill>
          <a:ln/>
        </p:spPr>
        <p:txBody>
          <a:bodyPr/>
          <a:lstStyle/>
          <a:p>
            <a:endParaRPr lang="en-GB" sz="2400"/>
          </a:p>
        </p:txBody>
      </p:sp>
      <p:sp>
        <p:nvSpPr>
          <p:cNvPr id="11" name="Text 8"/>
          <p:cNvSpPr/>
          <p:nvPr/>
        </p:nvSpPr>
        <p:spPr>
          <a:xfrm>
            <a:off x="1075134" y="2737855"/>
            <a:ext cx="2098114" cy="682174"/>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D9534F"/>
                </a:solidFill>
                <a:latin typeface="Open Sans Bold" pitchFamily="34" charset="0"/>
                <a:ea typeface="Open Sans Bold" pitchFamily="34" charset="-122"/>
                <a:cs typeface="Open Sans Bold" pitchFamily="34" charset="-120"/>
              </a:rPr>
              <a:t>LM → UM</a:t>
            </a:r>
            <a:endParaRPr lang="en-US" sz="1400" dirty="0"/>
          </a:p>
        </p:txBody>
      </p:sp>
      <p:sp>
        <p:nvSpPr>
          <p:cNvPr id="12" name="Text 9"/>
          <p:cNvSpPr/>
          <p:nvPr/>
        </p:nvSpPr>
        <p:spPr>
          <a:xfrm>
            <a:off x="3173248" y="2737278"/>
            <a:ext cx="4895617" cy="683329"/>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1A2B4C"/>
                </a:solidFill>
                <a:latin typeface="Open Sans Bold" pitchFamily="34" charset="0"/>
                <a:ea typeface="Open Sans Bold" pitchFamily="34" charset="-122"/>
                <a:cs typeface="Open Sans Bold" pitchFamily="34" charset="-120"/>
              </a:rPr>
              <a:t>Deepening domestic linkages and GVC integration</a:t>
            </a:r>
            <a:endParaRPr lang="en-US" sz="1400" dirty="0"/>
          </a:p>
        </p:txBody>
      </p:sp>
      <p:sp>
        <p:nvSpPr>
          <p:cNvPr id="13" name="Text 10"/>
          <p:cNvSpPr/>
          <p:nvPr/>
        </p:nvSpPr>
        <p:spPr>
          <a:xfrm>
            <a:off x="1075134" y="3479368"/>
            <a:ext cx="2098114" cy="682174"/>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D9534F"/>
                </a:solidFill>
                <a:latin typeface="Open Sans Bold" pitchFamily="34" charset="0"/>
                <a:ea typeface="Open Sans Bold" pitchFamily="34" charset="-122"/>
                <a:cs typeface="Open Sans Bold" pitchFamily="34" charset="-120"/>
              </a:rPr>
              <a:t>UM → H</a:t>
            </a:r>
            <a:endParaRPr lang="en-US" sz="1400" dirty="0"/>
          </a:p>
        </p:txBody>
      </p:sp>
      <p:sp>
        <p:nvSpPr>
          <p:cNvPr id="14" name="Text 11"/>
          <p:cNvSpPr/>
          <p:nvPr/>
        </p:nvSpPr>
        <p:spPr>
          <a:xfrm>
            <a:off x="3173248" y="3340901"/>
            <a:ext cx="4895617" cy="959109"/>
          </a:xfrm>
          <a:prstGeom prst="rect">
            <a:avLst/>
          </a:prstGeom>
          <a:noFill/>
          <a:ln/>
        </p:spPr>
        <p:txBody>
          <a:bodyPr wrap="square" lIns="212598" tIns="212598" rIns="212598" bIns="212598" rtlCol="0" anchor="ctr">
            <a:spAutoFit/>
          </a:bodyPr>
          <a:lstStyle/>
          <a:p>
            <a:pPr marL="0" indent="0" algn="l">
              <a:lnSpc>
                <a:spcPct val="128000"/>
              </a:lnSpc>
              <a:buNone/>
            </a:pPr>
            <a:r>
              <a:rPr lang="en-US" sz="1400" b="1" dirty="0">
                <a:solidFill>
                  <a:srgbClr val="1A2B4C"/>
                </a:solidFill>
                <a:latin typeface="Open Sans Bold" pitchFamily="34" charset="0"/>
                <a:ea typeface="Open Sans Bold" pitchFamily="34" charset="-122"/>
                <a:cs typeface="Open Sans Bold" pitchFamily="34" charset="-120"/>
              </a:rPr>
              <a:t>Productivity upgrading, innovation and knowledge-intensive activities</a:t>
            </a:r>
            <a:endParaRPr lang="en-US" sz="1400" dirty="0"/>
          </a:p>
        </p:txBody>
      </p:sp>
      <p:pic>
        <p:nvPicPr>
          <p:cNvPr id="2" name="Picture 1">
            <a:extLst>
              <a:ext uri="{FF2B5EF4-FFF2-40B4-BE49-F238E27FC236}">
                <a16:creationId xmlns:a16="http://schemas.microsoft.com/office/drawing/2014/main" id="{3911995B-56B2-E6E4-3439-ABD83562D211}"/>
              </a:ext>
            </a:extLst>
          </p:cNvPr>
          <p:cNvPicPr>
            <a:picLocks noChangeAspect="1"/>
          </p:cNvPicPr>
          <p:nvPr/>
        </p:nvPicPr>
        <p:blipFill>
          <a:blip r:embed="rId3"/>
          <a:stretch>
            <a:fillRect/>
          </a:stretch>
        </p:blipFill>
        <p:spPr>
          <a:xfrm>
            <a:off x="7710791" y="90790"/>
            <a:ext cx="489842" cy="430577"/>
          </a:xfrm>
          <a:prstGeom prst="rect">
            <a:avLst/>
          </a:prstGeom>
        </p:spPr>
      </p:pic>
      <p:pic>
        <p:nvPicPr>
          <p:cNvPr id="15" name="Picture 14">
            <a:extLst>
              <a:ext uri="{FF2B5EF4-FFF2-40B4-BE49-F238E27FC236}">
                <a16:creationId xmlns:a16="http://schemas.microsoft.com/office/drawing/2014/main" id="{03F5E441-67AD-84C4-D732-EFBFB62A11F4}"/>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714375" y="571500"/>
            <a:ext cx="771525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RESOURCE CURSE QUESTION</a:t>
            </a:r>
            <a:endParaRPr lang="en-US" sz="1800" dirty="0"/>
          </a:p>
        </p:txBody>
      </p:sp>
      <p:sp>
        <p:nvSpPr>
          <p:cNvPr id="4" name="Text 1"/>
          <p:cNvSpPr/>
          <p:nvPr/>
        </p:nvSpPr>
        <p:spPr>
          <a:xfrm>
            <a:off x="714375" y="1128713"/>
            <a:ext cx="7715250" cy="233958"/>
          </a:xfrm>
          <a:prstGeom prst="rect">
            <a:avLst/>
          </a:prstGeom>
          <a:noFill/>
          <a:ln/>
        </p:spPr>
        <p:txBody>
          <a:bodyPr wrap="square" lIns="0" tIns="0" rIns="0" bIns="0" rtlCol="0" anchor="t">
            <a:spAutoFit/>
          </a:bodyPr>
          <a:lstStyle/>
          <a:p>
            <a:pPr marL="0" indent="0" algn="l">
              <a:buNone/>
            </a:pPr>
            <a:r>
              <a:rPr lang="en-US" sz="1200" b="1" dirty="0">
                <a:solidFill>
                  <a:srgbClr val="1A2B4C"/>
                </a:solidFill>
                <a:latin typeface="Open Sans Bold" pitchFamily="34" charset="0"/>
                <a:ea typeface="Open Sans Bold" pitchFamily="34" charset="-122"/>
                <a:cs typeface="Open Sans Bold" pitchFamily="34" charset="-120"/>
              </a:rPr>
              <a:t>Many countries that remain stuck are resource rich.</a:t>
            </a:r>
            <a:endParaRPr lang="en-US" sz="1200" dirty="0"/>
          </a:p>
        </p:txBody>
      </p:sp>
      <p:sp>
        <p:nvSpPr>
          <p:cNvPr id="5" name="Text 2"/>
          <p:cNvSpPr/>
          <p:nvPr/>
        </p:nvSpPr>
        <p:spPr>
          <a:xfrm>
            <a:off x="928688" y="1434108"/>
            <a:ext cx="7500938"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Angola</a:t>
            </a:r>
            <a:endParaRPr lang="en-US" sz="1150" dirty="0"/>
          </a:p>
        </p:txBody>
      </p:sp>
      <p:sp>
        <p:nvSpPr>
          <p:cNvPr id="6" name="Text 3"/>
          <p:cNvSpPr/>
          <p:nvPr/>
        </p:nvSpPr>
        <p:spPr>
          <a:xfrm>
            <a:off x="928688" y="1705570"/>
            <a:ext cx="7500938"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Nigeria</a:t>
            </a:r>
            <a:endParaRPr lang="en-US" sz="1150" dirty="0"/>
          </a:p>
        </p:txBody>
      </p:sp>
      <p:sp>
        <p:nvSpPr>
          <p:cNvPr id="7" name="Text 4"/>
          <p:cNvSpPr/>
          <p:nvPr/>
        </p:nvSpPr>
        <p:spPr>
          <a:xfrm>
            <a:off x="714375" y="2062758"/>
            <a:ext cx="7715250" cy="233958"/>
          </a:xfrm>
          <a:prstGeom prst="rect">
            <a:avLst/>
          </a:prstGeom>
          <a:noFill/>
          <a:ln/>
        </p:spPr>
        <p:txBody>
          <a:bodyPr wrap="square" lIns="0" tIns="0" rIns="0" bIns="0" rtlCol="0" anchor="t">
            <a:spAutoFit/>
          </a:bodyPr>
          <a:lstStyle/>
          <a:p>
            <a:pPr marL="0" indent="0" algn="l">
              <a:buNone/>
            </a:pPr>
            <a:r>
              <a:rPr lang="en-US" sz="1200" b="1" dirty="0">
                <a:solidFill>
                  <a:srgbClr val="1A2B4C"/>
                </a:solidFill>
                <a:latin typeface="Open Sans Bold" pitchFamily="34" charset="0"/>
                <a:ea typeface="Open Sans Bold" pitchFamily="34" charset="-122"/>
                <a:cs typeface="Open Sans Bold" pitchFamily="34" charset="-120"/>
              </a:rPr>
              <a:t>But some resource-rich countries upgraded.</a:t>
            </a:r>
            <a:endParaRPr lang="en-US" sz="1200" dirty="0"/>
          </a:p>
        </p:txBody>
      </p:sp>
      <p:sp>
        <p:nvSpPr>
          <p:cNvPr id="8" name="Text 5"/>
          <p:cNvSpPr/>
          <p:nvPr/>
        </p:nvSpPr>
        <p:spPr>
          <a:xfrm>
            <a:off x="928688" y="2368153"/>
            <a:ext cx="7500938"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Chile</a:t>
            </a:r>
            <a:endParaRPr lang="en-US" sz="1150" dirty="0"/>
          </a:p>
        </p:txBody>
      </p:sp>
      <p:sp>
        <p:nvSpPr>
          <p:cNvPr id="9" name="Text 6"/>
          <p:cNvSpPr/>
          <p:nvPr/>
        </p:nvSpPr>
        <p:spPr>
          <a:xfrm>
            <a:off x="928688" y="2639616"/>
            <a:ext cx="7500938"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Saudi Arabia</a:t>
            </a:r>
            <a:endParaRPr lang="en-US" sz="1150" dirty="0"/>
          </a:p>
        </p:txBody>
      </p:sp>
      <p:sp>
        <p:nvSpPr>
          <p:cNvPr id="10" name="Text 7"/>
          <p:cNvSpPr/>
          <p:nvPr/>
        </p:nvSpPr>
        <p:spPr>
          <a:xfrm>
            <a:off x="928688" y="2911078"/>
            <a:ext cx="7500938"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Kazakhstan</a:t>
            </a:r>
            <a:endParaRPr lang="en-US" sz="1150" dirty="0"/>
          </a:p>
        </p:txBody>
      </p:sp>
      <p:sp>
        <p:nvSpPr>
          <p:cNvPr id="11" name="Shape 8"/>
          <p:cNvSpPr/>
          <p:nvPr/>
        </p:nvSpPr>
        <p:spPr>
          <a:xfrm>
            <a:off x="714375" y="3268266"/>
            <a:ext cx="7715250" cy="845809"/>
          </a:xfrm>
          <a:prstGeom prst="rect">
            <a:avLst/>
          </a:prstGeom>
          <a:solidFill>
            <a:srgbClr val="F0F4F8"/>
          </a:solidFill>
          <a:ln/>
        </p:spPr>
        <p:txBody>
          <a:bodyPr/>
          <a:lstStyle/>
          <a:p>
            <a:endParaRPr lang="en-GB"/>
          </a:p>
        </p:txBody>
      </p:sp>
      <p:sp>
        <p:nvSpPr>
          <p:cNvPr id="12" name="Shape 9"/>
          <p:cNvSpPr/>
          <p:nvPr/>
        </p:nvSpPr>
        <p:spPr>
          <a:xfrm>
            <a:off x="714375" y="3268266"/>
            <a:ext cx="71438" cy="845809"/>
          </a:xfrm>
          <a:prstGeom prst="rect">
            <a:avLst/>
          </a:prstGeom>
          <a:solidFill>
            <a:srgbClr val="D9534F"/>
          </a:solidFill>
          <a:ln/>
        </p:spPr>
        <p:txBody>
          <a:bodyPr/>
          <a:lstStyle/>
          <a:p>
            <a:endParaRPr lang="en-GB"/>
          </a:p>
        </p:txBody>
      </p:sp>
      <p:sp>
        <p:nvSpPr>
          <p:cNvPr id="13" name="Text 10"/>
          <p:cNvSpPr/>
          <p:nvPr/>
        </p:nvSpPr>
        <p:spPr>
          <a:xfrm>
            <a:off x="857250" y="3356719"/>
            <a:ext cx="7429500" cy="668901"/>
          </a:xfrm>
          <a:prstGeom prst="rect">
            <a:avLst/>
          </a:prstGeom>
          <a:noFill/>
          <a:ln/>
        </p:spPr>
        <p:txBody>
          <a:bodyPr wrap="square" lIns="0" tIns="0" rIns="0" bIns="0" rtlCol="0" anchor="t">
            <a:spAutoFit/>
          </a:bodyPr>
          <a:lstStyle/>
          <a:p>
            <a:pPr marL="0" indent="0" algn="l">
              <a:lnSpc>
                <a:spcPct val="112000"/>
              </a:lnSpc>
              <a:buNone/>
            </a:pPr>
            <a:r>
              <a:rPr lang="en-US" sz="2000" b="1" dirty="0">
                <a:solidFill>
                  <a:srgbClr val="1A2B4C"/>
                </a:solidFill>
                <a:latin typeface="Playfair Display Black" pitchFamily="34" charset="0"/>
                <a:ea typeface="Playfair Display Black" pitchFamily="34" charset="-122"/>
                <a:cs typeface="Playfair Display Black" pitchFamily="34" charset="-120"/>
              </a:rPr>
              <a:t>Question: What differentiates resource-led upgrading from resource-locked growth?</a:t>
            </a:r>
            <a:endParaRPr lang="en-US" sz="2000" dirty="0"/>
          </a:p>
        </p:txBody>
      </p:sp>
      <p:pic>
        <p:nvPicPr>
          <p:cNvPr id="14" name="Picture 13">
            <a:extLst>
              <a:ext uri="{FF2B5EF4-FFF2-40B4-BE49-F238E27FC236}">
                <a16:creationId xmlns:a16="http://schemas.microsoft.com/office/drawing/2014/main" id="{69F78650-FA7D-29E6-2692-927840251486}"/>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5" name="Picture 14">
            <a:extLst>
              <a:ext uri="{FF2B5EF4-FFF2-40B4-BE49-F238E27FC236}">
                <a16:creationId xmlns:a16="http://schemas.microsoft.com/office/drawing/2014/main" id="{93F09A1B-AF19-C883-15BD-486C6C415D97}"/>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3" name="Text 0"/>
          <p:cNvSpPr/>
          <p:nvPr/>
        </p:nvSpPr>
        <p:spPr>
          <a:xfrm>
            <a:off x="714375" y="571500"/>
            <a:ext cx="771525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RESOURCE CURSE ANALYSIS</a:t>
            </a:r>
            <a:endParaRPr lang="en-US" sz="1800" dirty="0"/>
          </a:p>
        </p:txBody>
      </p:sp>
      <p:sp>
        <p:nvSpPr>
          <p:cNvPr id="4" name="Shape 1"/>
          <p:cNvSpPr/>
          <p:nvPr/>
        </p:nvSpPr>
        <p:spPr>
          <a:xfrm>
            <a:off x="714375" y="1343025"/>
            <a:ext cx="7715250" cy="1394427"/>
          </a:xfrm>
          <a:prstGeom prst="rect">
            <a:avLst/>
          </a:prstGeom>
          <a:solidFill>
            <a:srgbClr val="F0F4F8"/>
          </a:solidFill>
          <a:ln/>
        </p:spPr>
        <p:txBody>
          <a:bodyPr/>
          <a:lstStyle/>
          <a:p>
            <a:endParaRPr lang="en-GB"/>
          </a:p>
        </p:txBody>
      </p:sp>
      <p:sp>
        <p:nvSpPr>
          <p:cNvPr id="5" name="Shape 2"/>
          <p:cNvSpPr/>
          <p:nvPr/>
        </p:nvSpPr>
        <p:spPr>
          <a:xfrm>
            <a:off x="714375" y="1343025"/>
            <a:ext cx="71438" cy="1394427"/>
          </a:xfrm>
          <a:prstGeom prst="rect">
            <a:avLst/>
          </a:prstGeom>
          <a:solidFill>
            <a:srgbClr val="D9534F"/>
          </a:solidFill>
          <a:ln/>
        </p:spPr>
        <p:txBody>
          <a:bodyPr/>
          <a:lstStyle/>
          <a:p>
            <a:endParaRPr lang="en-GB"/>
          </a:p>
        </p:txBody>
      </p:sp>
      <p:sp>
        <p:nvSpPr>
          <p:cNvPr id="6" name="Text 3"/>
          <p:cNvSpPr/>
          <p:nvPr/>
        </p:nvSpPr>
        <p:spPr>
          <a:xfrm>
            <a:off x="1000125" y="1628775"/>
            <a:ext cx="7143750" cy="805542"/>
          </a:xfrm>
          <a:prstGeom prst="rect">
            <a:avLst/>
          </a:prstGeom>
          <a:noFill/>
          <a:ln/>
        </p:spPr>
        <p:txBody>
          <a:bodyPr wrap="square" lIns="0" tIns="0" rIns="0" bIns="0" rtlCol="0" anchor="t">
            <a:spAutoFit/>
          </a:bodyPr>
          <a:lstStyle/>
          <a:p>
            <a:pPr marL="0" indent="0" algn="l">
              <a:lnSpc>
                <a:spcPct val="128000"/>
              </a:lnSpc>
              <a:buNone/>
            </a:pPr>
            <a:r>
              <a:rPr lang="en-US" sz="1400" dirty="0">
                <a:solidFill>
                  <a:srgbClr val="1A2B4C"/>
                </a:solidFill>
                <a:latin typeface="Open Sans" pitchFamily="34" charset="0"/>
                <a:ea typeface="Open Sans" pitchFamily="34" charset="-122"/>
                <a:cs typeface="Open Sans" pitchFamily="34" charset="-120"/>
              </a:rPr>
              <a:t>At low-income levels, resource intensity is negatively and significantly associated with upgrading (coefficient = -1.16, p = 0.04). This indicates that countries more specialised in extractive activities are less likely to transition into lower-middle income status.</a:t>
            </a:r>
            <a:endParaRPr lang="en-US" sz="1400" dirty="0"/>
          </a:p>
        </p:txBody>
      </p:sp>
      <p:sp>
        <p:nvSpPr>
          <p:cNvPr id="7" name="Shape 4"/>
          <p:cNvSpPr/>
          <p:nvPr/>
        </p:nvSpPr>
        <p:spPr>
          <a:xfrm>
            <a:off x="714375" y="3094639"/>
            <a:ext cx="7715250" cy="1394427"/>
          </a:xfrm>
          <a:prstGeom prst="rect">
            <a:avLst/>
          </a:prstGeom>
          <a:solidFill>
            <a:srgbClr val="F0F4F8"/>
          </a:solidFill>
          <a:ln/>
        </p:spPr>
        <p:txBody>
          <a:bodyPr/>
          <a:lstStyle/>
          <a:p>
            <a:endParaRPr lang="en-GB"/>
          </a:p>
        </p:txBody>
      </p:sp>
      <p:sp>
        <p:nvSpPr>
          <p:cNvPr id="8" name="Shape 5"/>
          <p:cNvSpPr/>
          <p:nvPr/>
        </p:nvSpPr>
        <p:spPr>
          <a:xfrm>
            <a:off x="714375" y="3094639"/>
            <a:ext cx="71438" cy="1394427"/>
          </a:xfrm>
          <a:prstGeom prst="rect">
            <a:avLst/>
          </a:prstGeom>
          <a:solidFill>
            <a:srgbClr val="D9534F"/>
          </a:solidFill>
          <a:ln/>
        </p:spPr>
        <p:txBody>
          <a:bodyPr/>
          <a:lstStyle/>
          <a:p>
            <a:endParaRPr lang="en-GB"/>
          </a:p>
        </p:txBody>
      </p:sp>
      <p:sp>
        <p:nvSpPr>
          <p:cNvPr id="9" name="Text 6"/>
          <p:cNvSpPr/>
          <p:nvPr/>
        </p:nvSpPr>
        <p:spPr>
          <a:xfrm>
            <a:off x="1000125" y="3380389"/>
            <a:ext cx="7143750" cy="805542"/>
          </a:xfrm>
          <a:prstGeom prst="rect">
            <a:avLst/>
          </a:prstGeom>
          <a:noFill/>
          <a:ln/>
        </p:spPr>
        <p:txBody>
          <a:bodyPr wrap="square" lIns="0" tIns="0" rIns="0" bIns="0" rtlCol="0" anchor="t">
            <a:spAutoFit/>
          </a:bodyPr>
          <a:lstStyle/>
          <a:p>
            <a:pPr marL="0" indent="0" algn="l">
              <a:lnSpc>
                <a:spcPct val="128000"/>
              </a:lnSpc>
              <a:buNone/>
            </a:pPr>
            <a:r>
              <a:rPr lang="en-US" sz="1400" dirty="0">
                <a:solidFill>
                  <a:srgbClr val="1A2B4C"/>
                </a:solidFill>
                <a:latin typeface="Open Sans" pitchFamily="34" charset="0"/>
                <a:ea typeface="Open Sans" pitchFamily="34" charset="-122"/>
                <a:cs typeface="Open Sans" pitchFamily="34" charset="-120"/>
              </a:rPr>
              <a:t>At upper-middle income levels, a similar negative effect re-emerges (-0.84, p = 0.04), suggesting that resource dependence also constrains transitions into high-income status.</a:t>
            </a:r>
            <a:endParaRPr lang="en-US" sz="1400" dirty="0"/>
          </a:p>
        </p:txBody>
      </p:sp>
      <p:pic>
        <p:nvPicPr>
          <p:cNvPr id="2" name="Picture 1">
            <a:extLst>
              <a:ext uri="{FF2B5EF4-FFF2-40B4-BE49-F238E27FC236}">
                <a16:creationId xmlns:a16="http://schemas.microsoft.com/office/drawing/2014/main" id="{D751B45B-1819-001D-EC49-08C6ED831698}"/>
              </a:ext>
            </a:extLst>
          </p:cNvPr>
          <p:cNvPicPr>
            <a:picLocks noChangeAspect="1"/>
          </p:cNvPicPr>
          <p:nvPr/>
        </p:nvPicPr>
        <p:blipFill>
          <a:blip r:embed="rId3"/>
          <a:stretch>
            <a:fillRect/>
          </a:stretch>
        </p:blipFill>
        <p:spPr>
          <a:xfrm>
            <a:off x="7710791" y="90790"/>
            <a:ext cx="489842" cy="430577"/>
          </a:xfrm>
          <a:prstGeom prst="rect">
            <a:avLst/>
          </a:prstGeom>
        </p:spPr>
      </p:pic>
      <p:pic>
        <p:nvPicPr>
          <p:cNvPr id="10" name="Picture 9">
            <a:extLst>
              <a:ext uri="{FF2B5EF4-FFF2-40B4-BE49-F238E27FC236}">
                <a16:creationId xmlns:a16="http://schemas.microsoft.com/office/drawing/2014/main" id="{3E2CE8FE-CBCA-4D31-2494-76C910FF269B}"/>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3" name="Shape 0"/>
          <p:cNvSpPr/>
          <p:nvPr/>
        </p:nvSpPr>
        <p:spPr>
          <a:xfrm>
            <a:off x="428625" y="285750"/>
            <a:ext cx="5239941" cy="330398"/>
          </a:xfrm>
          <a:prstGeom prst="rect">
            <a:avLst/>
          </a:prstGeom>
          <a:solidFill>
            <a:srgbClr val="000000">
              <a:alpha val="0"/>
            </a:srgbClr>
          </a:solidFill>
          <a:ln/>
        </p:spPr>
        <p:txBody>
          <a:bodyPr/>
          <a:lstStyle/>
          <a:p>
            <a:endParaRPr lang="en-GB"/>
          </a:p>
        </p:txBody>
      </p:sp>
      <p:sp>
        <p:nvSpPr>
          <p:cNvPr id="4" name="Shape 1"/>
          <p:cNvSpPr/>
          <p:nvPr/>
        </p:nvSpPr>
        <p:spPr>
          <a:xfrm>
            <a:off x="428625" y="587573"/>
            <a:ext cx="5239941" cy="28575"/>
          </a:xfrm>
          <a:prstGeom prst="rect">
            <a:avLst/>
          </a:prstGeom>
          <a:solidFill>
            <a:srgbClr val="D9534F"/>
          </a:solidFill>
          <a:ln/>
        </p:spPr>
        <p:txBody>
          <a:bodyPr/>
          <a:lstStyle/>
          <a:p>
            <a:endParaRPr lang="en-GB"/>
          </a:p>
        </p:txBody>
      </p:sp>
      <p:sp>
        <p:nvSpPr>
          <p:cNvPr id="5" name="Text 2"/>
          <p:cNvSpPr/>
          <p:nvPr/>
        </p:nvSpPr>
        <p:spPr>
          <a:xfrm>
            <a:off x="428625" y="285750"/>
            <a:ext cx="5239941" cy="330398"/>
          </a:xfrm>
          <a:prstGeom prst="rect">
            <a:avLst/>
          </a:prstGeom>
          <a:noFill/>
          <a:ln/>
        </p:spPr>
        <p:txBody>
          <a:bodyPr wrap="square" lIns="0" tIns="0" rIns="0" bIns="42545"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STATISTICAL RESULTS: RESOURCE IMPACT MATRIX</a:t>
            </a:r>
            <a:endParaRPr lang="en-US" sz="1400" dirty="0"/>
          </a:p>
        </p:txBody>
      </p:sp>
      <p:sp>
        <p:nvSpPr>
          <p:cNvPr id="6" name="Shape 3"/>
          <p:cNvSpPr/>
          <p:nvPr/>
        </p:nvSpPr>
        <p:spPr>
          <a:xfrm>
            <a:off x="432196" y="976879"/>
            <a:ext cx="1602031" cy="549380"/>
          </a:xfrm>
          <a:prstGeom prst="rect">
            <a:avLst/>
          </a:prstGeom>
          <a:solidFill>
            <a:srgbClr val="1A2B4C"/>
          </a:solidFill>
          <a:ln w="9144">
            <a:solidFill>
              <a:srgbClr val="1A2B4C"/>
            </a:solidFill>
            <a:prstDash val="solid"/>
          </a:ln>
        </p:spPr>
        <p:txBody>
          <a:bodyPr/>
          <a:lstStyle/>
          <a:p>
            <a:endParaRPr lang="en-GB" sz="4000"/>
          </a:p>
        </p:txBody>
      </p:sp>
      <p:sp>
        <p:nvSpPr>
          <p:cNvPr id="7" name="Text 4"/>
          <p:cNvSpPr/>
          <p:nvPr/>
        </p:nvSpPr>
        <p:spPr>
          <a:xfrm>
            <a:off x="432196" y="1101595"/>
            <a:ext cx="1602031"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Variable</a:t>
            </a:r>
            <a:endParaRPr lang="en-US" sz="1100" dirty="0"/>
          </a:p>
        </p:txBody>
      </p:sp>
      <p:sp>
        <p:nvSpPr>
          <p:cNvPr id="8" name="Shape 5"/>
          <p:cNvSpPr/>
          <p:nvPr/>
        </p:nvSpPr>
        <p:spPr>
          <a:xfrm>
            <a:off x="2034227" y="976879"/>
            <a:ext cx="1063928" cy="549380"/>
          </a:xfrm>
          <a:prstGeom prst="rect">
            <a:avLst/>
          </a:prstGeom>
          <a:solidFill>
            <a:srgbClr val="1A2B4C"/>
          </a:solidFill>
          <a:ln w="9144">
            <a:solidFill>
              <a:srgbClr val="1A2B4C"/>
            </a:solidFill>
            <a:prstDash val="solid"/>
          </a:ln>
        </p:spPr>
        <p:txBody>
          <a:bodyPr/>
          <a:lstStyle/>
          <a:p>
            <a:endParaRPr lang="en-GB" sz="4000"/>
          </a:p>
        </p:txBody>
      </p:sp>
      <p:sp>
        <p:nvSpPr>
          <p:cNvPr id="9" name="Text 6"/>
          <p:cNvSpPr/>
          <p:nvPr/>
        </p:nvSpPr>
        <p:spPr>
          <a:xfrm>
            <a:off x="2034227" y="1101595"/>
            <a:ext cx="1063928"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(1) L → LM</a:t>
            </a:r>
            <a:endParaRPr lang="en-US" sz="1100" dirty="0"/>
          </a:p>
        </p:txBody>
      </p:sp>
      <p:sp>
        <p:nvSpPr>
          <p:cNvPr id="10" name="Shape 7"/>
          <p:cNvSpPr/>
          <p:nvPr/>
        </p:nvSpPr>
        <p:spPr>
          <a:xfrm>
            <a:off x="3098155" y="976879"/>
            <a:ext cx="1063928" cy="549380"/>
          </a:xfrm>
          <a:prstGeom prst="rect">
            <a:avLst/>
          </a:prstGeom>
          <a:solidFill>
            <a:srgbClr val="1A2B4C"/>
          </a:solidFill>
          <a:ln w="9144">
            <a:solidFill>
              <a:srgbClr val="1A2B4C"/>
            </a:solidFill>
            <a:prstDash val="solid"/>
          </a:ln>
        </p:spPr>
        <p:txBody>
          <a:bodyPr/>
          <a:lstStyle/>
          <a:p>
            <a:endParaRPr lang="en-GB" sz="4000"/>
          </a:p>
        </p:txBody>
      </p:sp>
      <p:sp>
        <p:nvSpPr>
          <p:cNvPr id="11" name="Text 8"/>
          <p:cNvSpPr/>
          <p:nvPr/>
        </p:nvSpPr>
        <p:spPr>
          <a:xfrm>
            <a:off x="3098155" y="1101596"/>
            <a:ext cx="1063928"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(2) LM → UM</a:t>
            </a:r>
            <a:endParaRPr lang="en-US" sz="1100" dirty="0"/>
          </a:p>
        </p:txBody>
      </p:sp>
      <p:sp>
        <p:nvSpPr>
          <p:cNvPr id="12" name="Shape 9"/>
          <p:cNvSpPr/>
          <p:nvPr/>
        </p:nvSpPr>
        <p:spPr>
          <a:xfrm>
            <a:off x="4162083" y="976879"/>
            <a:ext cx="1063928" cy="549380"/>
          </a:xfrm>
          <a:prstGeom prst="rect">
            <a:avLst/>
          </a:prstGeom>
          <a:solidFill>
            <a:srgbClr val="1A2B4C"/>
          </a:solidFill>
          <a:ln w="9144">
            <a:solidFill>
              <a:srgbClr val="1A2B4C"/>
            </a:solidFill>
            <a:prstDash val="solid"/>
          </a:ln>
        </p:spPr>
        <p:txBody>
          <a:bodyPr/>
          <a:lstStyle/>
          <a:p>
            <a:endParaRPr lang="en-GB" sz="4000"/>
          </a:p>
        </p:txBody>
      </p:sp>
      <p:sp>
        <p:nvSpPr>
          <p:cNvPr id="13" name="Text 10"/>
          <p:cNvSpPr/>
          <p:nvPr/>
        </p:nvSpPr>
        <p:spPr>
          <a:xfrm>
            <a:off x="4162083" y="1101595"/>
            <a:ext cx="1063928"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(3) UM → H</a:t>
            </a:r>
            <a:endParaRPr lang="en-US" sz="1100" dirty="0"/>
          </a:p>
        </p:txBody>
      </p:sp>
      <p:sp>
        <p:nvSpPr>
          <p:cNvPr id="14" name="Shape 11"/>
          <p:cNvSpPr/>
          <p:nvPr/>
        </p:nvSpPr>
        <p:spPr>
          <a:xfrm>
            <a:off x="5226012" y="976879"/>
            <a:ext cx="1602031" cy="549380"/>
          </a:xfrm>
          <a:prstGeom prst="rect">
            <a:avLst/>
          </a:prstGeom>
          <a:solidFill>
            <a:srgbClr val="1A2B4C"/>
          </a:solidFill>
          <a:ln w="9144">
            <a:solidFill>
              <a:srgbClr val="1A2B4C"/>
            </a:solidFill>
            <a:prstDash val="solid"/>
          </a:ln>
        </p:spPr>
        <p:txBody>
          <a:bodyPr/>
          <a:lstStyle/>
          <a:p>
            <a:endParaRPr lang="en-GB" sz="4000"/>
          </a:p>
        </p:txBody>
      </p:sp>
      <p:sp>
        <p:nvSpPr>
          <p:cNvPr id="16" name="Shape 13"/>
          <p:cNvSpPr/>
          <p:nvPr/>
        </p:nvSpPr>
        <p:spPr>
          <a:xfrm>
            <a:off x="6828044" y="976879"/>
            <a:ext cx="1063928" cy="549380"/>
          </a:xfrm>
          <a:prstGeom prst="rect">
            <a:avLst/>
          </a:prstGeom>
          <a:solidFill>
            <a:srgbClr val="1A2B4C"/>
          </a:solidFill>
          <a:ln w="9144">
            <a:solidFill>
              <a:srgbClr val="1A2B4C"/>
            </a:solidFill>
            <a:prstDash val="solid"/>
          </a:ln>
        </p:spPr>
        <p:txBody>
          <a:bodyPr/>
          <a:lstStyle/>
          <a:p>
            <a:endParaRPr lang="en-GB" sz="4000"/>
          </a:p>
        </p:txBody>
      </p:sp>
      <p:sp>
        <p:nvSpPr>
          <p:cNvPr id="17" name="Text 14"/>
          <p:cNvSpPr/>
          <p:nvPr/>
        </p:nvSpPr>
        <p:spPr>
          <a:xfrm>
            <a:off x="5791435" y="1101595"/>
            <a:ext cx="1063928"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(1) L → LM</a:t>
            </a:r>
            <a:endParaRPr lang="en-US" sz="1100" dirty="0"/>
          </a:p>
        </p:txBody>
      </p:sp>
      <p:sp>
        <p:nvSpPr>
          <p:cNvPr id="18" name="Shape 15"/>
          <p:cNvSpPr/>
          <p:nvPr/>
        </p:nvSpPr>
        <p:spPr>
          <a:xfrm>
            <a:off x="7891972" y="976879"/>
            <a:ext cx="553145" cy="549380"/>
          </a:xfrm>
          <a:prstGeom prst="rect">
            <a:avLst/>
          </a:prstGeom>
          <a:solidFill>
            <a:srgbClr val="1A2B4C"/>
          </a:solidFill>
          <a:ln w="9144">
            <a:solidFill>
              <a:srgbClr val="1A2B4C"/>
            </a:solidFill>
            <a:prstDash val="solid"/>
          </a:ln>
        </p:spPr>
        <p:txBody>
          <a:bodyPr/>
          <a:lstStyle/>
          <a:p>
            <a:endParaRPr lang="en-GB" sz="4000"/>
          </a:p>
        </p:txBody>
      </p:sp>
      <p:sp>
        <p:nvSpPr>
          <p:cNvPr id="19" name="Text 16"/>
          <p:cNvSpPr/>
          <p:nvPr/>
        </p:nvSpPr>
        <p:spPr>
          <a:xfrm>
            <a:off x="6828043" y="1101595"/>
            <a:ext cx="1063929"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(2) LM → UM</a:t>
            </a:r>
            <a:endParaRPr lang="en-US" sz="1100" dirty="0"/>
          </a:p>
        </p:txBody>
      </p:sp>
      <p:sp>
        <p:nvSpPr>
          <p:cNvPr id="20" name="Shape 17"/>
          <p:cNvSpPr/>
          <p:nvPr/>
        </p:nvSpPr>
        <p:spPr>
          <a:xfrm>
            <a:off x="8445116" y="976879"/>
            <a:ext cx="439479" cy="549380"/>
          </a:xfrm>
          <a:prstGeom prst="rect">
            <a:avLst/>
          </a:prstGeom>
          <a:solidFill>
            <a:srgbClr val="1A2B4C"/>
          </a:solidFill>
          <a:ln w="9144">
            <a:solidFill>
              <a:srgbClr val="1A2B4C"/>
            </a:solidFill>
            <a:prstDash val="solid"/>
          </a:ln>
        </p:spPr>
        <p:txBody>
          <a:bodyPr/>
          <a:lstStyle/>
          <a:p>
            <a:endParaRPr lang="en-GB" sz="4000"/>
          </a:p>
        </p:txBody>
      </p:sp>
      <p:sp>
        <p:nvSpPr>
          <p:cNvPr id="21" name="Text 18"/>
          <p:cNvSpPr/>
          <p:nvPr/>
        </p:nvSpPr>
        <p:spPr>
          <a:xfrm>
            <a:off x="7891972" y="1101598"/>
            <a:ext cx="992623"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solidFill>
                  <a:srgbClr val="FFFFFF"/>
                </a:solidFill>
                <a:latin typeface="Open Sans Bold" pitchFamily="34" charset="0"/>
                <a:ea typeface="Open Sans Bold" pitchFamily="34" charset="-122"/>
                <a:cs typeface="Open Sans Bold" pitchFamily="34" charset="-120"/>
              </a:rPr>
              <a:t>(3) UM → H</a:t>
            </a:r>
            <a:endParaRPr lang="en-US" sz="1100" dirty="0"/>
          </a:p>
        </p:txBody>
      </p:sp>
      <p:sp>
        <p:nvSpPr>
          <p:cNvPr id="22" name="Text 19"/>
          <p:cNvSpPr/>
          <p:nvPr/>
        </p:nvSpPr>
        <p:spPr>
          <a:xfrm>
            <a:off x="432196" y="1546636"/>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Manufacturing FVA</a:t>
            </a:r>
            <a:endParaRPr lang="en-US" sz="1100" dirty="0"/>
          </a:p>
        </p:txBody>
      </p:sp>
      <p:sp>
        <p:nvSpPr>
          <p:cNvPr id="23" name="Text 20"/>
          <p:cNvSpPr/>
          <p:nvPr/>
        </p:nvSpPr>
        <p:spPr>
          <a:xfrm>
            <a:off x="2034227" y="154663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1.26** (0.52)</a:t>
            </a:r>
            <a:endParaRPr lang="en-US" sz="1100" dirty="0"/>
          </a:p>
        </p:txBody>
      </p:sp>
      <p:sp>
        <p:nvSpPr>
          <p:cNvPr id="24" name="Text 21"/>
          <p:cNvSpPr/>
          <p:nvPr/>
        </p:nvSpPr>
        <p:spPr>
          <a:xfrm>
            <a:off x="3098155" y="154663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25" name="Text 22"/>
          <p:cNvSpPr/>
          <p:nvPr/>
        </p:nvSpPr>
        <p:spPr>
          <a:xfrm>
            <a:off x="4162083" y="154663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27" name="Text 24"/>
          <p:cNvSpPr/>
          <p:nvPr/>
        </p:nvSpPr>
        <p:spPr>
          <a:xfrm>
            <a:off x="5791435" y="1546636"/>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1.73*** (0.58)</a:t>
            </a:r>
            <a:endParaRPr lang="en-US" sz="1100" dirty="0"/>
          </a:p>
        </p:txBody>
      </p:sp>
      <p:sp>
        <p:nvSpPr>
          <p:cNvPr id="28" name="Text 25"/>
          <p:cNvSpPr/>
          <p:nvPr/>
        </p:nvSpPr>
        <p:spPr>
          <a:xfrm>
            <a:off x="7118275" y="1546636"/>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29" name="Text 26"/>
          <p:cNvSpPr/>
          <p:nvPr/>
        </p:nvSpPr>
        <p:spPr>
          <a:xfrm>
            <a:off x="8125838" y="1546634"/>
            <a:ext cx="758757"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30" name="Shape 27"/>
          <p:cNvSpPr/>
          <p:nvPr/>
        </p:nvSpPr>
        <p:spPr>
          <a:xfrm>
            <a:off x="432196" y="1845256"/>
            <a:ext cx="8452399" cy="331656"/>
          </a:xfrm>
          <a:prstGeom prst="rect">
            <a:avLst/>
          </a:prstGeom>
          <a:solidFill>
            <a:srgbClr val="F9F9F9"/>
          </a:solidFill>
          <a:ln/>
        </p:spPr>
        <p:txBody>
          <a:bodyPr/>
          <a:lstStyle/>
          <a:p>
            <a:endParaRPr lang="en-GB" sz="4000"/>
          </a:p>
        </p:txBody>
      </p:sp>
      <p:sp>
        <p:nvSpPr>
          <p:cNvPr id="31" name="Text 28"/>
          <p:cNvSpPr/>
          <p:nvPr/>
        </p:nvSpPr>
        <p:spPr>
          <a:xfrm>
            <a:off x="432196" y="1878292"/>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Manufacturing IDC</a:t>
            </a:r>
            <a:endParaRPr lang="en-US" sz="1100" dirty="0"/>
          </a:p>
        </p:txBody>
      </p:sp>
      <p:sp>
        <p:nvSpPr>
          <p:cNvPr id="32" name="Text 29"/>
          <p:cNvSpPr/>
          <p:nvPr/>
        </p:nvSpPr>
        <p:spPr>
          <a:xfrm>
            <a:off x="2034227" y="1878292"/>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1.79*** (0.56)</a:t>
            </a:r>
            <a:endParaRPr lang="en-US" sz="1100" dirty="0"/>
          </a:p>
        </p:txBody>
      </p:sp>
      <p:sp>
        <p:nvSpPr>
          <p:cNvPr id="33" name="Text 30"/>
          <p:cNvSpPr/>
          <p:nvPr/>
        </p:nvSpPr>
        <p:spPr>
          <a:xfrm>
            <a:off x="3098155" y="1878292"/>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34" name="Text 31"/>
          <p:cNvSpPr/>
          <p:nvPr/>
        </p:nvSpPr>
        <p:spPr>
          <a:xfrm>
            <a:off x="4162083" y="1878292"/>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36" name="Text 33"/>
          <p:cNvSpPr/>
          <p:nvPr/>
        </p:nvSpPr>
        <p:spPr>
          <a:xfrm>
            <a:off x="5791435" y="1878292"/>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2.35*** (0.62)</a:t>
            </a:r>
            <a:endParaRPr lang="en-US" sz="1100" dirty="0"/>
          </a:p>
        </p:txBody>
      </p:sp>
      <p:sp>
        <p:nvSpPr>
          <p:cNvPr id="37" name="Text 34"/>
          <p:cNvSpPr/>
          <p:nvPr/>
        </p:nvSpPr>
        <p:spPr>
          <a:xfrm>
            <a:off x="7118275" y="1878293"/>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38" name="Text 35"/>
          <p:cNvSpPr/>
          <p:nvPr/>
        </p:nvSpPr>
        <p:spPr>
          <a:xfrm>
            <a:off x="8125838" y="1878292"/>
            <a:ext cx="758757"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39" name="Text 36"/>
          <p:cNvSpPr/>
          <p:nvPr/>
        </p:nvSpPr>
        <p:spPr>
          <a:xfrm>
            <a:off x="432196" y="2212250"/>
            <a:ext cx="1602031" cy="428066"/>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DVA in Foreign Final Demand (FFD)</a:t>
            </a:r>
            <a:endParaRPr lang="en-US" sz="1100" dirty="0"/>
          </a:p>
        </p:txBody>
      </p:sp>
      <p:sp>
        <p:nvSpPr>
          <p:cNvPr id="40" name="Text 37"/>
          <p:cNvSpPr/>
          <p:nvPr/>
        </p:nvSpPr>
        <p:spPr>
          <a:xfrm>
            <a:off x="2034227" y="229349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41" name="Text 38"/>
          <p:cNvSpPr/>
          <p:nvPr/>
        </p:nvSpPr>
        <p:spPr>
          <a:xfrm>
            <a:off x="3098155" y="229349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1.50*** (0.55)</a:t>
            </a:r>
            <a:endParaRPr lang="en-US" sz="1100" dirty="0"/>
          </a:p>
        </p:txBody>
      </p:sp>
      <p:sp>
        <p:nvSpPr>
          <p:cNvPr id="42" name="Text 39"/>
          <p:cNvSpPr/>
          <p:nvPr/>
        </p:nvSpPr>
        <p:spPr>
          <a:xfrm>
            <a:off x="4162083" y="229349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1.18** (0.51)</a:t>
            </a:r>
            <a:endParaRPr lang="en-US" sz="1100" dirty="0"/>
          </a:p>
        </p:txBody>
      </p:sp>
      <p:sp>
        <p:nvSpPr>
          <p:cNvPr id="44" name="Text 41"/>
          <p:cNvSpPr/>
          <p:nvPr/>
        </p:nvSpPr>
        <p:spPr>
          <a:xfrm>
            <a:off x="5791435" y="229349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45" name="Text 42"/>
          <p:cNvSpPr/>
          <p:nvPr/>
        </p:nvSpPr>
        <p:spPr>
          <a:xfrm>
            <a:off x="6888822" y="2293492"/>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0.49 (0.37)</a:t>
            </a:r>
            <a:endParaRPr lang="en-US" sz="1100" dirty="0"/>
          </a:p>
        </p:txBody>
      </p:sp>
      <p:sp>
        <p:nvSpPr>
          <p:cNvPr id="46" name="Text 43"/>
          <p:cNvSpPr/>
          <p:nvPr/>
        </p:nvSpPr>
        <p:spPr>
          <a:xfrm>
            <a:off x="7820666" y="2293492"/>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1.24*** (0.43)</a:t>
            </a:r>
            <a:endParaRPr lang="en-US" sz="1100" dirty="0"/>
          </a:p>
        </p:txBody>
      </p:sp>
      <p:sp>
        <p:nvSpPr>
          <p:cNvPr id="47" name="Shape 44"/>
          <p:cNvSpPr/>
          <p:nvPr/>
        </p:nvSpPr>
        <p:spPr>
          <a:xfrm>
            <a:off x="432196" y="2675654"/>
            <a:ext cx="8452399" cy="498745"/>
          </a:xfrm>
          <a:prstGeom prst="rect">
            <a:avLst/>
          </a:prstGeom>
          <a:solidFill>
            <a:srgbClr val="F9F9F9"/>
          </a:solidFill>
          <a:ln/>
        </p:spPr>
        <p:txBody>
          <a:bodyPr/>
          <a:lstStyle/>
          <a:p>
            <a:endParaRPr lang="en-GB" sz="4000" dirty="0"/>
          </a:p>
        </p:txBody>
      </p:sp>
      <p:sp>
        <p:nvSpPr>
          <p:cNvPr id="48" name="Text 45"/>
          <p:cNvSpPr/>
          <p:nvPr/>
        </p:nvSpPr>
        <p:spPr>
          <a:xfrm>
            <a:off x="432196" y="2792233"/>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Services VA</a:t>
            </a:r>
            <a:endParaRPr lang="en-US" sz="1100" dirty="0"/>
          </a:p>
        </p:txBody>
      </p:sp>
      <p:sp>
        <p:nvSpPr>
          <p:cNvPr id="49" name="Text 46"/>
          <p:cNvSpPr/>
          <p:nvPr/>
        </p:nvSpPr>
        <p:spPr>
          <a:xfrm>
            <a:off x="2034227" y="2792233"/>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50" name="Text 47"/>
          <p:cNvSpPr/>
          <p:nvPr/>
        </p:nvSpPr>
        <p:spPr>
          <a:xfrm>
            <a:off x="3098155" y="2792233"/>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1.03** (0.40)</a:t>
            </a:r>
            <a:endParaRPr lang="en-US" sz="1100" dirty="0"/>
          </a:p>
        </p:txBody>
      </p:sp>
      <p:sp>
        <p:nvSpPr>
          <p:cNvPr id="51" name="Text 48"/>
          <p:cNvSpPr/>
          <p:nvPr/>
        </p:nvSpPr>
        <p:spPr>
          <a:xfrm>
            <a:off x="4162083" y="279223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1.13*** (0.39)</a:t>
            </a:r>
            <a:endParaRPr lang="en-US" sz="1100" dirty="0"/>
          </a:p>
        </p:txBody>
      </p:sp>
      <p:sp>
        <p:nvSpPr>
          <p:cNvPr id="53" name="Text 50"/>
          <p:cNvSpPr/>
          <p:nvPr/>
        </p:nvSpPr>
        <p:spPr>
          <a:xfrm>
            <a:off x="5791435" y="2792233"/>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a:t>
            </a:r>
            <a:endParaRPr lang="en-US" sz="1100" dirty="0"/>
          </a:p>
        </p:txBody>
      </p:sp>
      <p:sp>
        <p:nvSpPr>
          <p:cNvPr id="54" name="Text 51"/>
          <p:cNvSpPr/>
          <p:nvPr/>
        </p:nvSpPr>
        <p:spPr>
          <a:xfrm>
            <a:off x="6888822" y="2792238"/>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0.63* (0.37)</a:t>
            </a:r>
            <a:endParaRPr lang="en-US" sz="1100" dirty="0"/>
          </a:p>
        </p:txBody>
      </p:sp>
      <p:sp>
        <p:nvSpPr>
          <p:cNvPr id="55" name="Text 52"/>
          <p:cNvSpPr/>
          <p:nvPr/>
        </p:nvSpPr>
        <p:spPr>
          <a:xfrm>
            <a:off x="7820666" y="2792234"/>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0.76* (0.41)</a:t>
            </a:r>
            <a:endParaRPr lang="en-US" sz="1100" dirty="0"/>
          </a:p>
        </p:txBody>
      </p:sp>
      <p:sp>
        <p:nvSpPr>
          <p:cNvPr id="64" name="Shape 61"/>
          <p:cNvSpPr/>
          <p:nvPr/>
        </p:nvSpPr>
        <p:spPr>
          <a:xfrm>
            <a:off x="369651" y="3740720"/>
            <a:ext cx="8452399" cy="331656"/>
          </a:xfrm>
          <a:prstGeom prst="rect">
            <a:avLst/>
          </a:prstGeom>
          <a:solidFill>
            <a:srgbClr val="F9F9F9"/>
          </a:solidFill>
          <a:ln/>
        </p:spPr>
        <p:txBody>
          <a:bodyPr/>
          <a:lstStyle/>
          <a:p>
            <a:endParaRPr lang="en-GB" sz="4000"/>
          </a:p>
        </p:txBody>
      </p:sp>
      <p:sp>
        <p:nvSpPr>
          <p:cNvPr id="65" name="Text 62"/>
          <p:cNvSpPr/>
          <p:nvPr/>
        </p:nvSpPr>
        <p:spPr>
          <a:xfrm>
            <a:off x="369651" y="3773755"/>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Constant</a:t>
            </a:r>
            <a:endParaRPr lang="en-US" sz="1100" dirty="0"/>
          </a:p>
        </p:txBody>
      </p:sp>
      <p:sp>
        <p:nvSpPr>
          <p:cNvPr id="66" name="Text 63"/>
          <p:cNvSpPr/>
          <p:nvPr/>
        </p:nvSpPr>
        <p:spPr>
          <a:xfrm>
            <a:off x="1971682" y="3773755"/>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-3.28***</a:t>
            </a:r>
            <a:endParaRPr lang="en-US" sz="1100" dirty="0"/>
          </a:p>
        </p:txBody>
      </p:sp>
      <p:sp>
        <p:nvSpPr>
          <p:cNvPr id="67" name="Text 64"/>
          <p:cNvSpPr/>
          <p:nvPr/>
        </p:nvSpPr>
        <p:spPr>
          <a:xfrm>
            <a:off x="3035610" y="3773755"/>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-2.34***</a:t>
            </a:r>
            <a:endParaRPr lang="en-US" sz="1100" dirty="0"/>
          </a:p>
        </p:txBody>
      </p:sp>
      <p:sp>
        <p:nvSpPr>
          <p:cNvPr id="68" name="Text 65"/>
          <p:cNvSpPr/>
          <p:nvPr/>
        </p:nvSpPr>
        <p:spPr>
          <a:xfrm>
            <a:off x="4099538" y="3773755"/>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-3.05***</a:t>
            </a:r>
            <a:endParaRPr lang="en-US" sz="1100" dirty="0"/>
          </a:p>
        </p:txBody>
      </p:sp>
      <p:sp>
        <p:nvSpPr>
          <p:cNvPr id="70" name="Text 67"/>
          <p:cNvSpPr/>
          <p:nvPr/>
        </p:nvSpPr>
        <p:spPr>
          <a:xfrm>
            <a:off x="5728890" y="3773755"/>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-3.24***</a:t>
            </a:r>
            <a:endParaRPr lang="en-US" sz="1100" dirty="0"/>
          </a:p>
        </p:txBody>
      </p:sp>
      <p:sp>
        <p:nvSpPr>
          <p:cNvPr id="71" name="Text 68"/>
          <p:cNvSpPr/>
          <p:nvPr/>
        </p:nvSpPr>
        <p:spPr>
          <a:xfrm>
            <a:off x="6826277" y="3773758"/>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-2.17***</a:t>
            </a:r>
            <a:endParaRPr lang="en-US" sz="1100" dirty="0"/>
          </a:p>
        </p:txBody>
      </p:sp>
      <p:sp>
        <p:nvSpPr>
          <p:cNvPr id="72" name="Text 69"/>
          <p:cNvSpPr/>
          <p:nvPr/>
        </p:nvSpPr>
        <p:spPr>
          <a:xfrm>
            <a:off x="7758121" y="3773758"/>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-2.39***</a:t>
            </a:r>
            <a:endParaRPr lang="en-US" sz="1100" dirty="0"/>
          </a:p>
        </p:txBody>
      </p:sp>
      <p:sp>
        <p:nvSpPr>
          <p:cNvPr id="73" name="Text 70"/>
          <p:cNvSpPr/>
          <p:nvPr/>
        </p:nvSpPr>
        <p:spPr>
          <a:xfrm>
            <a:off x="369651" y="4105410"/>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Observations</a:t>
            </a:r>
            <a:endParaRPr lang="en-US" sz="1100" dirty="0"/>
          </a:p>
        </p:txBody>
      </p:sp>
      <p:sp>
        <p:nvSpPr>
          <p:cNvPr id="74" name="Text 71"/>
          <p:cNvSpPr/>
          <p:nvPr/>
        </p:nvSpPr>
        <p:spPr>
          <a:xfrm>
            <a:off x="1971682" y="410541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226</a:t>
            </a:r>
            <a:endParaRPr lang="en-US" sz="1100" dirty="0"/>
          </a:p>
        </p:txBody>
      </p:sp>
      <p:sp>
        <p:nvSpPr>
          <p:cNvPr id="75" name="Text 72"/>
          <p:cNvSpPr/>
          <p:nvPr/>
        </p:nvSpPr>
        <p:spPr>
          <a:xfrm>
            <a:off x="3035610" y="410541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483</a:t>
            </a:r>
            <a:endParaRPr lang="en-US" sz="1100" dirty="0"/>
          </a:p>
        </p:txBody>
      </p:sp>
      <p:sp>
        <p:nvSpPr>
          <p:cNvPr id="76" name="Text 73"/>
          <p:cNvSpPr/>
          <p:nvPr/>
        </p:nvSpPr>
        <p:spPr>
          <a:xfrm>
            <a:off x="4099538" y="410541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465</a:t>
            </a:r>
            <a:endParaRPr lang="en-US" sz="1100" dirty="0"/>
          </a:p>
        </p:txBody>
      </p:sp>
      <p:sp>
        <p:nvSpPr>
          <p:cNvPr id="78" name="Text 75"/>
          <p:cNvSpPr/>
          <p:nvPr/>
        </p:nvSpPr>
        <p:spPr>
          <a:xfrm>
            <a:off x="5728890" y="4105410"/>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226</a:t>
            </a:r>
            <a:endParaRPr lang="en-US" sz="1100" dirty="0"/>
          </a:p>
        </p:txBody>
      </p:sp>
      <p:sp>
        <p:nvSpPr>
          <p:cNvPr id="79" name="Text 76"/>
          <p:cNvSpPr/>
          <p:nvPr/>
        </p:nvSpPr>
        <p:spPr>
          <a:xfrm>
            <a:off x="6826277" y="4105412"/>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483</a:t>
            </a:r>
            <a:endParaRPr lang="en-US" sz="1100" dirty="0"/>
          </a:p>
        </p:txBody>
      </p:sp>
      <p:sp>
        <p:nvSpPr>
          <p:cNvPr id="80" name="Text 77"/>
          <p:cNvSpPr/>
          <p:nvPr/>
        </p:nvSpPr>
        <p:spPr>
          <a:xfrm>
            <a:off x="7758121" y="4105410"/>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465</a:t>
            </a:r>
            <a:endParaRPr lang="en-US" sz="1100" dirty="0"/>
          </a:p>
        </p:txBody>
      </p:sp>
      <p:sp>
        <p:nvSpPr>
          <p:cNvPr id="81" name="Shape 78"/>
          <p:cNvSpPr/>
          <p:nvPr/>
        </p:nvSpPr>
        <p:spPr>
          <a:xfrm>
            <a:off x="369651" y="4404030"/>
            <a:ext cx="8452399" cy="331656"/>
          </a:xfrm>
          <a:prstGeom prst="rect">
            <a:avLst/>
          </a:prstGeom>
          <a:solidFill>
            <a:srgbClr val="F9F9F9"/>
          </a:solidFill>
          <a:ln/>
        </p:spPr>
        <p:txBody>
          <a:bodyPr/>
          <a:lstStyle/>
          <a:p>
            <a:endParaRPr lang="en-GB" sz="4000"/>
          </a:p>
        </p:txBody>
      </p:sp>
      <p:sp>
        <p:nvSpPr>
          <p:cNvPr id="82" name="Text 79"/>
          <p:cNvSpPr/>
          <p:nvPr/>
        </p:nvSpPr>
        <p:spPr>
          <a:xfrm>
            <a:off x="369651" y="4437064"/>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Pseudo R²</a:t>
            </a:r>
            <a:endParaRPr lang="en-US" sz="1100" dirty="0"/>
          </a:p>
        </p:txBody>
      </p:sp>
      <p:sp>
        <p:nvSpPr>
          <p:cNvPr id="83" name="Text 80"/>
          <p:cNvSpPr/>
          <p:nvPr/>
        </p:nvSpPr>
        <p:spPr>
          <a:xfrm>
            <a:off x="1971682" y="443706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0.103</a:t>
            </a:r>
            <a:endParaRPr lang="en-US" sz="1100" dirty="0"/>
          </a:p>
        </p:txBody>
      </p:sp>
      <p:sp>
        <p:nvSpPr>
          <p:cNvPr id="84" name="Text 81"/>
          <p:cNvSpPr/>
          <p:nvPr/>
        </p:nvSpPr>
        <p:spPr>
          <a:xfrm>
            <a:off x="3035610" y="443706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0.051</a:t>
            </a:r>
            <a:endParaRPr lang="en-US" sz="1100" dirty="0"/>
          </a:p>
        </p:txBody>
      </p:sp>
      <p:sp>
        <p:nvSpPr>
          <p:cNvPr id="85" name="Text 82"/>
          <p:cNvSpPr/>
          <p:nvPr/>
        </p:nvSpPr>
        <p:spPr>
          <a:xfrm>
            <a:off x="4099538" y="443706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0.073</a:t>
            </a:r>
            <a:endParaRPr lang="en-US" sz="1100" dirty="0"/>
          </a:p>
        </p:txBody>
      </p:sp>
      <p:sp>
        <p:nvSpPr>
          <p:cNvPr id="87" name="Text 84"/>
          <p:cNvSpPr/>
          <p:nvPr/>
        </p:nvSpPr>
        <p:spPr>
          <a:xfrm>
            <a:off x="5728890" y="4437064"/>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0.138</a:t>
            </a:r>
            <a:endParaRPr lang="en-US" sz="1100" dirty="0"/>
          </a:p>
        </p:txBody>
      </p:sp>
      <p:sp>
        <p:nvSpPr>
          <p:cNvPr id="88" name="Text 85"/>
          <p:cNvSpPr/>
          <p:nvPr/>
        </p:nvSpPr>
        <p:spPr>
          <a:xfrm>
            <a:off x="6826277" y="4437066"/>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0.019</a:t>
            </a:r>
            <a:endParaRPr lang="en-US" sz="1100" dirty="0"/>
          </a:p>
        </p:txBody>
      </p:sp>
      <p:sp>
        <p:nvSpPr>
          <p:cNvPr id="89" name="Text 86"/>
          <p:cNvSpPr/>
          <p:nvPr/>
        </p:nvSpPr>
        <p:spPr>
          <a:xfrm>
            <a:off x="7758121" y="4437068"/>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0.095</a:t>
            </a:r>
            <a:endParaRPr lang="en-US" sz="1100" dirty="0"/>
          </a:p>
        </p:txBody>
      </p:sp>
      <p:sp>
        <p:nvSpPr>
          <p:cNvPr id="15" name="Text 12"/>
          <p:cNvSpPr/>
          <p:nvPr/>
        </p:nvSpPr>
        <p:spPr>
          <a:xfrm>
            <a:off x="3241569" y="668814"/>
            <a:ext cx="4579097" cy="299954"/>
          </a:xfrm>
          <a:prstGeom prst="rect">
            <a:avLst/>
          </a:prstGeom>
          <a:noFill/>
          <a:ln/>
        </p:spPr>
        <p:txBody>
          <a:bodyPr wrap="square" lIns="68072" tIns="68072" rIns="68072" bIns="68072" rtlCol="0" anchor="ctr">
            <a:spAutoFit/>
          </a:bodyPr>
          <a:lstStyle/>
          <a:p>
            <a:pPr marL="0" indent="0" algn="l">
              <a:lnSpc>
                <a:spcPct val="96000"/>
              </a:lnSpc>
              <a:buNone/>
            </a:pPr>
            <a:r>
              <a:rPr lang="en-US" sz="1100" b="1" dirty="0">
                <a:latin typeface="Open Sans Bold" pitchFamily="34" charset="0"/>
                <a:ea typeface="Open Sans Bold" pitchFamily="34" charset="-122"/>
                <a:cs typeface="Open Sans Bold" pitchFamily="34" charset="-120"/>
              </a:rPr>
              <a:t>On the right, the addition of resource constraint ---------</a:t>
            </a:r>
            <a:r>
              <a:rPr lang="en-US" sz="1100" b="1" dirty="0">
                <a:latin typeface="Open Sans Bold" pitchFamily="34" charset="0"/>
                <a:ea typeface="Open Sans Bold" pitchFamily="34" charset="-122"/>
                <a:cs typeface="Open Sans Bold" pitchFamily="34" charset="-120"/>
                <a:sym typeface="Wingdings" panose="05000000000000000000" pitchFamily="2" charset="2"/>
              </a:rPr>
              <a:t> </a:t>
            </a:r>
            <a:endParaRPr lang="en-US" sz="1100" dirty="0"/>
          </a:p>
        </p:txBody>
      </p:sp>
      <p:sp>
        <p:nvSpPr>
          <p:cNvPr id="92" name="Shape 61">
            <a:extLst>
              <a:ext uri="{FF2B5EF4-FFF2-40B4-BE49-F238E27FC236}">
                <a16:creationId xmlns:a16="http://schemas.microsoft.com/office/drawing/2014/main" id="{CF21B36D-3ED2-3CA5-901E-3339E47067CF}"/>
              </a:ext>
            </a:extLst>
          </p:cNvPr>
          <p:cNvSpPr/>
          <p:nvPr/>
        </p:nvSpPr>
        <p:spPr>
          <a:xfrm>
            <a:off x="428625" y="3284764"/>
            <a:ext cx="8452399" cy="331656"/>
          </a:xfrm>
          <a:prstGeom prst="rect">
            <a:avLst/>
          </a:prstGeom>
          <a:solidFill>
            <a:srgbClr val="F9F9F9"/>
          </a:solidFill>
          <a:ln/>
        </p:spPr>
        <p:txBody>
          <a:bodyPr/>
          <a:lstStyle/>
          <a:p>
            <a:endParaRPr lang="en-GB" sz="4000"/>
          </a:p>
        </p:txBody>
      </p:sp>
      <p:sp>
        <p:nvSpPr>
          <p:cNvPr id="93" name="Text 62">
            <a:extLst>
              <a:ext uri="{FF2B5EF4-FFF2-40B4-BE49-F238E27FC236}">
                <a16:creationId xmlns:a16="http://schemas.microsoft.com/office/drawing/2014/main" id="{65E704BC-FB97-7258-211E-741C6857A665}"/>
              </a:ext>
            </a:extLst>
          </p:cNvPr>
          <p:cNvSpPr/>
          <p:nvPr/>
        </p:nvSpPr>
        <p:spPr>
          <a:xfrm>
            <a:off x="428625" y="3317799"/>
            <a:ext cx="1602031"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b="1" dirty="0">
                <a:solidFill>
                  <a:srgbClr val="1A2B4C"/>
                </a:solidFill>
                <a:latin typeface="Open Sans Bold" pitchFamily="34" charset="0"/>
                <a:ea typeface="Open Sans Bold" pitchFamily="34" charset="-122"/>
                <a:cs typeface="Open Sans Bold" pitchFamily="34" charset="-120"/>
              </a:rPr>
              <a:t>Resource share</a:t>
            </a:r>
            <a:endParaRPr lang="en-US" sz="1100" dirty="0"/>
          </a:p>
        </p:txBody>
      </p:sp>
      <p:sp>
        <p:nvSpPr>
          <p:cNvPr id="97" name="Text 67">
            <a:extLst>
              <a:ext uri="{FF2B5EF4-FFF2-40B4-BE49-F238E27FC236}">
                <a16:creationId xmlns:a16="http://schemas.microsoft.com/office/drawing/2014/main" id="{46830950-E7DB-F5B9-1F8D-18D3189775D7}"/>
              </a:ext>
            </a:extLst>
          </p:cNvPr>
          <p:cNvSpPr/>
          <p:nvPr/>
        </p:nvSpPr>
        <p:spPr>
          <a:xfrm>
            <a:off x="5787864" y="3317799"/>
            <a:ext cx="1063928"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-1.16 (0.57)</a:t>
            </a:r>
            <a:endParaRPr lang="en-US" sz="1100" dirty="0"/>
          </a:p>
        </p:txBody>
      </p:sp>
      <p:sp>
        <p:nvSpPr>
          <p:cNvPr id="98" name="Text 68">
            <a:extLst>
              <a:ext uri="{FF2B5EF4-FFF2-40B4-BE49-F238E27FC236}">
                <a16:creationId xmlns:a16="http://schemas.microsoft.com/office/drawing/2014/main" id="{1EBD55E8-FEF1-D5D3-E547-14E45D3089D8}"/>
              </a:ext>
            </a:extLst>
          </p:cNvPr>
          <p:cNvSpPr/>
          <p:nvPr/>
        </p:nvSpPr>
        <p:spPr>
          <a:xfrm>
            <a:off x="6885251" y="3317802"/>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-0.08 (0.36)</a:t>
            </a:r>
            <a:endParaRPr lang="en-US" sz="1100" dirty="0"/>
          </a:p>
        </p:txBody>
      </p:sp>
      <p:sp>
        <p:nvSpPr>
          <p:cNvPr id="99" name="Text 69">
            <a:extLst>
              <a:ext uri="{FF2B5EF4-FFF2-40B4-BE49-F238E27FC236}">
                <a16:creationId xmlns:a16="http://schemas.microsoft.com/office/drawing/2014/main" id="{576D7E99-6B12-E7C4-BE3B-50EDC879AC11}"/>
              </a:ext>
            </a:extLst>
          </p:cNvPr>
          <p:cNvSpPr/>
          <p:nvPr/>
        </p:nvSpPr>
        <p:spPr>
          <a:xfrm>
            <a:off x="7817095" y="3317802"/>
            <a:ext cx="1063929" cy="265585"/>
          </a:xfrm>
          <a:prstGeom prst="rect">
            <a:avLst/>
          </a:prstGeom>
          <a:noFill/>
          <a:ln/>
        </p:spPr>
        <p:txBody>
          <a:bodyPr wrap="square" lIns="68072" tIns="51054" rIns="68072" bIns="51054" rtlCol="0" anchor="ctr">
            <a:spAutoFit/>
          </a:bodyPr>
          <a:lstStyle/>
          <a:p>
            <a:pPr marL="0" indent="0" algn="l">
              <a:lnSpc>
                <a:spcPct val="96000"/>
              </a:lnSpc>
              <a:buNone/>
            </a:pPr>
            <a:r>
              <a:rPr lang="en-US" sz="1100" dirty="0">
                <a:solidFill>
                  <a:srgbClr val="333333"/>
                </a:solidFill>
                <a:latin typeface="Open Sans" pitchFamily="34" charset="0"/>
                <a:ea typeface="Open Sans" pitchFamily="34" charset="-122"/>
                <a:cs typeface="Open Sans" pitchFamily="34" charset="-120"/>
              </a:rPr>
              <a:t>-0.84 (0.41)</a:t>
            </a:r>
            <a:endParaRPr lang="en-US" sz="1100" dirty="0"/>
          </a:p>
        </p:txBody>
      </p:sp>
      <p:sp>
        <p:nvSpPr>
          <p:cNvPr id="91" name="Rectangle 90">
            <a:extLst>
              <a:ext uri="{FF2B5EF4-FFF2-40B4-BE49-F238E27FC236}">
                <a16:creationId xmlns:a16="http://schemas.microsoft.com/office/drawing/2014/main" id="{3029295A-BA75-958C-803B-88E9A5BA7C0A}"/>
              </a:ext>
            </a:extLst>
          </p:cNvPr>
          <p:cNvSpPr/>
          <p:nvPr/>
        </p:nvSpPr>
        <p:spPr>
          <a:xfrm>
            <a:off x="369651" y="3185013"/>
            <a:ext cx="8609850" cy="504333"/>
          </a:xfrm>
          <a:prstGeom prst="rect">
            <a:avLst/>
          </a:prstGeom>
          <a:solidFill>
            <a:schemeClr val="accent2">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B8498B-40AB-5F9B-60CB-69AF46BAB6D6}"/>
              </a:ext>
            </a:extLst>
          </p:cNvPr>
          <p:cNvPicPr>
            <a:picLocks noChangeAspect="1"/>
          </p:cNvPicPr>
          <p:nvPr/>
        </p:nvPicPr>
        <p:blipFill>
          <a:blip r:embed="rId3"/>
          <a:stretch>
            <a:fillRect/>
          </a:stretch>
        </p:blipFill>
        <p:spPr>
          <a:xfrm>
            <a:off x="7710791" y="90790"/>
            <a:ext cx="489842" cy="430577"/>
          </a:xfrm>
          <a:prstGeom prst="rect">
            <a:avLst/>
          </a:prstGeom>
        </p:spPr>
      </p:pic>
      <p:pic>
        <p:nvPicPr>
          <p:cNvPr id="26" name="Picture 25">
            <a:extLst>
              <a:ext uri="{FF2B5EF4-FFF2-40B4-BE49-F238E27FC236}">
                <a16:creationId xmlns:a16="http://schemas.microsoft.com/office/drawing/2014/main" id="{15EA9ED1-61C6-50BB-9B84-CD99DA54AB8E}"/>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3" name="Text 0"/>
          <p:cNvSpPr/>
          <p:nvPr/>
        </p:nvSpPr>
        <p:spPr>
          <a:xfrm>
            <a:off x="857250" y="714375"/>
            <a:ext cx="7429500" cy="400050"/>
          </a:xfrm>
          <a:prstGeom prst="rect">
            <a:avLst/>
          </a:prstGeom>
          <a:noFill/>
          <a:ln/>
        </p:spPr>
        <p:txBody>
          <a:bodyPr wrap="square" lIns="0" tIns="0" rIns="0" bIns="0" rtlCol="0" anchor="t">
            <a:spAutoFit/>
          </a:bodyPr>
          <a:lstStyle/>
          <a:p>
            <a:pPr marL="0" indent="0" algn="ctr">
              <a:buNone/>
            </a:pPr>
            <a:r>
              <a:rPr lang="en-US" sz="2100" b="1" dirty="0">
                <a:solidFill>
                  <a:srgbClr val="1A2B4C"/>
                </a:solidFill>
                <a:latin typeface="Playfair Display Black" pitchFamily="34" charset="0"/>
                <a:ea typeface="Playfair Display Black" pitchFamily="34" charset="-122"/>
                <a:cs typeface="Playfair Display Black" pitchFamily="34" charset="-120"/>
              </a:rPr>
              <a:t>ALTERNATIVE PATHWAYS</a:t>
            </a:r>
            <a:endParaRPr lang="en-US" sz="2100" dirty="0"/>
          </a:p>
        </p:txBody>
      </p:sp>
      <p:sp>
        <p:nvSpPr>
          <p:cNvPr id="4" name="Shape 1"/>
          <p:cNvSpPr/>
          <p:nvPr/>
        </p:nvSpPr>
        <p:spPr>
          <a:xfrm>
            <a:off x="860822" y="1403747"/>
            <a:ext cx="2968926" cy="364331"/>
          </a:xfrm>
          <a:prstGeom prst="rect">
            <a:avLst/>
          </a:prstGeom>
          <a:solidFill>
            <a:srgbClr val="1A2B4C"/>
          </a:solidFill>
          <a:ln w="9144">
            <a:solidFill>
              <a:srgbClr val="1A2B4C"/>
            </a:solidFill>
            <a:prstDash val="solid"/>
          </a:ln>
        </p:spPr>
        <p:txBody>
          <a:bodyPr/>
          <a:lstStyle/>
          <a:p>
            <a:endParaRPr lang="en-GB"/>
          </a:p>
        </p:txBody>
      </p:sp>
      <p:sp>
        <p:nvSpPr>
          <p:cNvPr id="5" name="Text 2"/>
          <p:cNvSpPr/>
          <p:nvPr/>
        </p:nvSpPr>
        <p:spPr>
          <a:xfrm>
            <a:off x="860822" y="1403747"/>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Variable</a:t>
            </a:r>
            <a:endParaRPr lang="en-US" sz="1000" dirty="0"/>
          </a:p>
        </p:txBody>
      </p:sp>
      <p:sp>
        <p:nvSpPr>
          <p:cNvPr id="6" name="Shape 3"/>
          <p:cNvSpPr/>
          <p:nvPr/>
        </p:nvSpPr>
        <p:spPr>
          <a:xfrm>
            <a:off x="3829748" y="1403747"/>
            <a:ext cx="2226701" cy="364331"/>
          </a:xfrm>
          <a:prstGeom prst="rect">
            <a:avLst/>
          </a:prstGeom>
          <a:solidFill>
            <a:srgbClr val="1A2B4C"/>
          </a:solidFill>
          <a:ln w="9144">
            <a:solidFill>
              <a:srgbClr val="1A2B4C"/>
            </a:solidFill>
            <a:prstDash val="solid"/>
          </a:ln>
        </p:spPr>
        <p:txBody>
          <a:bodyPr/>
          <a:lstStyle/>
          <a:p>
            <a:endParaRPr lang="en-GB"/>
          </a:p>
        </p:txBody>
      </p:sp>
      <p:sp>
        <p:nvSpPr>
          <p:cNvPr id="7" name="Text 4"/>
          <p:cNvSpPr/>
          <p:nvPr/>
        </p:nvSpPr>
        <p:spPr>
          <a:xfrm>
            <a:off x="3829748" y="1403747"/>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Resource-poor</a:t>
            </a:r>
            <a:endParaRPr lang="en-US" sz="1000" dirty="0"/>
          </a:p>
        </p:txBody>
      </p:sp>
      <p:sp>
        <p:nvSpPr>
          <p:cNvPr id="8" name="Shape 5"/>
          <p:cNvSpPr/>
          <p:nvPr/>
        </p:nvSpPr>
        <p:spPr>
          <a:xfrm>
            <a:off x="6056449" y="1403747"/>
            <a:ext cx="2226729" cy="364331"/>
          </a:xfrm>
          <a:prstGeom prst="rect">
            <a:avLst/>
          </a:prstGeom>
          <a:solidFill>
            <a:srgbClr val="1A2B4C"/>
          </a:solidFill>
          <a:ln w="9144">
            <a:solidFill>
              <a:srgbClr val="1A2B4C"/>
            </a:solidFill>
            <a:prstDash val="solid"/>
          </a:ln>
        </p:spPr>
        <p:txBody>
          <a:bodyPr/>
          <a:lstStyle/>
          <a:p>
            <a:endParaRPr lang="en-GB"/>
          </a:p>
        </p:txBody>
      </p:sp>
      <p:sp>
        <p:nvSpPr>
          <p:cNvPr id="9" name="Text 6"/>
          <p:cNvSpPr/>
          <p:nvPr/>
        </p:nvSpPr>
        <p:spPr>
          <a:xfrm>
            <a:off x="6056449" y="1403747"/>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Resource-rich</a:t>
            </a:r>
            <a:endParaRPr lang="en-US" sz="1000" dirty="0"/>
          </a:p>
        </p:txBody>
      </p:sp>
      <p:sp>
        <p:nvSpPr>
          <p:cNvPr id="10" name="Text 7"/>
          <p:cNvSpPr/>
          <p:nvPr/>
        </p:nvSpPr>
        <p:spPr>
          <a:xfrm>
            <a:off x="860822" y="1760934"/>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D9534F"/>
                </a:solidFill>
                <a:latin typeface="Open Sans Bold" pitchFamily="34" charset="0"/>
                <a:ea typeface="Open Sans Bold" pitchFamily="34" charset="-122"/>
                <a:cs typeface="Open Sans Bold" pitchFamily="34" charset="-120"/>
              </a:rPr>
              <a:t>Manufacturing FVA</a:t>
            </a:r>
            <a:endParaRPr lang="en-US" sz="1000" dirty="0"/>
          </a:p>
        </p:txBody>
      </p:sp>
      <p:sp>
        <p:nvSpPr>
          <p:cNvPr id="11" name="Text 8"/>
          <p:cNvSpPr/>
          <p:nvPr/>
        </p:nvSpPr>
        <p:spPr>
          <a:xfrm>
            <a:off x="3829748" y="1760934"/>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1.51** (0.66)</a:t>
            </a:r>
            <a:endParaRPr lang="en-US" sz="1000" dirty="0"/>
          </a:p>
        </p:txBody>
      </p:sp>
      <p:sp>
        <p:nvSpPr>
          <p:cNvPr id="12" name="Text 9"/>
          <p:cNvSpPr/>
          <p:nvPr/>
        </p:nvSpPr>
        <p:spPr>
          <a:xfrm>
            <a:off x="6056449" y="1760934"/>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2.05 (1.75)</a:t>
            </a:r>
            <a:endParaRPr lang="en-US" sz="1000" dirty="0"/>
          </a:p>
        </p:txBody>
      </p:sp>
      <p:sp>
        <p:nvSpPr>
          <p:cNvPr id="13" name="Shape 10"/>
          <p:cNvSpPr/>
          <p:nvPr/>
        </p:nvSpPr>
        <p:spPr>
          <a:xfrm>
            <a:off x="860822" y="2125266"/>
            <a:ext cx="7422356" cy="364331"/>
          </a:xfrm>
          <a:prstGeom prst="rect">
            <a:avLst/>
          </a:prstGeom>
          <a:solidFill>
            <a:srgbClr val="F2F2F2"/>
          </a:solidFill>
          <a:ln/>
        </p:spPr>
        <p:txBody>
          <a:bodyPr/>
          <a:lstStyle/>
          <a:p>
            <a:endParaRPr lang="en-GB"/>
          </a:p>
        </p:txBody>
      </p:sp>
      <p:sp>
        <p:nvSpPr>
          <p:cNvPr id="14" name="Text 11"/>
          <p:cNvSpPr/>
          <p:nvPr/>
        </p:nvSpPr>
        <p:spPr>
          <a:xfrm>
            <a:off x="860822" y="2125266"/>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D9534F"/>
                </a:solidFill>
                <a:latin typeface="Open Sans Bold" pitchFamily="34" charset="0"/>
                <a:ea typeface="Open Sans Bold" pitchFamily="34" charset="-122"/>
                <a:cs typeface="Open Sans Bold" pitchFamily="34" charset="-120"/>
              </a:rPr>
              <a:t>Manufacturing IDC</a:t>
            </a:r>
            <a:endParaRPr lang="en-US" sz="1000" dirty="0"/>
          </a:p>
        </p:txBody>
      </p:sp>
      <p:sp>
        <p:nvSpPr>
          <p:cNvPr id="15" name="Text 12"/>
          <p:cNvSpPr/>
          <p:nvPr/>
        </p:nvSpPr>
        <p:spPr>
          <a:xfrm>
            <a:off x="3829748" y="2125266"/>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1.77*** (0.65)</a:t>
            </a:r>
            <a:endParaRPr lang="en-US" sz="1000" dirty="0"/>
          </a:p>
        </p:txBody>
      </p:sp>
      <p:sp>
        <p:nvSpPr>
          <p:cNvPr id="16" name="Text 13"/>
          <p:cNvSpPr/>
          <p:nvPr/>
        </p:nvSpPr>
        <p:spPr>
          <a:xfrm>
            <a:off x="6056449" y="2125266"/>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2.58** (1.20)</a:t>
            </a:r>
            <a:endParaRPr lang="en-US" sz="1000" dirty="0"/>
          </a:p>
        </p:txBody>
      </p:sp>
      <p:sp>
        <p:nvSpPr>
          <p:cNvPr id="17" name="Text 14"/>
          <p:cNvSpPr/>
          <p:nvPr/>
        </p:nvSpPr>
        <p:spPr>
          <a:xfrm>
            <a:off x="860822" y="2489597"/>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D9534F"/>
                </a:solidFill>
                <a:latin typeface="Open Sans Bold" pitchFamily="34" charset="0"/>
                <a:ea typeface="Open Sans Bold" pitchFamily="34" charset="-122"/>
                <a:cs typeface="Open Sans Bold" pitchFamily="34" charset="-120"/>
              </a:rPr>
              <a:t>Constant</a:t>
            </a:r>
            <a:endParaRPr lang="en-US" sz="1000" dirty="0"/>
          </a:p>
        </p:txBody>
      </p:sp>
      <p:sp>
        <p:nvSpPr>
          <p:cNvPr id="18" name="Text 15"/>
          <p:cNvSpPr/>
          <p:nvPr/>
        </p:nvSpPr>
        <p:spPr>
          <a:xfrm>
            <a:off x="3829748" y="2489597"/>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-3.32***</a:t>
            </a:r>
            <a:endParaRPr lang="en-US" sz="1000" dirty="0"/>
          </a:p>
        </p:txBody>
      </p:sp>
      <p:sp>
        <p:nvSpPr>
          <p:cNvPr id="19" name="Text 16"/>
          <p:cNvSpPr/>
          <p:nvPr/>
        </p:nvSpPr>
        <p:spPr>
          <a:xfrm>
            <a:off x="6056449" y="2489597"/>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-3.62***</a:t>
            </a:r>
            <a:endParaRPr lang="en-US" sz="1000" dirty="0"/>
          </a:p>
        </p:txBody>
      </p:sp>
      <p:sp>
        <p:nvSpPr>
          <p:cNvPr id="20" name="Shape 17"/>
          <p:cNvSpPr/>
          <p:nvPr/>
        </p:nvSpPr>
        <p:spPr>
          <a:xfrm>
            <a:off x="860822" y="2853928"/>
            <a:ext cx="7422356" cy="364331"/>
          </a:xfrm>
          <a:prstGeom prst="rect">
            <a:avLst/>
          </a:prstGeom>
          <a:solidFill>
            <a:srgbClr val="F2F2F2"/>
          </a:solidFill>
          <a:ln/>
        </p:spPr>
        <p:txBody>
          <a:bodyPr/>
          <a:lstStyle/>
          <a:p>
            <a:endParaRPr lang="en-GB"/>
          </a:p>
        </p:txBody>
      </p:sp>
      <p:sp>
        <p:nvSpPr>
          <p:cNvPr id="21" name="Text 18"/>
          <p:cNvSpPr/>
          <p:nvPr/>
        </p:nvSpPr>
        <p:spPr>
          <a:xfrm>
            <a:off x="860822" y="2853928"/>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D9534F"/>
                </a:solidFill>
                <a:latin typeface="Open Sans Bold" pitchFamily="34" charset="0"/>
                <a:ea typeface="Open Sans Bold" pitchFamily="34" charset="-122"/>
                <a:cs typeface="Open Sans Bold" pitchFamily="34" charset="-120"/>
              </a:rPr>
              <a:t>Observations</a:t>
            </a:r>
            <a:endParaRPr lang="en-US" sz="1000" dirty="0"/>
          </a:p>
        </p:txBody>
      </p:sp>
      <p:sp>
        <p:nvSpPr>
          <p:cNvPr id="22" name="Text 19"/>
          <p:cNvSpPr/>
          <p:nvPr/>
        </p:nvSpPr>
        <p:spPr>
          <a:xfrm>
            <a:off x="3829748" y="2853928"/>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132</a:t>
            </a:r>
            <a:endParaRPr lang="en-US" sz="1000" dirty="0"/>
          </a:p>
        </p:txBody>
      </p:sp>
      <p:sp>
        <p:nvSpPr>
          <p:cNvPr id="23" name="Text 20"/>
          <p:cNvSpPr/>
          <p:nvPr/>
        </p:nvSpPr>
        <p:spPr>
          <a:xfrm>
            <a:off x="6056449" y="2853928"/>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94</a:t>
            </a:r>
            <a:endParaRPr lang="en-US" sz="1000" dirty="0"/>
          </a:p>
        </p:txBody>
      </p:sp>
      <p:sp>
        <p:nvSpPr>
          <p:cNvPr id="24" name="Text 21"/>
          <p:cNvSpPr/>
          <p:nvPr/>
        </p:nvSpPr>
        <p:spPr>
          <a:xfrm>
            <a:off x="860822" y="3218259"/>
            <a:ext cx="2968926"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D9534F"/>
                </a:solidFill>
                <a:latin typeface="Open Sans Bold" pitchFamily="34" charset="0"/>
                <a:ea typeface="Open Sans Bold" pitchFamily="34" charset="-122"/>
                <a:cs typeface="Open Sans Bold" pitchFamily="34" charset="-120"/>
              </a:rPr>
              <a:t>Pseudo R²</a:t>
            </a:r>
            <a:endParaRPr lang="en-US" sz="1000" dirty="0"/>
          </a:p>
        </p:txBody>
      </p:sp>
      <p:sp>
        <p:nvSpPr>
          <p:cNvPr id="25" name="Text 22"/>
          <p:cNvSpPr/>
          <p:nvPr/>
        </p:nvSpPr>
        <p:spPr>
          <a:xfrm>
            <a:off x="3829748" y="3218259"/>
            <a:ext cx="2226701"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0.136</a:t>
            </a:r>
            <a:endParaRPr lang="en-US" sz="1000" dirty="0"/>
          </a:p>
        </p:txBody>
      </p:sp>
      <p:sp>
        <p:nvSpPr>
          <p:cNvPr id="26" name="Text 23"/>
          <p:cNvSpPr/>
          <p:nvPr/>
        </p:nvSpPr>
        <p:spPr>
          <a:xfrm>
            <a:off x="6056449" y="3218259"/>
            <a:ext cx="2226729" cy="364331"/>
          </a:xfrm>
          <a:prstGeom prst="rect">
            <a:avLst/>
          </a:prstGeom>
          <a:noFill/>
          <a:ln/>
        </p:spPr>
        <p:txBody>
          <a:bodyPr wrap="square" lIns="102108" tIns="102108" rIns="102108" bIns="102108" rtlCol="0" anchor="ctr">
            <a:spAutoFit/>
          </a:bodyPr>
          <a:lstStyle/>
          <a:p>
            <a:pPr marL="0" indent="0" algn="l">
              <a:lnSpc>
                <a:spcPct val="104000"/>
              </a:lnSpc>
              <a:buNone/>
            </a:pPr>
            <a:r>
              <a:rPr lang="en-US" sz="1000" b="1" dirty="0">
                <a:solidFill>
                  <a:srgbClr val="1A2B4C"/>
                </a:solidFill>
                <a:latin typeface="Open Sans Bold" pitchFamily="34" charset="0"/>
                <a:ea typeface="Open Sans Bold" pitchFamily="34" charset="-122"/>
                <a:cs typeface="Open Sans Bold" pitchFamily="34" charset="-120"/>
              </a:rPr>
              <a:t>0.116</a:t>
            </a:r>
            <a:endParaRPr lang="en-US" sz="1000" dirty="0"/>
          </a:p>
        </p:txBody>
      </p:sp>
      <p:pic>
        <p:nvPicPr>
          <p:cNvPr id="2" name="Picture 1">
            <a:extLst>
              <a:ext uri="{FF2B5EF4-FFF2-40B4-BE49-F238E27FC236}">
                <a16:creationId xmlns:a16="http://schemas.microsoft.com/office/drawing/2014/main" id="{B99312F0-8628-49F9-3266-671613747F02}"/>
              </a:ext>
            </a:extLst>
          </p:cNvPr>
          <p:cNvPicPr>
            <a:picLocks noChangeAspect="1"/>
          </p:cNvPicPr>
          <p:nvPr/>
        </p:nvPicPr>
        <p:blipFill>
          <a:blip r:embed="rId3"/>
          <a:stretch>
            <a:fillRect/>
          </a:stretch>
        </p:blipFill>
        <p:spPr>
          <a:xfrm>
            <a:off x="7710791" y="90790"/>
            <a:ext cx="489842" cy="430577"/>
          </a:xfrm>
          <a:prstGeom prst="rect">
            <a:avLst/>
          </a:prstGeom>
        </p:spPr>
      </p:pic>
      <p:pic>
        <p:nvPicPr>
          <p:cNvPr id="27" name="Picture 26">
            <a:extLst>
              <a:ext uri="{FF2B5EF4-FFF2-40B4-BE49-F238E27FC236}">
                <a16:creationId xmlns:a16="http://schemas.microsoft.com/office/drawing/2014/main" id="{34CFBD49-1B94-742E-201E-42759C334838}"/>
              </a:ext>
            </a:extLst>
          </p:cNvPr>
          <p:cNvPicPr>
            <a:picLocks noChangeAspect="1"/>
          </p:cNvPicPr>
          <p:nvPr/>
        </p:nvPicPr>
        <p:blipFill>
          <a:blip r:embed="rId4"/>
          <a:stretch>
            <a:fillRect/>
          </a:stretch>
        </p:blipFill>
        <p:spPr>
          <a:xfrm>
            <a:off x="8401763" y="46275"/>
            <a:ext cx="456487" cy="5196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714375" y="571500"/>
            <a:ext cx="7715250" cy="342900"/>
          </a:xfrm>
          <a:prstGeom prst="rect">
            <a:avLst/>
          </a:prstGeom>
          <a:noFill/>
          <a:ln/>
        </p:spPr>
        <p:txBody>
          <a:bodyPr wrap="square" lIns="0" tIns="0" rIns="0" bIns="0" rtlCol="0" anchor="t">
            <a:spAutoFit/>
          </a:bodyPr>
          <a:lstStyle/>
          <a:p>
            <a:pPr marL="0" indent="0" algn="l">
              <a:buNone/>
            </a:pPr>
            <a:r>
              <a:rPr lang="en-US" sz="1800" b="1" dirty="0">
                <a:solidFill>
                  <a:srgbClr val="1A2B4C"/>
                </a:solidFill>
                <a:latin typeface="Playfair Display Black" pitchFamily="34" charset="0"/>
                <a:ea typeface="Playfair Display Black" pitchFamily="34" charset="-122"/>
                <a:cs typeface="Playfair Display Black" pitchFamily="34" charset="-120"/>
              </a:rPr>
              <a:t>RESEARCH AGENDA</a:t>
            </a:r>
            <a:endParaRPr lang="en-US" sz="1800" dirty="0"/>
          </a:p>
        </p:txBody>
      </p:sp>
      <p:sp>
        <p:nvSpPr>
          <p:cNvPr id="4" name="Text 1"/>
          <p:cNvSpPr/>
          <p:nvPr/>
        </p:nvSpPr>
        <p:spPr>
          <a:xfrm>
            <a:off x="714375" y="1057275"/>
            <a:ext cx="3289697" cy="308967"/>
          </a:xfrm>
          <a:prstGeom prst="rect">
            <a:avLst/>
          </a:prstGeom>
          <a:noFill/>
          <a:ln/>
        </p:spPr>
        <p:txBody>
          <a:bodyPr wrap="square" lIns="0" tIns="0" rIns="0" bIns="25527" rtlCol="0" anchor="t">
            <a:spAutoFit/>
          </a:bodyPr>
          <a:lstStyle/>
          <a:p>
            <a:pPr marL="0" indent="0" algn="l">
              <a:buNone/>
            </a:pPr>
            <a:r>
              <a:rPr lang="en-US" sz="1400" b="1" dirty="0">
                <a:solidFill>
                  <a:srgbClr val="D9534F"/>
                </a:solidFill>
                <a:latin typeface="Playfair Display Black" pitchFamily="34" charset="0"/>
                <a:ea typeface="Playfair Display Black" pitchFamily="34" charset="-122"/>
                <a:cs typeface="Playfair Display Black" pitchFamily="34" charset="-120"/>
              </a:rPr>
              <a:t>Structural Decomposition Analysis</a:t>
            </a:r>
            <a:endParaRPr lang="en-US" sz="1400" dirty="0"/>
          </a:p>
        </p:txBody>
      </p:sp>
      <p:sp>
        <p:nvSpPr>
          <p:cNvPr id="5" name="Text 2"/>
          <p:cNvSpPr/>
          <p:nvPr/>
        </p:nvSpPr>
        <p:spPr>
          <a:xfrm>
            <a:off x="857250" y="1437680"/>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Decompose changes into:</a:t>
            </a:r>
            <a:endParaRPr lang="en-US" sz="1150" dirty="0"/>
          </a:p>
        </p:txBody>
      </p:sp>
      <p:sp>
        <p:nvSpPr>
          <p:cNvPr id="6" name="Text 3"/>
          <p:cNvSpPr/>
          <p:nvPr/>
        </p:nvSpPr>
        <p:spPr>
          <a:xfrm>
            <a:off x="857250" y="1723430"/>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Technology</a:t>
            </a:r>
            <a:endParaRPr lang="en-US" sz="1150" dirty="0"/>
          </a:p>
        </p:txBody>
      </p:sp>
      <p:sp>
        <p:nvSpPr>
          <p:cNvPr id="7" name="Text 4"/>
          <p:cNvSpPr/>
          <p:nvPr/>
        </p:nvSpPr>
        <p:spPr>
          <a:xfrm>
            <a:off x="857250" y="2009180"/>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Demand</a:t>
            </a:r>
            <a:endParaRPr lang="en-US" sz="1150" dirty="0"/>
          </a:p>
        </p:txBody>
      </p:sp>
      <p:sp>
        <p:nvSpPr>
          <p:cNvPr id="8" name="Text 5"/>
          <p:cNvSpPr/>
          <p:nvPr/>
        </p:nvSpPr>
        <p:spPr>
          <a:xfrm>
            <a:off x="857250" y="2294930"/>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Trade</a:t>
            </a:r>
            <a:endParaRPr lang="en-US" sz="1150" dirty="0"/>
          </a:p>
        </p:txBody>
      </p:sp>
      <p:sp>
        <p:nvSpPr>
          <p:cNvPr id="9" name="Text 6"/>
          <p:cNvSpPr/>
          <p:nvPr/>
        </p:nvSpPr>
        <p:spPr>
          <a:xfrm>
            <a:off x="714375" y="2652117"/>
            <a:ext cx="2307431" cy="308967"/>
          </a:xfrm>
          <a:prstGeom prst="rect">
            <a:avLst/>
          </a:prstGeom>
          <a:noFill/>
          <a:ln/>
        </p:spPr>
        <p:txBody>
          <a:bodyPr wrap="square" lIns="0" tIns="0" rIns="0" bIns="25527" rtlCol="0" anchor="t">
            <a:spAutoFit/>
          </a:bodyPr>
          <a:lstStyle/>
          <a:p>
            <a:pPr marL="0" indent="0" algn="l">
              <a:buNone/>
            </a:pPr>
            <a:r>
              <a:rPr lang="en-US" sz="1400" b="1" dirty="0">
                <a:solidFill>
                  <a:srgbClr val="D9534F"/>
                </a:solidFill>
                <a:latin typeface="Playfair Display Black" pitchFamily="34" charset="0"/>
                <a:ea typeface="Playfair Display Black" pitchFamily="34" charset="-122"/>
                <a:cs typeface="Playfair Display Black" pitchFamily="34" charset="-120"/>
              </a:rPr>
              <a:t>Resource Curse Analysis</a:t>
            </a:r>
            <a:endParaRPr lang="en-US" sz="1400" dirty="0"/>
          </a:p>
        </p:txBody>
      </p:sp>
      <p:sp>
        <p:nvSpPr>
          <p:cNvPr id="10" name="Text 7"/>
          <p:cNvSpPr/>
          <p:nvPr/>
        </p:nvSpPr>
        <p:spPr>
          <a:xfrm>
            <a:off x="857250" y="3032522"/>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Compare:</a:t>
            </a:r>
            <a:endParaRPr lang="en-US" sz="1150" dirty="0"/>
          </a:p>
        </p:txBody>
      </p:sp>
      <p:sp>
        <p:nvSpPr>
          <p:cNvPr id="11" name="Text 8"/>
          <p:cNvSpPr/>
          <p:nvPr/>
        </p:nvSpPr>
        <p:spPr>
          <a:xfrm>
            <a:off x="857250" y="3318272"/>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Successful resource-rich upgraders</a:t>
            </a:r>
            <a:endParaRPr lang="en-US" sz="1150" dirty="0"/>
          </a:p>
        </p:txBody>
      </p:sp>
      <p:sp>
        <p:nvSpPr>
          <p:cNvPr id="12" name="Text 9"/>
          <p:cNvSpPr/>
          <p:nvPr/>
        </p:nvSpPr>
        <p:spPr>
          <a:xfrm>
            <a:off x="857250" y="3604022"/>
            <a:ext cx="7572375" cy="214313"/>
          </a:xfrm>
          <a:prstGeom prst="rect">
            <a:avLst/>
          </a:prstGeom>
          <a:noFill/>
          <a:ln/>
        </p:spPr>
        <p:txBody>
          <a:bodyPr wrap="square" lIns="0" tIns="0" rIns="0" bIns="0" rtlCol="0" anchor="t">
            <a:spAutoFit/>
          </a:bodyPr>
          <a:lstStyle/>
          <a:p>
            <a:pPr marL="0" indent="0" algn="l">
              <a:buNone/>
            </a:pPr>
            <a:r>
              <a:rPr lang="en-US" sz="1150" dirty="0">
                <a:solidFill>
                  <a:srgbClr val="333333"/>
                </a:solidFill>
                <a:latin typeface="Open Sans" pitchFamily="34" charset="0"/>
                <a:ea typeface="Open Sans" pitchFamily="34" charset="-122"/>
                <a:cs typeface="Open Sans" pitchFamily="34" charset="-120"/>
              </a:rPr>
              <a:t>Resource-rich non-upgraders</a:t>
            </a:r>
            <a:endParaRPr lang="en-US" sz="1150" dirty="0"/>
          </a:p>
        </p:txBody>
      </p:sp>
      <p:sp>
        <p:nvSpPr>
          <p:cNvPr id="13" name="Shape 10"/>
          <p:cNvSpPr/>
          <p:nvPr/>
        </p:nvSpPr>
        <p:spPr>
          <a:xfrm>
            <a:off x="714375" y="3961209"/>
            <a:ext cx="7715250" cy="532209"/>
          </a:xfrm>
          <a:prstGeom prst="rect">
            <a:avLst/>
          </a:prstGeom>
          <a:solidFill>
            <a:srgbClr val="F0F4F8"/>
          </a:solidFill>
          <a:ln/>
        </p:spPr>
        <p:txBody>
          <a:bodyPr/>
          <a:lstStyle/>
          <a:p>
            <a:endParaRPr lang="en-GB"/>
          </a:p>
        </p:txBody>
      </p:sp>
      <p:sp>
        <p:nvSpPr>
          <p:cNvPr id="14" name="Shape 11"/>
          <p:cNvSpPr/>
          <p:nvPr/>
        </p:nvSpPr>
        <p:spPr>
          <a:xfrm>
            <a:off x="714375" y="3961209"/>
            <a:ext cx="71438" cy="532209"/>
          </a:xfrm>
          <a:prstGeom prst="rect">
            <a:avLst/>
          </a:prstGeom>
          <a:solidFill>
            <a:srgbClr val="1A2B4C"/>
          </a:solidFill>
          <a:ln/>
        </p:spPr>
        <p:txBody>
          <a:bodyPr/>
          <a:lstStyle/>
          <a:p>
            <a:endParaRPr lang="en-GB"/>
          </a:p>
        </p:txBody>
      </p:sp>
      <p:sp>
        <p:nvSpPr>
          <p:cNvPr id="15" name="Text 12"/>
          <p:cNvSpPr/>
          <p:nvPr/>
        </p:nvSpPr>
        <p:spPr>
          <a:xfrm>
            <a:off x="828675" y="4075509"/>
            <a:ext cx="7486650"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Goal: Identify "escape signatures".</a:t>
            </a:r>
            <a:endParaRPr lang="en-US" sz="1600" dirty="0"/>
          </a:p>
        </p:txBody>
      </p:sp>
      <p:pic>
        <p:nvPicPr>
          <p:cNvPr id="16" name="Picture 15">
            <a:extLst>
              <a:ext uri="{FF2B5EF4-FFF2-40B4-BE49-F238E27FC236}">
                <a16:creationId xmlns:a16="http://schemas.microsoft.com/office/drawing/2014/main" id="{288E2AC9-6E7D-9A2A-A49F-263B67287B50}"/>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7" name="Picture 16">
            <a:extLst>
              <a:ext uri="{FF2B5EF4-FFF2-40B4-BE49-F238E27FC236}">
                <a16:creationId xmlns:a16="http://schemas.microsoft.com/office/drawing/2014/main" id="{B227097E-26AE-A46A-4492-96D2BFD4A959}"/>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051274" y="2012752"/>
            <a:ext cx="3041452" cy="760809"/>
          </a:xfrm>
          <a:prstGeom prst="rect">
            <a:avLst/>
          </a:prstGeom>
          <a:noFill/>
          <a:ln/>
        </p:spPr>
        <p:txBody>
          <a:bodyPr wrap="square" lIns="0" tIns="0" rIns="0" bIns="0" rtlCol="0" anchor="t">
            <a:spAutoFit/>
          </a:bodyPr>
          <a:lstStyle/>
          <a:p>
            <a:pPr marL="0" indent="0" algn="ctr">
              <a:buNone/>
            </a:pPr>
            <a:r>
              <a:rPr lang="en-US" sz="4150" b="1" dirty="0">
                <a:solidFill>
                  <a:srgbClr val="1A2B4C"/>
                </a:solidFill>
                <a:latin typeface="Playfair Display Black" pitchFamily="34" charset="0"/>
                <a:ea typeface="Playfair Display Black" pitchFamily="34" charset="-122"/>
                <a:cs typeface="Playfair Display Black" pitchFamily="34" charset="-120"/>
              </a:rPr>
              <a:t>APPENDIX</a:t>
            </a:r>
            <a:endParaRPr lang="en-US" sz="4150" dirty="0"/>
          </a:p>
        </p:txBody>
      </p:sp>
      <p:pic>
        <p:nvPicPr>
          <p:cNvPr id="4" name="Picture 3">
            <a:extLst>
              <a:ext uri="{FF2B5EF4-FFF2-40B4-BE49-F238E27FC236}">
                <a16:creationId xmlns:a16="http://schemas.microsoft.com/office/drawing/2014/main" id="{9C48EEA1-BC29-3408-55EA-BB814653F2FD}"/>
              </a:ext>
            </a:extLst>
          </p:cNvPr>
          <p:cNvPicPr>
            <a:picLocks noChangeAspect="1"/>
          </p:cNvPicPr>
          <p:nvPr/>
        </p:nvPicPr>
        <p:blipFill>
          <a:blip r:embed="rId4"/>
          <a:stretch>
            <a:fillRect/>
          </a:stretch>
        </p:blipFill>
        <p:spPr>
          <a:xfrm>
            <a:off x="7710791" y="90790"/>
            <a:ext cx="489842" cy="430577"/>
          </a:xfrm>
          <a:prstGeom prst="rect">
            <a:avLst/>
          </a:prstGeom>
        </p:spPr>
      </p:pic>
      <p:pic>
        <p:nvPicPr>
          <p:cNvPr id="5" name="Picture 4">
            <a:extLst>
              <a:ext uri="{FF2B5EF4-FFF2-40B4-BE49-F238E27FC236}">
                <a16:creationId xmlns:a16="http://schemas.microsoft.com/office/drawing/2014/main" id="{A924AC27-ED4F-0C60-DC4C-A44DEEC808B6}"/>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1CA5A-7244-D886-7D27-6961D7399CF6}"/>
              </a:ext>
            </a:extLst>
          </p:cNvPr>
          <p:cNvSpPr>
            <a:spLocks noGrp="1"/>
          </p:cNvSpPr>
          <p:nvPr>
            <p:ph idx="1"/>
          </p:nvPr>
        </p:nvSpPr>
        <p:spPr>
          <a:xfrm>
            <a:off x="498823" y="1286261"/>
            <a:ext cx="4463228" cy="3393900"/>
          </a:xfrm>
        </p:spPr>
        <p:txBody>
          <a:bodyPr>
            <a:normAutofit fontScale="55000" lnSpcReduction="20000"/>
          </a:bodyPr>
          <a:lstStyle/>
          <a:p>
            <a:pPr algn="just"/>
            <a:r>
              <a:rPr lang="en-US" dirty="0" err="1"/>
              <a:t>Bci</a:t>
            </a:r>
            <a:r>
              <a:rPr lang="en-US" dirty="0"/>
              <a:t> is the column of B corresponding to </a:t>
            </a:r>
            <a:r>
              <a:rPr lang="en-US" i="1" dirty="0"/>
              <a:t>inputs used by industry </a:t>
            </a:r>
            <a:r>
              <a:rPr lang="en-US" i="1" dirty="0" err="1"/>
              <a:t>i</a:t>
            </a:r>
            <a:r>
              <a:rPr lang="en-US" i="1" dirty="0"/>
              <a:t> </a:t>
            </a:r>
            <a:r>
              <a:rPr lang="en-US" dirty="0"/>
              <a:t>in country </a:t>
            </a:r>
            <a:r>
              <a:rPr lang="en-US" i="1" dirty="0"/>
              <a:t>c</a:t>
            </a:r>
            <a:r>
              <a:rPr lang="en-US" dirty="0"/>
              <a:t>, where the rows corresponding to inputs from origin industries in country c are set to zero. </a:t>
            </a:r>
          </a:p>
          <a:p>
            <a:pPr algn="just"/>
            <a:r>
              <a:rPr lang="en-US" dirty="0"/>
              <a:t>Note that EXGR_FVA includes re-imported foreign value added that was previously exported by country </a:t>
            </a:r>
            <a:r>
              <a:rPr lang="en-US" i="1" dirty="0"/>
              <a:t>c </a:t>
            </a:r>
            <a:r>
              <a:rPr lang="en-US" dirty="0"/>
              <a:t>(c.f. EXGR_RIM) </a:t>
            </a:r>
          </a:p>
          <a:p>
            <a:pPr algn="just"/>
            <a:r>
              <a:rPr lang="en-US" dirty="0"/>
              <a:t>For regions c, EXGR_FVA excludes intra-regional trade (e.g. for EU27, exports to non- EU27 only). Intra-region value added flows (e.g. German value added in French exports) are treated as domestic value added. </a:t>
            </a:r>
            <a:endParaRPr lang="en-US" i="1" dirty="0">
              <a:solidFill>
                <a:srgbClr val="098AAD"/>
              </a:solidFill>
              <a:latin typeface="+mj-lt"/>
            </a:endParaRPr>
          </a:p>
        </p:txBody>
      </p:sp>
      <p:sp>
        <p:nvSpPr>
          <p:cNvPr id="3" name="Slide Number Placeholder 2">
            <a:extLst>
              <a:ext uri="{FF2B5EF4-FFF2-40B4-BE49-F238E27FC236}">
                <a16:creationId xmlns:a16="http://schemas.microsoft.com/office/drawing/2014/main" id="{34924A10-EA97-632D-4A5B-1C56A0CB8326}"/>
              </a:ext>
            </a:extLst>
          </p:cNvPr>
          <p:cNvSpPr>
            <a:spLocks noGrp="1"/>
          </p:cNvSpPr>
          <p:nvPr>
            <p:ph type="sldNum" sz="quarter" idx="4"/>
          </p:nvPr>
        </p:nvSpPr>
        <p:spPr/>
        <p:txBody>
          <a:bodyPr/>
          <a:lstStyle/>
          <a:p>
            <a:fld id="{5000E0FA-5128-4381-9022-C0D25AC8632C}" type="slidenum">
              <a:rPr lang="en-US" smtClean="0">
                <a:latin typeface="+mj-lt"/>
              </a:rPr>
              <a:t>29</a:t>
            </a:fld>
            <a:endParaRPr lang="en-US">
              <a:latin typeface="+mj-lt"/>
            </a:endParaRPr>
          </a:p>
        </p:txBody>
      </p:sp>
      <p:sp>
        <p:nvSpPr>
          <p:cNvPr id="4" name="Title 3">
            <a:extLst>
              <a:ext uri="{FF2B5EF4-FFF2-40B4-BE49-F238E27FC236}">
                <a16:creationId xmlns:a16="http://schemas.microsoft.com/office/drawing/2014/main" id="{2818596A-889E-BED9-1CB6-80AF2CDE1A7D}"/>
              </a:ext>
            </a:extLst>
          </p:cNvPr>
          <p:cNvSpPr>
            <a:spLocks noGrp="1"/>
          </p:cNvSpPr>
          <p:nvPr>
            <p:ph type="title"/>
          </p:nvPr>
        </p:nvSpPr>
        <p:spPr/>
        <p:txBody>
          <a:bodyPr/>
          <a:lstStyle/>
          <a:p>
            <a:r>
              <a:rPr lang="en-GB" sz="2800" dirty="0"/>
              <a:t>1. Foreign VA in gross exports (EXGR_FVA) </a:t>
            </a:r>
            <a:r>
              <a:rPr lang="en-GB" sz="2800" dirty="0" err="1"/>
              <a:t>a.k.a</a:t>
            </a:r>
            <a:r>
              <a:rPr lang="en-GB" sz="2800" dirty="0"/>
              <a:t> Backward participation in GVCs</a:t>
            </a:r>
            <a:endParaRPr lang="en-US" sz="2800" dirty="0"/>
          </a:p>
        </p:txBody>
      </p:sp>
      <p:sp>
        <p:nvSpPr>
          <p:cNvPr id="5" name="TextBox 4">
            <a:extLst>
              <a:ext uri="{FF2B5EF4-FFF2-40B4-BE49-F238E27FC236}">
                <a16:creationId xmlns:a16="http://schemas.microsoft.com/office/drawing/2014/main" id="{0C0AEDF9-FA80-22E4-6C18-07C5B2EED311}"/>
              </a:ext>
            </a:extLst>
          </p:cNvPr>
          <p:cNvSpPr txBox="1"/>
          <p:nvPr/>
        </p:nvSpPr>
        <p:spPr>
          <a:xfrm>
            <a:off x="5077332" y="3318250"/>
            <a:ext cx="3567847" cy="1200329"/>
          </a:xfrm>
          <a:prstGeom prst="rect">
            <a:avLst/>
          </a:prstGeom>
          <a:solidFill>
            <a:srgbClr val="B8D0ED"/>
          </a:solidFill>
        </p:spPr>
        <p:txBody>
          <a:bodyPr wrap="square">
            <a:spAutoFit/>
          </a:bodyPr>
          <a:lstStyle/>
          <a:p>
            <a:r>
              <a:rPr lang="en-US" sz="1200" u="sng">
                <a:latin typeface="+mj-lt"/>
              </a:rPr>
              <a:t>Interpretation</a:t>
            </a:r>
          </a:p>
          <a:p>
            <a:pPr eaLnBrk="0" fontAlgn="base" hangingPunct="0">
              <a:lnSpc>
                <a:spcPct val="100000"/>
              </a:lnSpc>
              <a:spcBef>
                <a:spcPct val="0"/>
              </a:spcBef>
              <a:spcAft>
                <a:spcPct val="0"/>
              </a:spcAft>
            </a:pPr>
            <a:r>
              <a:rPr lang="en-US" altLang="en-US" sz="1200" b="1">
                <a:latin typeface="+mj-lt"/>
              </a:rPr>
              <a:t>High EXGR_FVA</a:t>
            </a:r>
            <a:r>
              <a:rPr lang="en-US" altLang="en-US" sz="1200">
                <a:latin typeface="+mj-lt"/>
              </a:rPr>
              <a:t>→ exports rely heavily on imported intermediates → more exposed to global disruptions.</a:t>
            </a:r>
          </a:p>
          <a:p>
            <a:pPr eaLnBrk="0" fontAlgn="base" hangingPunct="0">
              <a:lnSpc>
                <a:spcPct val="100000"/>
              </a:lnSpc>
              <a:spcBef>
                <a:spcPct val="0"/>
              </a:spcBef>
              <a:spcAft>
                <a:spcPct val="0"/>
              </a:spcAft>
            </a:pPr>
            <a:r>
              <a:rPr lang="en-US" altLang="en-US" sz="1200" b="1">
                <a:latin typeface="+mj-lt"/>
              </a:rPr>
              <a:t>Low EXGR_FVA </a:t>
            </a:r>
            <a:r>
              <a:rPr lang="en-US" altLang="en-US" sz="1200">
                <a:latin typeface="+mj-lt"/>
              </a:rPr>
              <a:t>→ exports are driven mainly by domestic production → more insulated from foreign input shocks.</a:t>
            </a:r>
            <a:endParaRPr lang="en-US" sz="1200" u="sng">
              <a:latin typeface="+mj-lt"/>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B6C283-582B-4D22-DCA8-E9EBFB64E044}"/>
                  </a:ext>
                </a:extLst>
              </p:cNvPr>
              <p:cNvSpPr txBox="1"/>
              <p:nvPr/>
            </p:nvSpPr>
            <p:spPr>
              <a:xfrm>
                <a:off x="5077332" y="1284061"/>
                <a:ext cx="3567847" cy="1729769"/>
              </a:xfrm>
              <a:prstGeom prst="rect">
                <a:avLst/>
              </a:prstGeom>
              <a:solidFill>
                <a:srgbClr val="B8D0ED"/>
              </a:solidFill>
            </p:spPr>
            <p:txBody>
              <a:bodyPr wrap="square">
                <a:spAutoFit/>
              </a:bodyPr>
              <a:lstStyle/>
              <a:p>
                <a:r>
                  <a:rPr lang="en-US" sz="1500" u="sng" dirty="0">
                    <a:latin typeface="+mj-lt"/>
                  </a:rPr>
                  <a:t>Calculation</a:t>
                </a:r>
              </a:p>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𝑒𝑥𝑔𝑟</m:t>
                          </m:r>
                          <m:r>
                            <a:rPr lang="en-GB" sz="1500" i="1">
                              <a:latin typeface="Cambria Math" panose="02040503050406030204" pitchFamily="18" charset="0"/>
                            </a:rPr>
                            <m:t>_</m:t>
                          </m:r>
                          <m:r>
                            <a:rPr lang="en-GB" sz="1500" i="1">
                              <a:latin typeface="Cambria Math" panose="02040503050406030204" pitchFamily="18" charset="0"/>
                            </a:rPr>
                            <m:t>𝑓𝑣𝑎</m:t>
                          </m:r>
                        </m:e>
                        <m:sub>
                          <m:r>
                            <a:rPr lang="en-GB" sz="1500" i="1">
                              <a:latin typeface="Cambria Math" panose="02040503050406030204" pitchFamily="18" charset="0"/>
                            </a:rPr>
                            <m:t>𝑐</m:t>
                          </m:r>
                          <m:r>
                            <a:rPr lang="en-GB" sz="1500" i="1">
                              <a:latin typeface="Cambria Math" panose="02040503050406030204" pitchFamily="18" charset="0"/>
                            </a:rPr>
                            <m:t>,</m:t>
                          </m:r>
                          <m:r>
                            <a:rPr lang="en-GB" sz="1500" i="1">
                              <a:latin typeface="Cambria Math" panose="02040503050406030204" pitchFamily="18" charset="0"/>
                            </a:rPr>
                            <m:t>𝑖</m:t>
                          </m:r>
                        </m:sub>
                      </m:sSub>
                      <m:r>
                        <a:rPr lang="en-GB" sz="1500" i="1">
                          <a:latin typeface="Cambria Math" panose="02040503050406030204" pitchFamily="18" charset="0"/>
                        </a:rPr>
                        <m:t>=</m:t>
                      </m:r>
                      <m:sSub>
                        <m:sSubPr>
                          <m:ctrlPr>
                            <a:rPr lang="en-GB" sz="1500" i="1">
                              <a:latin typeface="Cambria Math" panose="02040503050406030204" pitchFamily="18" charset="0"/>
                            </a:rPr>
                          </m:ctrlPr>
                        </m:sSubPr>
                        <m:e>
                          <m:acc>
                            <m:accPr>
                              <m:chr m:val="̂"/>
                              <m:ctrlPr>
                                <a:rPr lang="en-GB" sz="1500" i="1">
                                  <a:latin typeface="Cambria Math" panose="02040503050406030204" pitchFamily="18" charset="0"/>
                                </a:rPr>
                              </m:ctrlPr>
                            </m:accPr>
                            <m:e>
                              <m:r>
                                <a:rPr lang="en-GB" sz="1500" i="1">
                                  <a:latin typeface="Cambria Math" panose="02040503050406030204" pitchFamily="18" charset="0"/>
                                </a:rPr>
                                <m:t>𝑉</m:t>
                              </m:r>
                            </m:e>
                          </m:acc>
                          <m:r>
                            <a:rPr lang="en-GB" sz="1500" i="1">
                              <a:latin typeface="Cambria Math" panose="02040503050406030204" pitchFamily="18" charset="0"/>
                            </a:rPr>
                            <m:t> </m:t>
                          </m:r>
                          <m:r>
                            <a:rPr lang="en-GB" sz="1500" i="1">
                              <a:latin typeface="Cambria Math" panose="02040503050406030204" pitchFamily="18" charset="0"/>
                            </a:rPr>
                            <m:t>𝐵</m:t>
                          </m:r>
                        </m:e>
                        <m:sub>
                          <m:r>
                            <a:rPr lang="en-GB" sz="1500" i="1">
                              <a:latin typeface="Cambria Math" panose="02040503050406030204" pitchFamily="18" charset="0"/>
                            </a:rPr>
                            <m:t>𝑐</m:t>
                          </m:r>
                          <m:r>
                            <a:rPr lang="en-GB" sz="1500" i="1">
                              <a:latin typeface="Cambria Math" panose="02040503050406030204" pitchFamily="18" charset="0"/>
                            </a:rPr>
                            <m:t>,</m:t>
                          </m:r>
                          <m:r>
                            <a:rPr lang="en-GB" sz="1500" i="1">
                              <a:latin typeface="Cambria Math" panose="02040503050406030204" pitchFamily="18" charset="0"/>
                            </a:rPr>
                            <m:t>𝑖</m:t>
                          </m:r>
                        </m:sub>
                      </m:sSub>
                      <m:r>
                        <a:rPr lang="en-GB" sz="1500" i="1">
                          <a:latin typeface="Cambria Math" panose="02040503050406030204" pitchFamily="18" charset="0"/>
                          <a:ea typeface="Cambria Math" panose="02040503050406030204" pitchFamily="18" charset="0"/>
                        </a:rPr>
                        <m:t>×</m:t>
                      </m:r>
                      <m:sSub>
                        <m:sSubPr>
                          <m:ctrlPr>
                            <a:rPr lang="en-GB" sz="1500" i="1">
                              <a:latin typeface="Cambria Math" panose="02040503050406030204" pitchFamily="18" charset="0"/>
                            </a:rPr>
                          </m:ctrlPr>
                        </m:sSubPr>
                        <m:e>
                          <m:r>
                            <a:rPr lang="en-GB" sz="1500" i="1">
                              <a:latin typeface="Cambria Math" panose="02040503050406030204" pitchFamily="18" charset="0"/>
                            </a:rPr>
                            <m:t>𝐸𝑋𝐺𝑅</m:t>
                          </m:r>
                        </m:e>
                        <m:sub>
                          <m:r>
                            <a:rPr lang="en-GB" sz="1500" i="1">
                              <a:latin typeface="Cambria Math" panose="02040503050406030204" pitchFamily="18" charset="0"/>
                            </a:rPr>
                            <m:t>𝑐</m:t>
                          </m:r>
                          <m:r>
                            <a:rPr lang="en-GB" sz="1500" i="1">
                              <a:latin typeface="Cambria Math" panose="02040503050406030204" pitchFamily="18" charset="0"/>
                            </a:rPr>
                            <m:t>,</m:t>
                          </m:r>
                          <m:r>
                            <a:rPr lang="en-GB" sz="1500" i="1">
                              <a:latin typeface="Cambria Math" panose="02040503050406030204" pitchFamily="18" charset="0"/>
                            </a:rPr>
                            <m:t>𝑖</m:t>
                          </m:r>
                        </m:sub>
                      </m:sSub>
                    </m:oMath>
                  </m:oMathPara>
                </a14:m>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p:txBody>
          </p:sp>
        </mc:Choice>
        <mc:Fallback>
          <p:sp>
            <p:nvSpPr>
              <p:cNvPr id="6" name="TextBox 5">
                <a:extLst>
                  <a:ext uri="{FF2B5EF4-FFF2-40B4-BE49-F238E27FC236}">
                    <a16:creationId xmlns:a16="http://schemas.microsoft.com/office/drawing/2014/main" id="{E1B6C283-582B-4D22-DCA8-E9EBFB64E044}"/>
                  </a:ext>
                </a:extLst>
              </p:cNvPr>
              <p:cNvSpPr txBox="1">
                <a:spLocks noRot="1" noChangeAspect="1" noMove="1" noResize="1" noEditPoints="1" noAdjustHandles="1" noChangeArrowheads="1" noChangeShapeType="1" noTextEdit="1"/>
              </p:cNvSpPr>
              <p:nvPr/>
            </p:nvSpPr>
            <p:spPr>
              <a:xfrm>
                <a:off x="5077332" y="1284061"/>
                <a:ext cx="3567847" cy="1729769"/>
              </a:xfrm>
              <a:prstGeom prst="rect">
                <a:avLst/>
              </a:prstGeom>
              <a:blipFill>
                <a:blip r:embed="rId3"/>
                <a:stretch>
                  <a:fillRect l="-684" t="-106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F1897A0-B666-FECA-E118-8D5BD86E4B41}"/>
              </a:ext>
            </a:extLst>
          </p:cNvPr>
          <p:cNvPicPr>
            <a:picLocks noChangeAspect="1"/>
          </p:cNvPicPr>
          <p:nvPr/>
        </p:nvPicPr>
        <p:blipFill>
          <a:blip r:embed="rId4"/>
          <a:stretch>
            <a:fillRect/>
          </a:stretch>
        </p:blipFill>
        <p:spPr>
          <a:xfrm>
            <a:off x="5245396" y="1917057"/>
            <a:ext cx="2781704" cy="749943"/>
          </a:xfrm>
          <a:prstGeom prst="rect">
            <a:avLst/>
          </a:prstGeom>
        </p:spPr>
      </p:pic>
      <p:pic>
        <p:nvPicPr>
          <p:cNvPr id="8" name="Picture 7">
            <a:extLst>
              <a:ext uri="{FF2B5EF4-FFF2-40B4-BE49-F238E27FC236}">
                <a16:creationId xmlns:a16="http://schemas.microsoft.com/office/drawing/2014/main" id="{40CD0C96-4CA5-6E4F-A983-4E91EC7176A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82819" y="2422360"/>
            <a:ext cx="932259" cy="490043"/>
          </a:xfrm>
          <a:prstGeom prst="rect">
            <a:avLst/>
          </a:prstGeom>
          <a:noFill/>
          <a:ln>
            <a:noFill/>
          </a:ln>
        </p:spPr>
      </p:pic>
    </p:spTree>
    <p:extLst>
      <p:ext uri="{BB962C8B-B14F-4D97-AF65-F5344CB8AC3E}">
        <p14:creationId xmlns:p14="http://schemas.microsoft.com/office/powerpoint/2010/main" val="26166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882878"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EXISTING LITERATURE</a:t>
            </a:r>
            <a:endParaRPr lang="en-US" sz="1600" dirty="0"/>
          </a:p>
        </p:txBody>
      </p:sp>
      <p:sp>
        <p:nvSpPr>
          <p:cNvPr id="4" name="Text 1"/>
          <p:cNvSpPr/>
          <p:nvPr/>
        </p:nvSpPr>
        <p:spPr>
          <a:xfrm>
            <a:off x="428625" y="1017984"/>
            <a:ext cx="1818084" cy="473848"/>
          </a:xfrm>
          <a:prstGeom prst="rect">
            <a:avLst/>
          </a:prstGeom>
          <a:noFill/>
          <a:ln/>
        </p:spPr>
        <p:txBody>
          <a:bodyPr wrap="square" lIns="0" tIns="0" rIns="0" bIns="42545"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Structural 
Transformation</a:t>
            </a:r>
            <a:endParaRPr lang="en-US" sz="1400" dirty="0"/>
          </a:p>
        </p:txBody>
      </p:sp>
      <p:sp>
        <p:nvSpPr>
          <p:cNvPr id="5" name="Text 2"/>
          <p:cNvSpPr/>
          <p:nvPr/>
        </p:nvSpPr>
        <p:spPr>
          <a:xfrm>
            <a:off x="428625" y="1593056"/>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Lewis (1954)</a:t>
            </a:r>
            <a:endParaRPr lang="en-US" sz="1100" dirty="0"/>
          </a:p>
        </p:txBody>
      </p:sp>
      <p:sp>
        <p:nvSpPr>
          <p:cNvPr id="6" name="Text 3"/>
          <p:cNvSpPr/>
          <p:nvPr/>
        </p:nvSpPr>
        <p:spPr>
          <a:xfrm>
            <a:off x="428625" y="1819870"/>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Kuznets (1966)</a:t>
            </a:r>
            <a:endParaRPr lang="en-US" sz="1100" dirty="0"/>
          </a:p>
        </p:txBody>
      </p:sp>
      <p:sp>
        <p:nvSpPr>
          <p:cNvPr id="7" name="Text 4"/>
          <p:cNvSpPr/>
          <p:nvPr/>
        </p:nvSpPr>
        <p:spPr>
          <a:xfrm>
            <a:off x="428625" y="2046684"/>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Prebisch (1950)</a:t>
            </a:r>
            <a:endParaRPr lang="en-US" sz="1100" dirty="0"/>
          </a:p>
        </p:txBody>
      </p:sp>
      <p:sp>
        <p:nvSpPr>
          <p:cNvPr id="8" name="Text 5"/>
          <p:cNvSpPr/>
          <p:nvPr/>
        </p:nvSpPr>
        <p:spPr>
          <a:xfrm>
            <a:off x="428625" y="2273498"/>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Hirschman (1958)</a:t>
            </a:r>
            <a:endParaRPr lang="en-US" sz="1100" dirty="0"/>
          </a:p>
        </p:txBody>
      </p:sp>
      <p:sp>
        <p:nvSpPr>
          <p:cNvPr id="9" name="Text 6"/>
          <p:cNvSpPr/>
          <p:nvPr/>
        </p:nvSpPr>
        <p:spPr>
          <a:xfrm>
            <a:off x="428625" y="2536031"/>
            <a:ext cx="1818084" cy="595676"/>
          </a:xfrm>
          <a:prstGeom prst="rect">
            <a:avLst/>
          </a:prstGeom>
          <a:noFill/>
          <a:ln/>
        </p:spPr>
        <p:txBody>
          <a:bodyPr wrap="square" lIns="0" tIns="0" rIns="0" bIns="0" rtlCol="0" anchor="t">
            <a:spAutoFit/>
          </a:bodyPr>
          <a:lstStyle/>
          <a:p>
            <a:pPr marL="0" indent="0" algn="l">
              <a:lnSpc>
                <a:spcPct val="120000"/>
              </a:lnSpc>
              <a:buNone/>
            </a:pPr>
            <a:r>
              <a:rPr lang="en-US" sz="1100" i="1" dirty="0">
                <a:solidFill>
                  <a:srgbClr val="333333"/>
                </a:solidFill>
                <a:latin typeface="Open Sans" pitchFamily="34" charset="0"/>
                <a:ea typeface="Open Sans" pitchFamily="34" charset="-122"/>
                <a:cs typeface="Open Sans" pitchFamily="34" charset="-120"/>
              </a:rPr>
              <a:t>Development occurs through changing production structures.</a:t>
            </a:r>
            <a:endParaRPr lang="en-US" sz="1100" dirty="0"/>
          </a:p>
        </p:txBody>
      </p:sp>
      <p:sp>
        <p:nvSpPr>
          <p:cNvPr id="10" name="Text 7"/>
          <p:cNvSpPr/>
          <p:nvPr/>
        </p:nvSpPr>
        <p:spPr>
          <a:xfrm>
            <a:off x="2461022" y="1017984"/>
            <a:ext cx="1818084" cy="473848"/>
          </a:xfrm>
          <a:prstGeom prst="rect">
            <a:avLst/>
          </a:prstGeom>
          <a:noFill/>
          <a:ln/>
        </p:spPr>
        <p:txBody>
          <a:bodyPr wrap="square" lIns="0" tIns="0" rIns="0" bIns="42545"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Capabilities and Diversification</a:t>
            </a:r>
            <a:endParaRPr lang="en-US" sz="1400" dirty="0"/>
          </a:p>
        </p:txBody>
      </p:sp>
      <p:sp>
        <p:nvSpPr>
          <p:cNvPr id="11" name="Text 8"/>
          <p:cNvSpPr/>
          <p:nvPr/>
        </p:nvSpPr>
        <p:spPr>
          <a:xfrm>
            <a:off x="2461022" y="1593056"/>
            <a:ext cx="1818084" cy="338554"/>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Hausmann &amp; Hidalgo (2011)</a:t>
            </a:r>
            <a:endParaRPr lang="en-US" sz="1100" dirty="0"/>
          </a:p>
        </p:txBody>
      </p:sp>
      <p:sp>
        <p:nvSpPr>
          <p:cNvPr id="12" name="Text 9"/>
          <p:cNvSpPr/>
          <p:nvPr/>
        </p:nvSpPr>
        <p:spPr>
          <a:xfrm>
            <a:off x="2461022" y="2153562"/>
            <a:ext cx="1818084" cy="798808"/>
          </a:xfrm>
          <a:prstGeom prst="rect">
            <a:avLst/>
          </a:prstGeom>
          <a:noFill/>
          <a:ln/>
        </p:spPr>
        <p:txBody>
          <a:bodyPr wrap="square" lIns="0" tIns="0" rIns="0" bIns="0" rtlCol="0" anchor="t">
            <a:spAutoFit/>
          </a:bodyPr>
          <a:lstStyle/>
          <a:p>
            <a:pPr marL="0" indent="0" algn="l">
              <a:lnSpc>
                <a:spcPct val="120000"/>
              </a:lnSpc>
              <a:buNone/>
            </a:pPr>
            <a:r>
              <a:rPr lang="en-US" sz="1100" i="1" dirty="0">
                <a:solidFill>
                  <a:srgbClr val="333333"/>
                </a:solidFill>
                <a:latin typeface="Open Sans" pitchFamily="34" charset="0"/>
                <a:ea typeface="Open Sans" pitchFamily="34" charset="-122"/>
                <a:cs typeface="Open Sans" pitchFamily="34" charset="-120"/>
              </a:rPr>
              <a:t>Development depends on accumulating capabilities and moving into more sophisticated activities.</a:t>
            </a:r>
            <a:endParaRPr lang="en-US" sz="1100" dirty="0"/>
          </a:p>
        </p:txBody>
      </p:sp>
      <p:sp>
        <p:nvSpPr>
          <p:cNvPr id="13" name="Text 10"/>
          <p:cNvSpPr/>
          <p:nvPr/>
        </p:nvSpPr>
        <p:spPr>
          <a:xfrm>
            <a:off x="4493419" y="1017984"/>
            <a:ext cx="1818084" cy="473848"/>
          </a:xfrm>
          <a:prstGeom prst="rect">
            <a:avLst/>
          </a:prstGeom>
          <a:noFill/>
          <a:ln/>
        </p:spPr>
        <p:txBody>
          <a:bodyPr wrap="square" lIns="0" tIns="0" rIns="0" bIns="42545"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Global 
Value Chains</a:t>
            </a:r>
            <a:endParaRPr lang="en-US" sz="1400" dirty="0"/>
          </a:p>
        </p:txBody>
      </p:sp>
      <p:sp>
        <p:nvSpPr>
          <p:cNvPr id="14" name="Text 11"/>
          <p:cNvSpPr/>
          <p:nvPr/>
        </p:nvSpPr>
        <p:spPr>
          <a:xfrm>
            <a:off x="4493419" y="1593056"/>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Baldwin (2016)</a:t>
            </a:r>
            <a:endParaRPr lang="en-US" sz="1100" dirty="0"/>
          </a:p>
        </p:txBody>
      </p:sp>
      <p:sp>
        <p:nvSpPr>
          <p:cNvPr id="15" name="Text 12"/>
          <p:cNvSpPr/>
          <p:nvPr/>
        </p:nvSpPr>
        <p:spPr>
          <a:xfrm>
            <a:off x="4493419" y="1819870"/>
            <a:ext cx="1818084" cy="169277"/>
          </a:xfrm>
          <a:prstGeom prst="rect">
            <a:avLst/>
          </a:prstGeom>
          <a:noFill/>
          <a:ln/>
        </p:spPr>
        <p:txBody>
          <a:bodyPr wrap="square" lIns="0" tIns="0" rIns="0" bIns="0" rtlCol="0" anchor="t">
            <a:spAutoFit/>
          </a:bodyPr>
          <a:lstStyle/>
          <a:p>
            <a:pPr marL="0" indent="0" algn="l">
              <a:buNone/>
            </a:pPr>
            <a:r>
              <a:rPr lang="en-US" sz="1100" dirty="0">
                <a:solidFill>
                  <a:srgbClr val="333333"/>
                </a:solidFill>
                <a:latin typeface="Open Sans" pitchFamily="34" charset="0"/>
                <a:ea typeface="Open Sans" pitchFamily="34" charset="-122"/>
                <a:cs typeface="Open Sans" pitchFamily="34" charset="-120"/>
              </a:rPr>
              <a:t>OECD TiVA</a:t>
            </a:r>
            <a:endParaRPr lang="en-US" sz="1100" dirty="0"/>
          </a:p>
        </p:txBody>
      </p:sp>
      <p:sp>
        <p:nvSpPr>
          <p:cNvPr id="16" name="Text 13"/>
          <p:cNvSpPr/>
          <p:nvPr/>
        </p:nvSpPr>
        <p:spPr>
          <a:xfrm>
            <a:off x="4493419" y="2213423"/>
            <a:ext cx="1818084" cy="798808"/>
          </a:xfrm>
          <a:prstGeom prst="rect">
            <a:avLst/>
          </a:prstGeom>
          <a:noFill/>
          <a:ln/>
        </p:spPr>
        <p:txBody>
          <a:bodyPr wrap="square" lIns="0" tIns="0" rIns="0" bIns="0" rtlCol="0" anchor="t">
            <a:spAutoFit/>
          </a:bodyPr>
          <a:lstStyle/>
          <a:p>
            <a:pPr marL="0" indent="0" algn="l">
              <a:lnSpc>
                <a:spcPct val="120000"/>
              </a:lnSpc>
              <a:buNone/>
            </a:pPr>
            <a:r>
              <a:rPr lang="en-US" sz="1100" i="1" dirty="0">
                <a:solidFill>
                  <a:srgbClr val="333333"/>
                </a:solidFill>
                <a:latin typeface="Open Sans" pitchFamily="34" charset="0"/>
                <a:ea typeface="Open Sans" pitchFamily="34" charset="-122"/>
                <a:cs typeface="Open Sans" pitchFamily="34" charset="-120"/>
              </a:rPr>
              <a:t>Development increasingly occurs through participation in international production networks.</a:t>
            </a:r>
            <a:endParaRPr lang="en-US" sz="1100" dirty="0"/>
          </a:p>
        </p:txBody>
      </p:sp>
      <p:sp>
        <p:nvSpPr>
          <p:cNvPr id="17" name="Shape 14"/>
          <p:cNvSpPr/>
          <p:nvPr/>
        </p:nvSpPr>
        <p:spPr>
          <a:xfrm>
            <a:off x="6611541" y="0"/>
            <a:ext cx="2532459" cy="5143500"/>
          </a:xfrm>
          <a:prstGeom prst="rect">
            <a:avLst/>
          </a:prstGeom>
          <a:solidFill>
            <a:srgbClr val="F9F9F9"/>
          </a:solidFill>
          <a:ln/>
        </p:spPr>
        <p:txBody>
          <a:bodyPr/>
          <a:lstStyle/>
          <a:p>
            <a:endParaRPr lang="en-GB"/>
          </a:p>
        </p:txBody>
      </p:sp>
      <p:sp>
        <p:nvSpPr>
          <p:cNvPr id="18" name="Text 15"/>
          <p:cNvSpPr/>
          <p:nvPr/>
        </p:nvSpPr>
        <p:spPr>
          <a:xfrm>
            <a:off x="6897290" y="1023352"/>
            <a:ext cx="1960959" cy="984885"/>
          </a:xfrm>
          <a:prstGeom prst="rect">
            <a:avLst/>
          </a:prstGeom>
          <a:noFill/>
          <a:ln/>
        </p:spPr>
        <p:txBody>
          <a:bodyPr wrap="square" lIns="0" tIns="0" rIns="0" bIns="0" rtlCol="0" anchor="t">
            <a:spAutoFit/>
          </a:bodyPr>
          <a:lstStyle/>
          <a:p>
            <a:pPr marL="0" indent="0" algn="l">
              <a:buNone/>
            </a:pPr>
            <a:r>
              <a:rPr lang="en-US" sz="1600" b="1" dirty="0">
                <a:solidFill>
                  <a:srgbClr val="D9534F"/>
                </a:solidFill>
                <a:latin typeface="Playfair Display Black" pitchFamily="34" charset="0"/>
                <a:ea typeface="Playfair Display Black" pitchFamily="34" charset="-122"/>
                <a:cs typeface="Playfair Display Black" pitchFamily="34" charset="-120"/>
              </a:rPr>
              <a:t>Through what structural channels do countries become richer?</a:t>
            </a:r>
            <a:endParaRPr lang="en-US" sz="1600" dirty="0"/>
          </a:p>
        </p:txBody>
      </p:sp>
      <p:sp>
        <p:nvSpPr>
          <p:cNvPr id="19" name="Text 16"/>
          <p:cNvSpPr/>
          <p:nvPr/>
        </p:nvSpPr>
        <p:spPr>
          <a:xfrm>
            <a:off x="6897291" y="2812606"/>
            <a:ext cx="1960959" cy="307777"/>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Open Sans Bold" pitchFamily="34" charset="0"/>
                <a:ea typeface="Open Sans Bold" pitchFamily="34" charset="-122"/>
                <a:cs typeface="Open Sans Bold" pitchFamily="34" charset="-120"/>
              </a:rPr>
              <a:t>Using TiVA indicators we examine:</a:t>
            </a:r>
            <a:endParaRPr lang="en-US" sz="1000" dirty="0"/>
          </a:p>
        </p:txBody>
      </p:sp>
      <p:sp>
        <p:nvSpPr>
          <p:cNvPr id="20" name="Text 17"/>
          <p:cNvSpPr/>
          <p:nvPr/>
        </p:nvSpPr>
        <p:spPr>
          <a:xfrm>
            <a:off x="6897292" y="3179184"/>
            <a:ext cx="1960959" cy="153888"/>
          </a:xfrm>
          <a:prstGeom prst="rect">
            <a:avLst/>
          </a:prstGeom>
          <a:noFill/>
          <a:ln/>
        </p:spPr>
        <p:txBody>
          <a:bodyPr wrap="square" lIns="0" tIns="0" rIns="0" bIns="0" rtlCol="0" anchor="t">
            <a:spAutoFit/>
          </a:bodyPr>
          <a:lstStyle/>
          <a:p>
            <a:pPr marL="0" indent="0" algn="l">
              <a:buNone/>
            </a:pPr>
            <a:r>
              <a:rPr lang="en-US" sz="1000" dirty="0">
                <a:solidFill>
                  <a:srgbClr val="333333"/>
                </a:solidFill>
                <a:latin typeface="Open Sans" pitchFamily="34" charset="0"/>
                <a:ea typeface="Open Sans" pitchFamily="34" charset="-122"/>
                <a:cs typeface="Open Sans" pitchFamily="34" charset="-120"/>
              </a:rPr>
              <a:t>• Global integration</a:t>
            </a:r>
            <a:endParaRPr lang="en-US" sz="1000" dirty="0"/>
          </a:p>
        </p:txBody>
      </p:sp>
      <p:sp>
        <p:nvSpPr>
          <p:cNvPr id="21" name="Text 18"/>
          <p:cNvSpPr/>
          <p:nvPr/>
        </p:nvSpPr>
        <p:spPr>
          <a:xfrm>
            <a:off x="6897292" y="3405998"/>
            <a:ext cx="1960959" cy="153888"/>
          </a:xfrm>
          <a:prstGeom prst="rect">
            <a:avLst/>
          </a:prstGeom>
          <a:noFill/>
          <a:ln/>
        </p:spPr>
        <p:txBody>
          <a:bodyPr wrap="square" lIns="0" tIns="0" rIns="0" bIns="0" rtlCol="0" anchor="t">
            <a:spAutoFit/>
          </a:bodyPr>
          <a:lstStyle/>
          <a:p>
            <a:pPr marL="0" indent="0" algn="l">
              <a:buNone/>
            </a:pPr>
            <a:r>
              <a:rPr lang="en-US" sz="1000" dirty="0">
                <a:solidFill>
                  <a:srgbClr val="333333"/>
                </a:solidFill>
                <a:latin typeface="Open Sans" pitchFamily="34" charset="0"/>
                <a:ea typeface="Open Sans" pitchFamily="34" charset="-122"/>
                <a:cs typeface="Open Sans" pitchFamily="34" charset="-120"/>
              </a:rPr>
              <a:t>• Domestic production depth</a:t>
            </a:r>
            <a:endParaRPr lang="en-US" sz="1000" dirty="0"/>
          </a:p>
        </p:txBody>
      </p:sp>
      <p:sp>
        <p:nvSpPr>
          <p:cNvPr id="22" name="Text 19"/>
          <p:cNvSpPr/>
          <p:nvPr/>
        </p:nvSpPr>
        <p:spPr>
          <a:xfrm>
            <a:off x="6897292" y="3632812"/>
            <a:ext cx="1960959" cy="153888"/>
          </a:xfrm>
          <a:prstGeom prst="rect">
            <a:avLst/>
          </a:prstGeom>
          <a:noFill/>
          <a:ln/>
        </p:spPr>
        <p:txBody>
          <a:bodyPr wrap="square" lIns="0" tIns="0" rIns="0" bIns="0" rtlCol="0" anchor="t">
            <a:spAutoFit/>
          </a:bodyPr>
          <a:lstStyle/>
          <a:p>
            <a:pPr marL="0" indent="0" algn="l">
              <a:buNone/>
            </a:pPr>
            <a:r>
              <a:rPr lang="en-US" sz="1000" dirty="0">
                <a:solidFill>
                  <a:srgbClr val="333333"/>
                </a:solidFill>
                <a:latin typeface="Open Sans" pitchFamily="34" charset="0"/>
                <a:ea typeface="Open Sans" pitchFamily="34" charset="-122"/>
                <a:cs typeface="Open Sans" pitchFamily="34" charset="-120"/>
              </a:rPr>
              <a:t>• Services upgrading</a:t>
            </a:r>
            <a:endParaRPr lang="en-US" sz="1000" dirty="0"/>
          </a:p>
        </p:txBody>
      </p:sp>
      <p:sp>
        <p:nvSpPr>
          <p:cNvPr id="23" name="Text 20"/>
          <p:cNvSpPr/>
          <p:nvPr/>
        </p:nvSpPr>
        <p:spPr>
          <a:xfrm>
            <a:off x="6897292" y="3859626"/>
            <a:ext cx="1960959" cy="153888"/>
          </a:xfrm>
          <a:prstGeom prst="rect">
            <a:avLst/>
          </a:prstGeom>
          <a:noFill/>
          <a:ln/>
        </p:spPr>
        <p:txBody>
          <a:bodyPr wrap="square" lIns="0" tIns="0" rIns="0" bIns="0" rtlCol="0" anchor="t">
            <a:spAutoFit/>
          </a:bodyPr>
          <a:lstStyle/>
          <a:p>
            <a:pPr marL="0" indent="0" algn="l">
              <a:buNone/>
            </a:pPr>
            <a:r>
              <a:rPr lang="en-US" sz="1000" dirty="0">
                <a:solidFill>
                  <a:srgbClr val="333333"/>
                </a:solidFill>
                <a:latin typeface="Open Sans" pitchFamily="34" charset="0"/>
                <a:ea typeface="Open Sans" pitchFamily="34" charset="-122"/>
                <a:cs typeface="Open Sans" pitchFamily="34" charset="-120"/>
              </a:rPr>
              <a:t>• Demand linkages</a:t>
            </a:r>
            <a:endParaRPr lang="en-US" sz="1000" dirty="0"/>
          </a:p>
        </p:txBody>
      </p:sp>
      <p:sp>
        <p:nvSpPr>
          <p:cNvPr id="24" name="Text 21"/>
          <p:cNvSpPr/>
          <p:nvPr/>
        </p:nvSpPr>
        <p:spPr>
          <a:xfrm>
            <a:off x="6897292" y="4086440"/>
            <a:ext cx="1960959" cy="153888"/>
          </a:xfrm>
          <a:prstGeom prst="rect">
            <a:avLst/>
          </a:prstGeom>
          <a:noFill/>
          <a:ln/>
        </p:spPr>
        <p:txBody>
          <a:bodyPr wrap="square" lIns="0" tIns="0" rIns="0" bIns="0" rtlCol="0" anchor="t">
            <a:spAutoFit/>
          </a:bodyPr>
          <a:lstStyle/>
          <a:p>
            <a:pPr marL="0" indent="0" algn="l">
              <a:buNone/>
            </a:pPr>
            <a:r>
              <a:rPr lang="en-US" sz="1000" dirty="0">
                <a:solidFill>
                  <a:srgbClr val="333333"/>
                </a:solidFill>
                <a:latin typeface="Open Sans" pitchFamily="34" charset="0"/>
                <a:ea typeface="Open Sans" pitchFamily="34" charset="-122"/>
                <a:cs typeface="Open Sans" pitchFamily="34" charset="-120"/>
              </a:rPr>
              <a:t>• Resource dependence</a:t>
            </a:r>
            <a:endParaRPr lang="en-US" sz="1000" dirty="0"/>
          </a:p>
        </p:txBody>
      </p:sp>
      <p:pic>
        <p:nvPicPr>
          <p:cNvPr id="25" name="Picture 24">
            <a:extLst>
              <a:ext uri="{FF2B5EF4-FFF2-40B4-BE49-F238E27FC236}">
                <a16:creationId xmlns:a16="http://schemas.microsoft.com/office/drawing/2014/main" id="{457BC0D9-453A-A53E-1DD5-E5CC66BA4BF1}"/>
              </a:ext>
            </a:extLst>
          </p:cNvPr>
          <p:cNvPicPr>
            <a:picLocks noChangeAspect="1"/>
          </p:cNvPicPr>
          <p:nvPr/>
        </p:nvPicPr>
        <p:blipFill>
          <a:blip r:embed="rId4"/>
          <a:stretch>
            <a:fillRect/>
          </a:stretch>
        </p:blipFill>
        <p:spPr>
          <a:xfrm>
            <a:off x="7710791" y="90790"/>
            <a:ext cx="489842" cy="430577"/>
          </a:xfrm>
          <a:prstGeom prst="rect">
            <a:avLst/>
          </a:prstGeom>
        </p:spPr>
      </p:pic>
      <p:pic>
        <p:nvPicPr>
          <p:cNvPr id="26" name="Picture 25">
            <a:extLst>
              <a:ext uri="{FF2B5EF4-FFF2-40B4-BE49-F238E27FC236}">
                <a16:creationId xmlns:a16="http://schemas.microsoft.com/office/drawing/2014/main" id="{BD5D34A4-EBDE-A61D-311F-A297D1370506}"/>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22A8F19-5F85-8B30-9E46-DE849445B928}"/>
                  </a:ext>
                </a:extLst>
              </p:cNvPr>
              <p:cNvSpPr txBox="1"/>
              <p:nvPr/>
            </p:nvSpPr>
            <p:spPr>
              <a:xfrm>
                <a:off x="511975" y="1385063"/>
                <a:ext cx="4276025" cy="3422540"/>
              </a:xfrm>
              <a:prstGeom prst="rect">
                <a:avLst/>
              </a:prstGeom>
              <a:solidFill>
                <a:srgbClr val="B8D0ED"/>
              </a:solidFill>
            </p:spPr>
            <p:txBody>
              <a:bodyPr wrap="square">
                <a:spAutoFit/>
              </a:bodyPr>
              <a:lstStyle/>
              <a:p>
                <a:r>
                  <a:rPr lang="en-US" sz="1500" u="sng" dirty="0">
                    <a:latin typeface="+mj-lt"/>
                  </a:rPr>
                  <a:t>Calculation</a:t>
                </a:r>
              </a:p>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𝑒𝑥𝑔𝑟</m:t>
                          </m:r>
                          <m:r>
                            <a:rPr lang="en-GB" sz="1500" i="1">
                              <a:latin typeface="Cambria Math" panose="02040503050406030204" pitchFamily="18" charset="0"/>
                            </a:rPr>
                            <m:t>_</m:t>
                          </m:r>
                          <m:r>
                            <a:rPr lang="en-GB" sz="1500" i="1">
                              <a:latin typeface="Cambria Math" panose="02040503050406030204" pitchFamily="18" charset="0"/>
                            </a:rPr>
                            <m:t>𝑖𝑑𝑐</m:t>
                          </m:r>
                        </m:e>
                        <m:sub>
                          <m:r>
                            <a:rPr lang="en-GB" sz="1500" i="1">
                              <a:latin typeface="Cambria Math" panose="02040503050406030204" pitchFamily="18" charset="0"/>
                            </a:rPr>
                            <m:t>𝑐</m:t>
                          </m:r>
                        </m:sub>
                      </m:sSub>
                      <m:r>
                        <a:rPr lang="en-GB" sz="1500" i="1">
                          <a:latin typeface="Cambria Math" panose="02040503050406030204" pitchFamily="18" charset="0"/>
                        </a:rPr>
                        <m:t>=</m:t>
                      </m:r>
                      <m:sSub>
                        <m:sSubPr>
                          <m:ctrlPr>
                            <a:rPr lang="en-GB" sz="1500" i="1">
                              <a:latin typeface="Cambria Math" panose="02040503050406030204" pitchFamily="18" charset="0"/>
                            </a:rPr>
                          </m:ctrlPr>
                        </m:sSubPr>
                        <m:e>
                          <m:sSub>
                            <m:sSubPr>
                              <m:ctrlPr>
                                <a:rPr lang="en-GB" sz="1500" i="1">
                                  <a:latin typeface="Cambria Math" panose="02040503050406030204" pitchFamily="18" charset="0"/>
                                </a:rPr>
                              </m:ctrlPr>
                            </m:sSubPr>
                            <m:e>
                              <m:acc>
                                <m:accPr>
                                  <m:chr m:val="̂"/>
                                  <m:ctrlPr>
                                    <a:rPr lang="en-GB" sz="1500" i="1">
                                      <a:latin typeface="Cambria Math" panose="02040503050406030204" pitchFamily="18" charset="0"/>
                                    </a:rPr>
                                  </m:ctrlPr>
                                </m:accPr>
                                <m:e>
                                  <m:r>
                                    <a:rPr lang="en-GB" sz="1500" i="1">
                                      <a:latin typeface="Cambria Math" panose="02040503050406030204" pitchFamily="18" charset="0"/>
                                    </a:rPr>
                                    <m:t>𝑉</m:t>
                                  </m:r>
                                </m:e>
                              </m:acc>
                            </m:e>
                            <m:sub>
                              <m:r>
                                <a:rPr lang="en-GB" sz="1500" i="1">
                                  <a:latin typeface="Cambria Math" panose="02040503050406030204" pitchFamily="18" charset="0"/>
                                </a:rPr>
                                <m:t>𝑐</m:t>
                              </m:r>
                            </m:sub>
                          </m:sSub>
                          <m:r>
                            <a:rPr lang="en-GB" sz="1500" i="1">
                              <a:latin typeface="Cambria Math" panose="02040503050406030204" pitchFamily="18" charset="0"/>
                            </a:rPr>
                            <m:t>𝑜𝑓𝑓𝑑𝑖𝑎𝑔</m:t>
                          </m:r>
                          <m:r>
                            <a:rPr lang="en-GB" sz="1500" i="1">
                              <a:latin typeface="Cambria Math" panose="02040503050406030204" pitchFamily="18" charset="0"/>
                            </a:rPr>
                            <m:t>𝐵</m:t>
                          </m:r>
                        </m:e>
                        <m:sub>
                          <m:r>
                            <a:rPr lang="en-GB" sz="1500" i="1">
                              <a:latin typeface="Cambria Math" panose="02040503050406030204" pitchFamily="18" charset="0"/>
                            </a:rPr>
                            <m:t>𝑐</m:t>
                          </m:r>
                        </m:sub>
                      </m:sSub>
                      <m:r>
                        <a:rPr lang="en-GB" sz="1500" i="1">
                          <a:latin typeface="Cambria Math" panose="02040503050406030204" pitchFamily="18" charset="0"/>
                          <a:ea typeface="Cambria Math" panose="02040503050406030204" pitchFamily="18" charset="0"/>
                        </a:rPr>
                        <m:t>×</m:t>
                      </m:r>
                      <m:sSub>
                        <m:sSubPr>
                          <m:ctrlPr>
                            <a:rPr lang="en-GB" sz="1500" i="1">
                              <a:latin typeface="Cambria Math" panose="02040503050406030204" pitchFamily="18" charset="0"/>
                            </a:rPr>
                          </m:ctrlPr>
                        </m:sSubPr>
                        <m:e>
                          <m:r>
                            <a:rPr lang="en-GB" sz="1500" i="1">
                              <a:latin typeface="Cambria Math" panose="02040503050406030204" pitchFamily="18" charset="0"/>
                            </a:rPr>
                            <m:t>𝐸𝑋𝐺𝑅</m:t>
                          </m:r>
                        </m:e>
                        <m:sub>
                          <m:r>
                            <a:rPr lang="en-GB" sz="1500" i="1">
                              <a:latin typeface="Cambria Math" panose="02040503050406030204" pitchFamily="18" charset="0"/>
                            </a:rPr>
                            <m:t>𝑐</m:t>
                          </m:r>
                        </m:sub>
                      </m:sSub>
                    </m:oMath>
                  </m:oMathPara>
                </a14:m>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endParaRPr lang="pt-BR" sz="1500" dirty="0">
                  <a:solidFill>
                    <a:schemeClr val="bg2"/>
                  </a:solidFill>
                  <a:latin typeface="+mj-lt"/>
                </a:endParaRPr>
              </a:p>
              <a:p>
                <a:r>
                  <a:rPr lang="en-US" sz="1350" dirty="0">
                    <a:latin typeface="+mj-lt"/>
                  </a:rPr>
                  <a:t>where </a:t>
                </a:r>
                <a:r>
                  <a:rPr lang="en-US" sz="1350" dirty="0" err="1">
                    <a:latin typeface="+mj-lt"/>
                  </a:rPr>
                  <a:t>EXGR_IDCc</a:t>
                </a:r>
                <a:r>
                  <a:rPr lang="en-US" sz="1350" dirty="0">
                    <a:latin typeface="+mj-lt"/>
                  </a:rPr>
                  <a:t>, is a </a:t>
                </a:r>
                <a:r>
                  <a:rPr lang="en-US" sz="1350" i="1" dirty="0">
                    <a:latin typeface="+mj-lt"/>
                  </a:rPr>
                  <a:t>K×1 </a:t>
                </a:r>
                <a:r>
                  <a:rPr lang="en-US" sz="1350" dirty="0">
                    <a:latin typeface="+mj-lt"/>
                  </a:rPr>
                  <a:t>vector representing the industry dimension and Ac is a local I-O coefficient matrix from country </a:t>
                </a:r>
                <a:r>
                  <a:rPr lang="en-US" sz="1350" i="1" dirty="0">
                    <a:latin typeface="+mj-lt"/>
                  </a:rPr>
                  <a:t>c </a:t>
                </a:r>
                <a:r>
                  <a:rPr lang="en-US" sz="1350" dirty="0">
                    <a:latin typeface="+mj-lt"/>
                  </a:rPr>
                  <a:t>single Input-Output table and B𝑐 = (I − Ac)−1 is the local Leontief inverse. Matrix </a:t>
                </a:r>
                <a:r>
                  <a:rPr lang="en-US" sz="1350" dirty="0" err="1">
                    <a:latin typeface="+mj-lt"/>
                  </a:rPr>
                  <a:t>offdiagB</a:t>
                </a:r>
                <a:r>
                  <a:rPr lang="en-US" sz="1350" dirty="0">
                    <a:latin typeface="+mj-lt"/>
                  </a:rPr>
                  <a:t>𝑐 is the local Leontief inverse with all diagonal elements set to zero, thus representing the indirect requirements. </a:t>
                </a:r>
                <a:endParaRPr lang="pt-BR" sz="1500" dirty="0">
                  <a:solidFill>
                    <a:schemeClr val="bg2"/>
                  </a:solidFill>
                  <a:latin typeface="+mj-lt"/>
                </a:endParaRPr>
              </a:p>
            </p:txBody>
          </p:sp>
        </mc:Choice>
        <mc:Fallback>
          <p:sp>
            <p:nvSpPr>
              <p:cNvPr id="5" name="TextBox 4">
                <a:extLst>
                  <a:ext uri="{FF2B5EF4-FFF2-40B4-BE49-F238E27FC236}">
                    <a16:creationId xmlns:a16="http://schemas.microsoft.com/office/drawing/2014/main" id="{922A8F19-5F85-8B30-9E46-DE849445B928}"/>
                  </a:ext>
                </a:extLst>
              </p:cNvPr>
              <p:cNvSpPr txBox="1">
                <a:spLocks noRot="1" noChangeAspect="1" noMove="1" noResize="1" noEditPoints="1" noAdjustHandles="1" noChangeArrowheads="1" noChangeShapeType="1" noTextEdit="1"/>
              </p:cNvSpPr>
              <p:nvPr/>
            </p:nvSpPr>
            <p:spPr>
              <a:xfrm>
                <a:off x="511975" y="1385063"/>
                <a:ext cx="4276025" cy="3422540"/>
              </a:xfrm>
              <a:prstGeom prst="rect">
                <a:avLst/>
              </a:prstGeom>
              <a:blipFill>
                <a:blip r:embed="rId2"/>
                <a:stretch>
                  <a:fillRect l="-571" t="-356" r="-856" b="-89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E2843E8-DBAE-F6E8-CEFE-E8E276A625CE}"/>
              </a:ext>
            </a:extLst>
          </p:cNvPr>
          <p:cNvSpPr>
            <a:spLocks noGrp="1"/>
          </p:cNvSpPr>
          <p:nvPr>
            <p:ph type="sldNum" sz="quarter" idx="4"/>
          </p:nvPr>
        </p:nvSpPr>
        <p:spPr/>
        <p:txBody>
          <a:bodyPr/>
          <a:lstStyle/>
          <a:p>
            <a:fld id="{5000E0FA-5128-4381-9022-C0D25AC8632C}" type="slidenum">
              <a:rPr lang="en-US" smtClean="0"/>
              <a:t>30</a:t>
            </a:fld>
            <a:endParaRPr lang="en-US"/>
          </a:p>
        </p:txBody>
      </p:sp>
      <p:sp>
        <p:nvSpPr>
          <p:cNvPr id="4" name="Title 3">
            <a:extLst>
              <a:ext uri="{FF2B5EF4-FFF2-40B4-BE49-F238E27FC236}">
                <a16:creationId xmlns:a16="http://schemas.microsoft.com/office/drawing/2014/main" id="{2856AD7F-6123-B49F-A782-DFE53DF1F1DF}"/>
              </a:ext>
            </a:extLst>
          </p:cNvPr>
          <p:cNvSpPr>
            <a:spLocks noGrp="1"/>
          </p:cNvSpPr>
          <p:nvPr>
            <p:ph type="title"/>
          </p:nvPr>
        </p:nvSpPr>
        <p:spPr/>
        <p:txBody>
          <a:bodyPr/>
          <a:lstStyle/>
          <a:p>
            <a:r>
              <a:rPr lang="en-GB"/>
              <a:t>3. Decomposing domestic value added</a:t>
            </a:r>
            <a:endParaRPr lang="en-US"/>
          </a:p>
        </p:txBody>
      </p:sp>
      <p:sp>
        <p:nvSpPr>
          <p:cNvPr id="182" name="Rectangle 181">
            <a:extLst>
              <a:ext uri="{FF2B5EF4-FFF2-40B4-BE49-F238E27FC236}">
                <a16:creationId xmlns:a16="http://schemas.microsoft.com/office/drawing/2014/main" id="{958FAEC9-6F21-3D80-D708-778D11EEA358}"/>
              </a:ext>
            </a:extLst>
          </p:cNvPr>
          <p:cNvSpPr/>
          <p:nvPr/>
        </p:nvSpPr>
        <p:spPr>
          <a:xfrm>
            <a:off x="7385918" y="1846875"/>
            <a:ext cx="706514" cy="700823"/>
          </a:xfrm>
          <a:prstGeom prst="rect">
            <a:avLst/>
          </a:prstGeom>
          <a:noFill/>
          <a:ln w="12700" cap="flat" cmpd="sng" algn="ctr">
            <a:noFill/>
            <a:prstDash val="solid"/>
            <a:miter lim="800000"/>
          </a:ln>
          <a:effectLst/>
        </p:spPr>
        <p:txBody>
          <a:bodyPr rtlCol="0" anchor="ctr"/>
          <a:lstStyle/>
          <a:p>
            <a:pPr algn="ctr" defTabSz="685800">
              <a:defRPr/>
            </a:pPr>
            <a:endParaRPr lang="pt-BR" sz="825" kern="0">
              <a:solidFill>
                <a:srgbClr val="FFFFFF"/>
              </a:solidFill>
              <a:latin typeface="Noto Sans"/>
            </a:endParaRPr>
          </a:p>
        </p:txBody>
      </p:sp>
      <p:sp>
        <p:nvSpPr>
          <p:cNvPr id="183" name="Rectangle 182">
            <a:extLst>
              <a:ext uri="{FF2B5EF4-FFF2-40B4-BE49-F238E27FC236}">
                <a16:creationId xmlns:a16="http://schemas.microsoft.com/office/drawing/2014/main" id="{582216AA-F15B-6F6A-3532-C5ADF79F3D5A}"/>
              </a:ext>
            </a:extLst>
          </p:cNvPr>
          <p:cNvSpPr/>
          <p:nvPr/>
        </p:nvSpPr>
        <p:spPr>
          <a:xfrm>
            <a:off x="8234640" y="1825907"/>
            <a:ext cx="706514" cy="700823"/>
          </a:xfrm>
          <a:prstGeom prst="rect">
            <a:avLst/>
          </a:prstGeom>
          <a:noFill/>
          <a:ln w="12700" cap="flat" cmpd="sng" algn="ctr">
            <a:noFill/>
            <a:prstDash val="solid"/>
            <a:miter lim="800000"/>
          </a:ln>
          <a:effectLst/>
        </p:spPr>
        <p:txBody>
          <a:bodyPr rtlCol="0" anchor="ctr"/>
          <a:lstStyle/>
          <a:p>
            <a:pPr algn="ctr" defTabSz="685800">
              <a:defRPr/>
            </a:pPr>
            <a:endParaRPr lang="pt-BR" sz="825" kern="0">
              <a:solidFill>
                <a:srgbClr val="FFFFFF"/>
              </a:solidFill>
              <a:latin typeface="Noto Sans"/>
            </a:endParaRPr>
          </a:p>
        </p:txBody>
      </p:sp>
      <p:sp>
        <p:nvSpPr>
          <p:cNvPr id="184" name="Rectangle 183">
            <a:extLst>
              <a:ext uri="{FF2B5EF4-FFF2-40B4-BE49-F238E27FC236}">
                <a16:creationId xmlns:a16="http://schemas.microsoft.com/office/drawing/2014/main" id="{DC03ADE2-BE9D-A144-3985-0804AD01DA02}"/>
              </a:ext>
            </a:extLst>
          </p:cNvPr>
          <p:cNvSpPr/>
          <p:nvPr/>
        </p:nvSpPr>
        <p:spPr>
          <a:xfrm>
            <a:off x="7387789" y="1851638"/>
            <a:ext cx="706514" cy="700823"/>
          </a:xfrm>
          <a:prstGeom prst="rect">
            <a:avLst/>
          </a:prstGeom>
          <a:noFill/>
          <a:ln w="12700" cap="flat" cmpd="sng" algn="ctr">
            <a:noFill/>
            <a:prstDash val="solid"/>
            <a:miter lim="800000"/>
          </a:ln>
          <a:effectLst/>
        </p:spPr>
        <p:txBody>
          <a:bodyPr rtlCol="0" anchor="ctr"/>
          <a:lstStyle/>
          <a:p>
            <a:pPr algn="ctr" defTabSz="685800">
              <a:defRPr/>
            </a:pPr>
            <a:endParaRPr lang="pt-BR" sz="825" kern="0">
              <a:solidFill>
                <a:srgbClr val="FFFFFF"/>
              </a:solidFill>
              <a:latin typeface="Noto Sans"/>
            </a:endParaRPr>
          </a:p>
        </p:txBody>
      </p:sp>
      <p:sp>
        <p:nvSpPr>
          <p:cNvPr id="185" name="Rectangle 184">
            <a:extLst>
              <a:ext uri="{FF2B5EF4-FFF2-40B4-BE49-F238E27FC236}">
                <a16:creationId xmlns:a16="http://schemas.microsoft.com/office/drawing/2014/main" id="{BFBA448A-3DF1-D1A1-08D5-5D34BF01918D}"/>
              </a:ext>
            </a:extLst>
          </p:cNvPr>
          <p:cNvSpPr/>
          <p:nvPr/>
        </p:nvSpPr>
        <p:spPr>
          <a:xfrm>
            <a:off x="8227821" y="1838350"/>
            <a:ext cx="706514" cy="700823"/>
          </a:xfrm>
          <a:prstGeom prst="rect">
            <a:avLst/>
          </a:prstGeom>
          <a:noFill/>
          <a:ln w="12700" cap="flat" cmpd="sng" algn="ctr">
            <a:noFill/>
            <a:prstDash val="solid"/>
            <a:miter lim="800000"/>
          </a:ln>
          <a:effectLst/>
        </p:spPr>
        <p:txBody>
          <a:bodyPr rtlCol="0" anchor="ctr"/>
          <a:lstStyle/>
          <a:p>
            <a:pPr algn="ctr" defTabSz="685800">
              <a:defRPr/>
            </a:pPr>
            <a:endParaRPr lang="pt-BR" sz="825" kern="0">
              <a:solidFill>
                <a:srgbClr val="FFFFFF"/>
              </a:solidFill>
              <a:latin typeface="Noto Sans"/>
            </a:endParaRPr>
          </a:p>
        </p:txBody>
      </p:sp>
      <p:sp>
        <p:nvSpPr>
          <p:cNvPr id="263" name="Content Placeholder 2">
            <a:extLst>
              <a:ext uri="{FF2B5EF4-FFF2-40B4-BE49-F238E27FC236}">
                <a16:creationId xmlns:a16="http://schemas.microsoft.com/office/drawing/2014/main" id="{00942278-2ED2-EA53-3C1E-22F53AC248A5}"/>
              </a:ext>
            </a:extLst>
          </p:cNvPr>
          <p:cNvSpPr txBox="1">
            <a:spLocks/>
          </p:cNvSpPr>
          <p:nvPr/>
        </p:nvSpPr>
        <p:spPr>
          <a:xfrm>
            <a:off x="4967163" y="2671475"/>
            <a:ext cx="3783149" cy="898387"/>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Tx/>
              <a:buNone/>
              <a:defRPr sz="2800" b="0" kern="1200">
                <a:solidFill>
                  <a:schemeClr val="bg2"/>
                </a:solidFill>
                <a:latin typeface="Noto Sans" panose="020B0502040504020204" pitchFamily="34"/>
                <a:ea typeface="Noto Sans" panose="020B0502040504020204" pitchFamily="34"/>
                <a:cs typeface="Noto Sans" panose="020B0502040504020204"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Noto Sans" panose="020B0502040504020204" pitchFamily="34"/>
                <a:ea typeface="Noto Sans" panose="020B0502040504020204" pitchFamily="34"/>
                <a:cs typeface="Noto Sans" panose="020B0502040504020204" pitchFamily="34"/>
              </a:defRPr>
            </a:lvl2pPr>
            <a:lvl3pPr marL="1143000" indent="-228600" algn="l" defTabSz="914400" rtl="0" eaLnBrk="1" latinLnBrk="0" hangingPunct="1">
              <a:lnSpc>
                <a:spcPct val="90000"/>
              </a:lnSpc>
              <a:spcBef>
                <a:spcPts val="500"/>
              </a:spcBef>
              <a:buFont typeface="Noto Sans" panose="020B0502040504020204" pitchFamily="34"/>
              <a:buChar char="‒"/>
              <a:defRPr sz="2000" kern="1200">
                <a:solidFill>
                  <a:schemeClr val="bg2"/>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Noto Sans" panose="020B0502040504020204" pitchFamily="34"/>
                <a:ea typeface="Noto Sans" panose="020B0502040504020204" pitchFamily="34"/>
                <a:cs typeface="Noto Sans"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Bef>
                <a:spcPts val="750"/>
              </a:spcBef>
              <a:buFont typeface="Arial" panose="020B0604020202020204" pitchFamily="34" charset="0"/>
              <a:buChar char="•"/>
              <a:defRPr/>
            </a:pPr>
            <a:r>
              <a:rPr lang="en-US" sz="1350" i="1" dirty="0">
                <a:solidFill>
                  <a:srgbClr val="383838">
                    <a:lumMod val="75000"/>
                  </a:srgbClr>
                </a:solidFill>
              </a:rPr>
              <a:t>“France’s </a:t>
            </a:r>
            <a:r>
              <a:rPr lang="en-US" sz="1350" b="1" i="1" dirty="0">
                <a:solidFill>
                  <a:srgbClr val="383838">
                    <a:lumMod val="75000"/>
                  </a:srgbClr>
                </a:solidFill>
              </a:rPr>
              <a:t>(c) </a:t>
            </a:r>
            <a:r>
              <a:rPr lang="en-US" sz="1350" i="1" dirty="0">
                <a:solidFill>
                  <a:srgbClr val="383838">
                    <a:lumMod val="75000"/>
                  </a:srgbClr>
                </a:solidFill>
              </a:rPr>
              <a:t>indirect</a:t>
            </a:r>
            <a:r>
              <a:rPr lang="en-US" sz="1350" b="1" i="1" dirty="0">
                <a:solidFill>
                  <a:srgbClr val="383838">
                    <a:lumMod val="75000"/>
                  </a:srgbClr>
                </a:solidFill>
              </a:rPr>
              <a:t> </a:t>
            </a:r>
            <a:r>
              <a:rPr lang="en-US" sz="1350" i="1" dirty="0">
                <a:solidFill>
                  <a:srgbClr val="383838">
                    <a:lumMod val="75000"/>
                  </a:srgbClr>
                </a:solidFill>
              </a:rPr>
              <a:t>domestic value added embodied in automotive </a:t>
            </a:r>
            <a:r>
              <a:rPr lang="en-US" sz="1350" b="1" i="1" dirty="0">
                <a:solidFill>
                  <a:srgbClr val="383838">
                    <a:lumMod val="75000"/>
                  </a:srgbClr>
                </a:solidFill>
              </a:rPr>
              <a:t>(</a:t>
            </a:r>
            <a:r>
              <a:rPr lang="en-US" sz="1350" b="1" i="1" dirty="0" err="1">
                <a:solidFill>
                  <a:srgbClr val="383838">
                    <a:lumMod val="75000"/>
                  </a:srgbClr>
                </a:solidFill>
              </a:rPr>
              <a:t>i</a:t>
            </a:r>
            <a:r>
              <a:rPr lang="en-US" sz="1350" b="1" i="1" dirty="0">
                <a:solidFill>
                  <a:srgbClr val="383838">
                    <a:lumMod val="75000"/>
                  </a:srgbClr>
                </a:solidFill>
              </a:rPr>
              <a:t>) </a:t>
            </a:r>
            <a:r>
              <a:rPr lang="en-US" sz="1350" i="1" dirty="0">
                <a:solidFill>
                  <a:srgbClr val="383838">
                    <a:lumMod val="75000"/>
                  </a:srgbClr>
                </a:solidFill>
              </a:rPr>
              <a:t>gross exports to the world </a:t>
            </a:r>
            <a:r>
              <a:rPr lang="en-US" sz="1350" b="1" i="1" dirty="0">
                <a:solidFill>
                  <a:srgbClr val="383838">
                    <a:lumMod val="75000"/>
                  </a:srgbClr>
                </a:solidFill>
              </a:rPr>
              <a:t>(p)</a:t>
            </a:r>
            <a:r>
              <a:rPr lang="en-US" sz="1350" i="1" dirty="0">
                <a:solidFill>
                  <a:srgbClr val="383838">
                    <a:lumMod val="75000"/>
                  </a:srgbClr>
                </a:solidFill>
              </a:rPr>
              <a:t> in 2022 is </a:t>
            </a:r>
            <a:r>
              <a:rPr lang="en-US" sz="1350" i="1" dirty="0">
                <a:solidFill>
                  <a:srgbClr val="098AAD"/>
                </a:solidFill>
                <a:hlinkClick r:id="rId3"/>
              </a:rPr>
              <a:t>14.7 billion</a:t>
            </a:r>
            <a:r>
              <a:rPr lang="en-US" sz="1350" i="1" dirty="0">
                <a:solidFill>
                  <a:srgbClr val="383838">
                    <a:lumMod val="75000"/>
                  </a:srgbClr>
                </a:solidFill>
                <a:hlinkClick r:id="rId3"/>
              </a:rPr>
              <a:t> </a:t>
            </a:r>
            <a:r>
              <a:rPr lang="en-US" sz="1350" i="1" dirty="0">
                <a:solidFill>
                  <a:srgbClr val="098AAD"/>
                </a:solidFill>
                <a:hlinkClick r:id="rId3"/>
              </a:rPr>
              <a:t>USD</a:t>
            </a:r>
            <a:r>
              <a:rPr lang="en-US" sz="1350" b="1" i="1" dirty="0">
                <a:solidFill>
                  <a:srgbClr val="383838">
                    <a:lumMod val="75000"/>
                  </a:srgbClr>
                </a:solidFill>
              </a:rPr>
              <a:t>”</a:t>
            </a:r>
            <a:endParaRPr lang="en-US" sz="1350" dirty="0">
              <a:solidFill>
                <a:srgbClr val="383838"/>
              </a:solidFill>
            </a:endParaRPr>
          </a:p>
        </p:txBody>
      </p:sp>
      <p:pic>
        <p:nvPicPr>
          <p:cNvPr id="7" name="Picture 2">
            <a:extLst>
              <a:ext uri="{FF2B5EF4-FFF2-40B4-BE49-F238E27FC236}">
                <a16:creationId xmlns:a16="http://schemas.microsoft.com/office/drawing/2014/main" id="{0E88CBE2-B00E-6AB0-99E2-FAB62ADE4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92" y="2222516"/>
            <a:ext cx="396527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79E82FB9-06F0-B5C3-365B-16E72114AB3B}"/>
              </a:ext>
            </a:extLst>
          </p:cNvPr>
          <p:cNvSpPr txBox="1"/>
          <p:nvPr/>
        </p:nvSpPr>
        <p:spPr>
          <a:xfrm>
            <a:off x="5802138" y="1727861"/>
            <a:ext cx="2290294" cy="738664"/>
          </a:xfrm>
          <a:prstGeom prst="rect">
            <a:avLst/>
          </a:prstGeom>
          <a:noFill/>
        </p:spPr>
        <p:txBody>
          <a:bodyPr wrap="square">
            <a:spAutoFit/>
          </a:bodyPr>
          <a:lstStyle/>
          <a:p>
            <a:r>
              <a:rPr lang="en-GB" sz="1350" b="1" dirty="0">
                <a:latin typeface="+mj-lt"/>
              </a:rPr>
              <a:t>Indirect DVA content of </a:t>
            </a:r>
          </a:p>
          <a:p>
            <a:r>
              <a:rPr lang="en-GB" sz="1350" b="1" dirty="0">
                <a:latin typeface="+mj-lt"/>
              </a:rPr>
              <a:t>Gross exports </a:t>
            </a:r>
          </a:p>
          <a:p>
            <a:r>
              <a:rPr lang="en-GB" sz="1500" b="1" dirty="0">
                <a:solidFill>
                  <a:srgbClr val="7030A0"/>
                </a:solidFill>
                <a:latin typeface="+mj-lt"/>
              </a:rPr>
              <a:t>EXGR_IDC</a:t>
            </a:r>
          </a:p>
        </p:txBody>
      </p:sp>
    </p:spTree>
    <p:extLst>
      <p:ext uri="{BB962C8B-B14F-4D97-AF65-F5344CB8AC3E}">
        <p14:creationId xmlns:p14="http://schemas.microsoft.com/office/powerpoint/2010/main" val="39431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5001-BB73-FBEE-944D-1438117DDDD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58D04-4F4B-C92D-8E08-07771C9A3F31}"/>
              </a:ext>
            </a:extLst>
          </p:cNvPr>
          <p:cNvSpPr>
            <a:spLocks noGrp="1"/>
          </p:cNvSpPr>
          <p:nvPr>
            <p:ph idx="1"/>
          </p:nvPr>
        </p:nvSpPr>
        <p:spPr>
          <a:xfrm>
            <a:off x="468001" y="1201500"/>
            <a:ext cx="4182581" cy="3658036"/>
          </a:xfrm>
        </p:spPr>
        <p:txBody>
          <a:bodyPr>
            <a:normAutofit fontScale="47500" lnSpcReduction="20000"/>
          </a:bodyPr>
          <a:lstStyle/>
          <a:p>
            <a:pPr marL="0" indent="0">
              <a:buNone/>
            </a:pPr>
            <a:r>
              <a:rPr lang="en-US" b="1">
                <a:latin typeface="+mj-lt"/>
              </a:rPr>
              <a:t>Policy-relevant questions</a:t>
            </a:r>
          </a:p>
          <a:p>
            <a:pPr marL="257175" indent="-257175"/>
            <a:r>
              <a:rPr lang="en-US">
                <a:latin typeface="+mj-lt"/>
              </a:rPr>
              <a:t>Forward dependencies: how much of my country’s value added is serving foreign final demand (i.e., household consumption)? </a:t>
            </a:r>
          </a:p>
          <a:p>
            <a:pPr marL="257175" indent="-257175"/>
            <a:r>
              <a:rPr lang="en-US">
                <a:latin typeface="+mj-lt"/>
              </a:rPr>
              <a:t>How much is my economy exposed to downstream demand or GVC shocks from abroad?</a:t>
            </a:r>
          </a:p>
          <a:p>
            <a:pPr marL="257175" indent="-257175"/>
            <a:endParaRPr lang="en-US">
              <a:latin typeface="+mj-lt"/>
            </a:endParaRPr>
          </a:p>
          <a:p>
            <a:pPr marL="0" indent="0">
              <a:buNone/>
            </a:pPr>
            <a:r>
              <a:rPr lang="en-US" b="1">
                <a:latin typeface="+mj-lt"/>
              </a:rPr>
              <a:t>Example</a:t>
            </a:r>
          </a:p>
          <a:p>
            <a:pPr marL="257175" indent="-257175"/>
            <a:r>
              <a:rPr lang="en-US" b="1">
                <a:latin typeface="+mj-lt"/>
              </a:rPr>
              <a:t>Q:</a:t>
            </a:r>
            <a:r>
              <a:rPr lang="en-US">
                <a:latin typeface="+mj-lt"/>
              </a:rPr>
              <a:t> How do Ireland (a small open economy) and the US (internally driven) compare in terms of reliance on foreign final demand?</a:t>
            </a:r>
          </a:p>
          <a:p>
            <a:pPr marL="257175" indent="-257175"/>
            <a:r>
              <a:rPr lang="en-US" b="1">
                <a:latin typeface="+mj-lt"/>
              </a:rPr>
              <a:t>A:</a:t>
            </a:r>
            <a:r>
              <a:rPr lang="en-US">
                <a:latin typeface="+mj-lt"/>
              </a:rPr>
              <a:t> In 2022, US (c) and Irish (c) total (</a:t>
            </a:r>
            <a:r>
              <a:rPr lang="en-US" err="1">
                <a:latin typeface="+mj-lt"/>
              </a:rPr>
              <a:t>i</a:t>
            </a:r>
            <a:r>
              <a:rPr lang="en-US">
                <a:latin typeface="+mj-lt"/>
              </a:rPr>
              <a:t>) domestic value embodied in foreign final demand (p = world) was </a:t>
            </a:r>
            <a:r>
              <a:rPr lang="en-US">
                <a:solidFill>
                  <a:srgbClr val="098AAD"/>
                </a:solidFill>
                <a:latin typeface="+mj-lt"/>
                <a:hlinkClick r:id="rId2"/>
              </a:rPr>
              <a:t>2,237 and 383 bn USD</a:t>
            </a:r>
            <a:r>
              <a:rPr lang="en-US">
                <a:latin typeface="+mj-lt"/>
              </a:rPr>
              <a:t>, equivalent to around </a:t>
            </a:r>
            <a:r>
              <a:rPr lang="en-US">
                <a:solidFill>
                  <a:srgbClr val="098AAD"/>
                </a:solidFill>
                <a:latin typeface="+mj-lt"/>
                <a:hlinkClick r:id="rId3"/>
              </a:rPr>
              <a:t>9% and 72% of domestic value added </a:t>
            </a:r>
            <a:r>
              <a:rPr lang="en-US" i="1">
                <a:solidFill>
                  <a:srgbClr val="098AAD"/>
                </a:solidFill>
                <a:latin typeface="+mj-lt"/>
              </a:rPr>
              <a:t>(VALU_FFDDVA)</a:t>
            </a:r>
            <a:r>
              <a:rPr lang="en-US">
                <a:latin typeface="+mj-lt"/>
              </a:rPr>
              <a:t>, respectively</a:t>
            </a:r>
          </a:p>
        </p:txBody>
      </p:sp>
      <p:sp>
        <p:nvSpPr>
          <p:cNvPr id="3" name="Slide Number Placeholder 2">
            <a:extLst>
              <a:ext uri="{FF2B5EF4-FFF2-40B4-BE49-F238E27FC236}">
                <a16:creationId xmlns:a16="http://schemas.microsoft.com/office/drawing/2014/main" id="{26FCE2E6-B7D2-037D-66BE-40477B7A430C}"/>
              </a:ext>
            </a:extLst>
          </p:cNvPr>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0E0FA-5128-4381-9022-C0D25AC8632C}" type="slidenum">
              <a:rPr lang="en-US" smtClean="0"/>
              <a:pPr/>
              <a:t>31</a:t>
            </a:fld>
            <a:endParaRPr lang="en-US">
              <a:latin typeface="+mj-lt"/>
            </a:endParaRPr>
          </a:p>
        </p:txBody>
      </p:sp>
      <p:sp>
        <p:nvSpPr>
          <p:cNvPr id="4" name="Title 3">
            <a:extLst>
              <a:ext uri="{FF2B5EF4-FFF2-40B4-BE49-F238E27FC236}">
                <a16:creationId xmlns:a16="http://schemas.microsoft.com/office/drawing/2014/main" id="{CA3DC22F-32EA-111E-EE12-1C51336A4EA9}"/>
              </a:ext>
            </a:extLst>
          </p:cNvPr>
          <p:cNvSpPr>
            <a:spLocks noGrp="1"/>
          </p:cNvSpPr>
          <p:nvPr>
            <p:ph type="title"/>
          </p:nvPr>
        </p:nvSpPr>
        <p:spPr/>
        <p:txBody>
          <a:bodyPr/>
          <a:lstStyle/>
          <a:p>
            <a:r>
              <a:rPr lang="en-US" sz="2800" dirty="0"/>
              <a:t>									6. Domestic VA in foreign final demand</a:t>
            </a:r>
            <a:br>
              <a:rPr lang="en-US" sz="2800" dirty="0"/>
            </a:br>
            <a:r>
              <a:rPr lang="en-US" sz="2800" dirty="0"/>
              <a:t>									</a:t>
            </a:r>
            <a:r>
              <a:rPr lang="en-US" sz="1600" dirty="0"/>
              <a:t>(FFD_DVA)</a:t>
            </a:r>
            <a:endParaRPr lang="en-US" sz="2800" dirty="0"/>
          </a:p>
        </p:txBody>
      </p:sp>
      <p:sp>
        <p:nvSpPr>
          <p:cNvPr id="5" name="TextBox 4">
            <a:extLst>
              <a:ext uri="{FF2B5EF4-FFF2-40B4-BE49-F238E27FC236}">
                <a16:creationId xmlns:a16="http://schemas.microsoft.com/office/drawing/2014/main" id="{BDF7569C-A383-8887-7BB0-D4B925B07525}"/>
              </a:ext>
            </a:extLst>
          </p:cNvPr>
          <p:cNvSpPr txBox="1"/>
          <p:nvPr/>
        </p:nvSpPr>
        <p:spPr>
          <a:xfrm>
            <a:off x="4751647" y="3147977"/>
            <a:ext cx="3973627" cy="1546577"/>
          </a:xfrm>
          <a:prstGeom prst="rect">
            <a:avLst/>
          </a:prstGeom>
          <a:solidFill>
            <a:schemeClr val="tx2">
              <a:lumMod val="25000"/>
              <a:lumOff val="75000"/>
            </a:schemeClr>
          </a:solidFill>
        </p:spPr>
        <p:txBody>
          <a:bodyPr wrap="square">
            <a:spAutoFit/>
          </a:bodyPr>
          <a:lstStyle/>
          <a:p>
            <a:r>
              <a:rPr lang="en-US" sz="1050" u="sng">
                <a:latin typeface="+mj-lt"/>
              </a:rPr>
              <a:t>Interpretation</a:t>
            </a:r>
          </a:p>
          <a:p>
            <a:pPr lvl="0" fontAlgn="base">
              <a:spcAft>
                <a:spcPct val="0"/>
              </a:spcAft>
            </a:pPr>
            <a:r>
              <a:rPr lang="en-US" altLang="en-US" sz="1050" b="1">
                <a:latin typeface="+mj-lt"/>
              </a:rPr>
              <a:t>High DFD_FVA/VALU</a:t>
            </a:r>
            <a:br>
              <a:rPr lang="en-US" altLang="en-US" sz="1050">
                <a:latin typeface="+mj-lt"/>
              </a:rPr>
            </a:br>
            <a:r>
              <a:rPr lang="en-US" altLang="en-US" sz="1050">
                <a:latin typeface="+mj-lt"/>
              </a:rPr>
              <a:t>→ Domestic demand is import-intensive</a:t>
            </a:r>
            <a:br>
              <a:rPr lang="en-US" altLang="en-US" sz="1050">
                <a:latin typeface="+mj-lt"/>
              </a:rPr>
            </a:br>
            <a:r>
              <a:rPr lang="en-US" altLang="en-US" sz="1050">
                <a:latin typeface="+mj-lt"/>
              </a:rPr>
              <a:t>→ Consumers highly exposed to foreign supply conditions</a:t>
            </a:r>
            <a:br>
              <a:rPr lang="en-US" altLang="en-US" sz="1050">
                <a:latin typeface="+mj-lt"/>
              </a:rPr>
            </a:br>
            <a:r>
              <a:rPr lang="en-US" altLang="en-US" sz="1050">
                <a:latin typeface="+mj-lt"/>
              </a:rPr>
              <a:t>→ Indicates structural openness or limited domestic production</a:t>
            </a:r>
          </a:p>
          <a:p>
            <a:pPr lvl="0" fontAlgn="base">
              <a:spcAft>
                <a:spcPct val="0"/>
              </a:spcAft>
            </a:pPr>
            <a:r>
              <a:rPr lang="en-US" altLang="en-US" sz="1050" b="1">
                <a:latin typeface="+mj-lt"/>
              </a:rPr>
              <a:t>Low DFD_FVA/VALU</a:t>
            </a:r>
            <a:br>
              <a:rPr lang="en-US" altLang="en-US" sz="1050">
                <a:latin typeface="+mj-lt"/>
              </a:rPr>
            </a:br>
            <a:r>
              <a:rPr lang="en-US" altLang="en-US" sz="1050">
                <a:latin typeface="+mj-lt"/>
              </a:rPr>
              <a:t>→ Domestic demand mostly supported by domestic value added</a:t>
            </a:r>
            <a:br>
              <a:rPr lang="en-US" altLang="en-US" sz="1050">
                <a:latin typeface="+mj-lt"/>
              </a:rPr>
            </a:br>
            <a:r>
              <a:rPr lang="en-US" altLang="en-US" sz="1050">
                <a:latin typeface="+mj-lt"/>
              </a:rPr>
              <a:t>→ More insulated from foreign disruptions</a:t>
            </a:r>
            <a:br>
              <a:rPr lang="en-US" altLang="en-US" sz="1050">
                <a:latin typeface="+mj-lt"/>
              </a:rPr>
            </a:br>
            <a:r>
              <a:rPr lang="en-US" altLang="en-US" sz="1050">
                <a:latin typeface="+mj-lt"/>
              </a:rPr>
              <a:t>→ Reflects a strong domestic supply base</a:t>
            </a:r>
            <a:endParaRPr lang="en-US" sz="1050">
              <a:latin typeface="+mj-lt"/>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BE1AAD9-07D2-2A3A-8026-5634BC7C2C64}"/>
                  </a:ext>
                </a:extLst>
              </p:cNvPr>
              <p:cNvSpPr txBox="1"/>
              <p:nvPr/>
            </p:nvSpPr>
            <p:spPr>
              <a:xfrm>
                <a:off x="4751648" y="1170833"/>
                <a:ext cx="3973627" cy="1836080"/>
              </a:xfrm>
              <a:prstGeom prst="rect">
                <a:avLst/>
              </a:prstGeom>
              <a:solidFill>
                <a:schemeClr val="tx2">
                  <a:lumMod val="25000"/>
                  <a:lumOff val="75000"/>
                </a:schemeClr>
              </a:solidFill>
            </p:spPr>
            <p:txBody>
              <a:bodyPr wrap="square">
                <a:spAutoFit/>
              </a:bodyPr>
              <a:lstStyle/>
              <a:p>
                <a:r>
                  <a:rPr lang="en-US" sz="1050" u="sng">
                    <a:latin typeface="+mj-lt"/>
                  </a:rPr>
                  <a:t>Calculation</a:t>
                </a:r>
              </a:p>
              <a:p>
                <a:pPr/>
                <a14:m>
                  <m:oMathPara xmlns:m="http://schemas.openxmlformats.org/officeDocument/2006/math">
                    <m:oMathParaPr>
                      <m:jc m:val="centerGroup"/>
                    </m:oMathParaPr>
                    <m:oMath xmlns:m="http://schemas.openxmlformats.org/officeDocument/2006/math">
                      <m:sSub>
                        <m:sSubPr>
                          <m:ctrlPr>
                            <a:rPr lang="en-GB" sz="1050" i="1">
                              <a:latin typeface="Cambria Math" panose="02040503050406030204" pitchFamily="18" charset="0"/>
                            </a:rPr>
                          </m:ctrlPr>
                        </m:sSubPr>
                        <m:e>
                          <m:r>
                            <a:rPr lang="en-GB" sz="1050" i="1">
                              <a:latin typeface="Cambria Math" panose="02040503050406030204" pitchFamily="18" charset="0"/>
                            </a:rPr>
                            <m:t>𝑓𝑓𝑑</m:t>
                          </m:r>
                          <m:r>
                            <a:rPr lang="en-GB" sz="1050" i="1">
                              <a:latin typeface="Cambria Math" panose="02040503050406030204" pitchFamily="18" charset="0"/>
                            </a:rPr>
                            <m:t>_</m:t>
                          </m:r>
                          <m:r>
                            <a:rPr lang="en-GB" sz="1050" i="1">
                              <a:latin typeface="Cambria Math" panose="02040503050406030204" pitchFamily="18" charset="0"/>
                            </a:rPr>
                            <m:t>𝑑𝑣𝑎</m:t>
                          </m:r>
                        </m:e>
                        <m:sub>
                          <m:r>
                            <a:rPr lang="en-GB" sz="1050" i="1">
                              <a:latin typeface="Cambria Math" panose="02040503050406030204" pitchFamily="18" charset="0"/>
                            </a:rPr>
                            <m:t>𝑐</m:t>
                          </m:r>
                          <m:r>
                            <a:rPr lang="en-GB" sz="1050" i="1">
                              <a:latin typeface="Cambria Math" panose="02040503050406030204" pitchFamily="18" charset="0"/>
                            </a:rPr>
                            <m:t>,</m:t>
                          </m:r>
                          <m:r>
                            <a:rPr lang="en-GB" sz="1050" i="1">
                              <a:latin typeface="Cambria Math" panose="02040503050406030204" pitchFamily="18" charset="0"/>
                            </a:rPr>
                            <m:t>𝑖</m:t>
                          </m:r>
                          <m:r>
                            <a:rPr lang="en-GB" sz="1050" i="1">
                              <a:latin typeface="Cambria Math" panose="02040503050406030204" pitchFamily="18" charset="0"/>
                            </a:rPr>
                            <m:t>,</m:t>
                          </m:r>
                          <m:r>
                            <a:rPr lang="en-GB" sz="1050" i="1">
                              <a:latin typeface="Cambria Math" panose="02040503050406030204" pitchFamily="18" charset="0"/>
                            </a:rPr>
                            <m:t>𝑝</m:t>
                          </m:r>
                        </m:sub>
                      </m:sSub>
                      <m:r>
                        <a:rPr lang="en-GB" sz="1050" i="1">
                          <a:latin typeface="Cambria Math" panose="02040503050406030204" pitchFamily="18" charset="0"/>
                        </a:rPr>
                        <m:t>=</m:t>
                      </m:r>
                      <m:sSub>
                        <m:sSubPr>
                          <m:ctrlPr>
                            <a:rPr lang="en-GB" sz="1050" i="1">
                              <a:latin typeface="Cambria Math" panose="02040503050406030204" pitchFamily="18" charset="0"/>
                            </a:rPr>
                          </m:ctrlPr>
                        </m:sSubPr>
                        <m:e>
                          <m:d>
                            <m:dPr>
                              <m:ctrlPr>
                                <a:rPr lang="en-GB" sz="1050" i="1">
                                  <a:latin typeface="Cambria Math" panose="02040503050406030204" pitchFamily="18" charset="0"/>
                                </a:rPr>
                              </m:ctrlPr>
                            </m:dPr>
                            <m:e>
                              <m:acc>
                                <m:accPr>
                                  <m:chr m:val="̂"/>
                                  <m:ctrlPr>
                                    <a:rPr lang="en-GB" sz="1050" i="1">
                                      <a:latin typeface="Cambria Math" panose="02040503050406030204" pitchFamily="18" charset="0"/>
                                    </a:rPr>
                                  </m:ctrlPr>
                                </m:accPr>
                                <m:e>
                                  <m:r>
                                    <a:rPr lang="en-GB" sz="1050" i="1">
                                      <a:latin typeface="Cambria Math" panose="02040503050406030204" pitchFamily="18" charset="0"/>
                                    </a:rPr>
                                    <m:t>𝑣</m:t>
                                  </m:r>
                                </m:e>
                              </m:acc>
                              <m:r>
                                <a:rPr lang="en-GB" sz="1050" i="1">
                                  <a:latin typeface="Cambria Math" panose="02040503050406030204" pitchFamily="18" charset="0"/>
                                </a:rPr>
                                <m:t>𝐵</m:t>
                              </m:r>
                            </m:e>
                          </m:d>
                        </m:e>
                        <m:sub>
                          <m:r>
                            <a:rPr lang="en-GB" sz="1050" i="1">
                              <a:latin typeface="Cambria Math" panose="02040503050406030204" pitchFamily="18" charset="0"/>
                            </a:rPr>
                            <m:t>𝑐</m:t>
                          </m:r>
                          <m:r>
                            <a:rPr lang="en-GB" sz="1050" i="1">
                              <a:latin typeface="Cambria Math" panose="02040503050406030204" pitchFamily="18" charset="0"/>
                            </a:rPr>
                            <m:t>,</m:t>
                          </m:r>
                          <m:r>
                            <a:rPr lang="en-GB" sz="1050" i="1">
                              <a:latin typeface="Cambria Math" panose="02040503050406030204" pitchFamily="18" charset="0"/>
                            </a:rPr>
                            <m:t>𝑖</m:t>
                          </m:r>
                          <m:r>
                            <a:rPr lang="en-GB" sz="1050" i="1">
                              <a:latin typeface="Cambria Math" panose="02040503050406030204" pitchFamily="18" charset="0"/>
                            </a:rPr>
                            <m:t> →</m:t>
                          </m:r>
                          <m:r>
                            <a:rPr lang="en-GB" sz="1050" i="1">
                              <a:latin typeface="Cambria Math" panose="02040503050406030204" pitchFamily="18" charset="0"/>
                            </a:rPr>
                            <m:t>𝐶</m:t>
                          </m:r>
                          <m:r>
                            <a:rPr lang="en-GB" sz="1050" i="1">
                              <a:latin typeface="Cambria Math" panose="02040503050406030204" pitchFamily="18" charset="0"/>
                            </a:rPr>
                            <m:t>,</m:t>
                          </m:r>
                          <m:r>
                            <a:rPr lang="en-GB" sz="1050" i="1">
                              <a:latin typeface="Cambria Math" panose="02040503050406030204" pitchFamily="18" charset="0"/>
                            </a:rPr>
                            <m:t>𝐼</m:t>
                          </m:r>
                        </m:sub>
                      </m:sSub>
                      <m:r>
                        <a:rPr lang="en-GB" sz="1050" i="1">
                          <a:latin typeface="Cambria Math" panose="02040503050406030204" pitchFamily="18" charset="0"/>
                        </a:rPr>
                        <m:t> </m:t>
                      </m:r>
                      <m:r>
                        <a:rPr lang="en-GB" sz="1050" i="1">
                          <a:latin typeface="Cambria Math" panose="02040503050406030204" pitchFamily="18" charset="0"/>
                          <a:ea typeface="Cambria Math" panose="02040503050406030204" pitchFamily="18" charset="0"/>
                        </a:rPr>
                        <m:t>×</m:t>
                      </m:r>
                      <m:sSub>
                        <m:sSubPr>
                          <m:ctrlPr>
                            <a:rPr lang="en-GB" sz="1050" i="1">
                              <a:latin typeface="Cambria Math" panose="02040503050406030204" pitchFamily="18" charset="0"/>
                            </a:rPr>
                          </m:ctrlPr>
                        </m:sSubPr>
                        <m:e>
                          <m:r>
                            <a:rPr lang="en-GB" sz="1050" i="1">
                              <a:latin typeface="Cambria Math" panose="02040503050406030204" pitchFamily="18" charset="0"/>
                            </a:rPr>
                            <m:t>𝑓𝑑</m:t>
                          </m:r>
                        </m:e>
                        <m:sub>
                          <m:r>
                            <a:rPr lang="en-GB" sz="1050" i="1">
                              <a:latin typeface="Cambria Math" panose="02040503050406030204" pitchFamily="18" charset="0"/>
                            </a:rPr>
                            <m:t>𝐶</m:t>
                          </m:r>
                          <m:r>
                            <a:rPr lang="en-GB" sz="1050" i="1">
                              <a:latin typeface="Cambria Math" panose="02040503050406030204" pitchFamily="18" charset="0"/>
                            </a:rPr>
                            <m:t>,</m:t>
                          </m:r>
                          <m:r>
                            <a:rPr lang="en-GB" sz="1050" i="1">
                              <a:latin typeface="Cambria Math" panose="02040503050406030204" pitchFamily="18" charset="0"/>
                            </a:rPr>
                            <m:t>𝐼</m:t>
                          </m:r>
                          <m:r>
                            <a:rPr lang="en-GB" sz="1050" i="1">
                              <a:latin typeface="Cambria Math" panose="02040503050406030204" pitchFamily="18" charset="0"/>
                            </a:rPr>
                            <m:t>→</m:t>
                          </m:r>
                          <m:r>
                            <a:rPr lang="en-GB" sz="1050" i="1">
                              <a:latin typeface="Cambria Math" panose="02040503050406030204" pitchFamily="18" charset="0"/>
                            </a:rPr>
                            <m:t>𝑝</m:t>
                          </m:r>
                        </m:sub>
                      </m:sSub>
                    </m:oMath>
                  </m:oMathPara>
                </a14:m>
                <a:endParaRPr lang="pt-BR" sz="1050">
                  <a:latin typeface="+mj-lt"/>
                </a:endParaRPr>
              </a:p>
              <a:p>
                <a:endParaRPr lang="pt-BR" sz="1050">
                  <a:latin typeface="+mj-lt"/>
                </a:endParaRPr>
              </a:p>
              <a:p>
                <a:endParaRPr lang="pt-BR" sz="1050">
                  <a:latin typeface="+mj-lt"/>
                </a:endParaRPr>
              </a:p>
              <a:p>
                <a:endParaRPr lang="pt-BR" sz="1050">
                  <a:latin typeface="+mj-lt"/>
                </a:endParaRPr>
              </a:p>
              <a:p>
                <a:endParaRPr lang="pt-BR" sz="1050">
                  <a:latin typeface="+mj-lt"/>
                </a:endParaRPr>
              </a:p>
              <a:p>
                <a:endParaRPr lang="pt-BR" sz="1050">
                  <a:latin typeface="+mj-lt"/>
                </a:endParaRPr>
              </a:p>
              <a:p>
                <a:endParaRPr lang="pt-BR" sz="1050">
                  <a:latin typeface="+mj-lt"/>
                </a:endParaRPr>
              </a:p>
              <a:p>
                <a:endParaRPr lang="pt-BR" sz="1050">
                  <a:latin typeface="+mj-lt"/>
                </a:endParaRPr>
              </a:p>
              <a:p>
                <a:r>
                  <a:rPr lang="en-US" sz="900" kern="0">
                    <a:latin typeface="+mj-lt"/>
                  </a:rPr>
                  <a:t>The amount of industry </a:t>
                </a:r>
                <a:r>
                  <a:rPr lang="en-US" sz="900" b="1" kern="0" err="1">
                    <a:latin typeface="+mj-lt"/>
                  </a:rPr>
                  <a:t>i</a:t>
                </a:r>
                <a:r>
                  <a:rPr lang="en-US" sz="900" kern="0">
                    <a:latin typeface="+mj-lt"/>
                  </a:rPr>
                  <a:t> in country </a:t>
                </a:r>
                <a:r>
                  <a:rPr lang="en-US" sz="900" b="1" kern="0">
                    <a:latin typeface="+mj-lt"/>
                  </a:rPr>
                  <a:t>c</a:t>
                </a:r>
                <a:r>
                  <a:rPr lang="en-US" sz="900" kern="0">
                    <a:latin typeface="+mj-lt"/>
                  </a:rPr>
                  <a:t>’s value added reaching final consumers abroad in partner </a:t>
                </a:r>
                <a:r>
                  <a:rPr lang="en-US" sz="900" b="1" kern="0">
                    <a:latin typeface="+mj-lt"/>
                  </a:rPr>
                  <a:t>p</a:t>
                </a:r>
              </a:p>
            </p:txBody>
          </p:sp>
        </mc:Choice>
        <mc:Fallback>
          <p:sp>
            <p:nvSpPr>
              <p:cNvPr id="6" name="TextBox 5">
                <a:extLst>
                  <a:ext uri="{FF2B5EF4-FFF2-40B4-BE49-F238E27FC236}">
                    <a16:creationId xmlns:a16="http://schemas.microsoft.com/office/drawing/2014/main" id="{8BE1AAD9-07D2-2A3A-8026-5634BC7C2C64}"/>
                  </a:ext>
                </a:extLst>
              </p:cNvPr>
              <p:cNvSpPr txBox="1">
                <a:spLocks noRot="1" noChangeAspect="1" noMove="1" noResize="1" noEditPoints="1" noAdjustHandles="1" noChangeArrowheads="1" noChangeShapeType="1" noTextEdit="1"/>
              </p:cNvSpPr>
              <p:nvPr/>
            </p:nvSpPr>
            <p:spPr>
              <a:xfrm>
                <a:off x="4751648" y="1170833"/>
                <a:ext cx="3973627" cy="1836080"/>
              </a:xfrm>
              <a:prstGeom prst="rect">
                <a:avLst/>
              </a:prstGeom>
              <a:blipFill>
                <a:blip r:embed="rId4"/>
                <a:stretch>
                  <a:fillRect b="-66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0E6FFF9-6167-E764-B535-9B468A549296}"/>
              </a:ext>
            </a:extLst>
          </p:cNvPr>
          <p:cNvPicPr>
            <a:picLocks noChangeAspect="1"/>
          </p:cNvPicPr>
          <p:nvPr/>
        </p:nvPicPr>
        <p:blipFill>
          <a:blip r:embed="rId5"/>
          <a:stretch>
            <a:fillRect/>
          </a:stretch>
        </p:blipFill>
        <p:spPr>
          <a:xfrm>
            <a:off x="5066046" y="1776005"/>
            <a:ext cx="3121542" cy="766800"/>
          </a:xfrm>
          <a:prstGeom prst="rect">
            <a:avLst/>
          </a:prstGeom>
        </p:spPr>
      </p:pic>
    </p:spTree>
    <p:extLst>
      <p:ext uri="{BB962C8B-B14F-4D97-AF65-F5344CB8AC3E}">
        <p14:creationId xmlns:p14="http://schemas.microsoft.com/office/powerpoint/2010/main" val="360482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234D8-9AD0-E1F3-C581-D45F74AB60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58D4BE-79A8-D74E-F653-7796A70A22DD}"/>
              </a:ext>
            </a:extLst>
          </p:cNvPr>
          <p:cNvSpPr>
            <a:spLocks noGrp="1"/>
          </p:cNvSpPr>
          <p:nvPr>
            <p:ph idx="1"/>
          </p:nvPr>
        </p:nvSpPr>
        <p:spPr>
          <a:xfrm>
            <a:off x="468000" y="1201500"/>
            <a:ext cx="4452343" cy="3393900"/>
          </a:xfrm>
        </p:spPr>
        <p:txBody>
          <a:bodyPr>
            <a:normAutofit fontScale="62500" lnSpcReduction="20000"/>
          </a:bodyPr>
          <a:lstStyle/>
          <a:p>
            <a:r>
              <a:rPr lang="en-US" b="1">
                <a:latin typeface="+mj-lt"/>
              </a:rPr>
              <a:t>Policy-relevant questions</a:t>
            </a:r>
          </a:p>
          <a:p>
            <a:pPr marL="257175" indent="-257175"/>
            <a:r>
              <a:rPr lang="en-US">
                <a:latin typeface="+mj-lt"/>
              </a:rPr>
              <a:t>How much are services indirectly (through value added linkages) participating in trade through gross exports?</a:t>
            </a:r>
          </a:p>
          <a:p>
            <a:pPr marL="257175" indent="-257175"/>
            <a:r>
              <a:rPr lang="en-US">
                <a:latin typeface="+mj-lt"/>
              </a:rPr>
              <a:t>The “</a:t>
            </a:r>
            <a:r>
              <a:rPr lang="en-US" err="1">
                <a:latin typeface="+mj-lt"/>
              </a:rPr>
              <a:t>servicification</a:t>
            </a:r>
            <a:r>
              <a:rPr lang="en-US">
                <a:latin typeface="+mj-lt"/>
              </a:rPr>
              <a:t>” of manufacturing</a:t>
            </a:r>
          </a:p>
          <a:p>
            <a:pPr marL="257175" indent="-257175"/>
            <a:endParaRPr lang="en-US">
              <a:latin typeface="+mj-lt"/>
            </a:endParaRPr>
          </a:p>
          <a:p>
            <a:pPr marL="257175" indent="-257175"/>
            <a:endParaRPr lang="en-US">
              <a:latin typeface="+mj-lt"/>
            </a:endParaRPr>
          </a:p>
          <a:p>
            <a:r>
              <a:rPr lang="en-US" b="1">
                <a:latin typeface="+mj-lt"/>
              </a:rPr>
              <a:t>Example</a:t>
            </a:r>
          </a:p>
          <a:p>
            <a:pPr marL="257175" indent="-257175"/>
            <a:r>
              <a:rPr lang="en-US" b="1">
                <a:latin typeface="+mj-lt"/>
              </a:rPr>
              <a:t>Q:</a:t>
            </a:r>
            <a:r>
              <a:rPr lang="en-US">
                <a:latin typeface="+mj-lt"/>
              </a:rPr>
              <a:t> How has the importance of services value added embodied in manufacturing exports increased over time in Türkiye? </a:t>
            </a:r>
          </a:p>
          <a:p>
            <a:pPr marL="257175" indent="-257175"/>
            <a:r>
              <a:rPr lang="en-US" b="1">
                <a:latin typeface="+mj-lt"/>
              </a:rPr>
              <a:t>A:</a:t>
            </a:r>
            <a:r>
              <a:rPr lang="en-US">
                <a:latin typeface="+mj-lt"/>
              </a:rPr>
              <a:t> Turkish (c) services value added, both domestic and foreign, in manufacturing (</a:t>
            </a:r>
            <a:r>
              <a:rPr lang="en-US" err="1">
                <a:latin typeface="+mj-lt"/>
              </a:rPr>
              <a:t>i</a:t>
            </a:r>
            <a:r>
              <a:rPr lang="en-US">
                <a:latin typeface="+mj-lt"/>
              </a:rPr>
              <a:t>) gross exports grew from </a:t>
            </a:r>
            <a:r>
              <a:rPr lang="en-US">
                <a:solidFill>
                  <a:srgbClr val="098AAD"/>
                </a:solidFill>
                <a:latin typeface="+mj-lt"/>
                <a:hlinkClick r:id="rId3"/>
              </a:rPr>
              <a:t>22.7% (1995) to 28.5% of gross exports (2022)</a:t>
            </a:r>
            <a:r>
              <a:rPr lang="en-US">
                <a:solidFill>
                  <a:srgbClr val="098AAD"/>
                </a:solidFill>
                <a:latin typeface="+mj-lt"/>
              </a:rPr>
              <a:t>.</a:t>
            </a:r>
            <a:endParaRPr lang="en-US" i="1">
              <a:solidFill>
                <a:srgbClr val="098AAD"/>
              </a:solidFill>
              <a:latin typeface="+mj-lt"/>
            </a:endParaRPr>
          </a:p>
        </p:txBody>
      </p:sp>
      <p:sp>
        <p:nvSpPr>
          <p:cNvPr id="3" name="Slide Number Placeholder 2">
            <a:extLst>
              <a:ext uri="{FF2B5EF4-FFF2-40B4-BE49-F238E27FC236}">
                <a16:creationId xmlns:a16="http://schemas.microsoft.com/office/drawing/2014/main" id="{64734599-5F77-CBC3-E1B6-EA3C84BA6C76}"/>
              </a:ext>
            </a:extLst>
          </p:cNvPr>
          <p:cNvSpPr>
            <a:spLocks noGrp="1"/>
          </p:cNvSpPr>
          <p:nvPr>
            <p:ph type="sldNum" sz="quarter" idx="4"/>
          </p:nvPr>
        </p:nvSpPr>
        <p:spPr/>
        <p:txBody>
          <a:bodyPr/>
          <a:lstStyle/>
          <a:p>
            <a:pPr defTabSz="685800"/>
            <a:fld id="{5000E0FA-5128-4381-9022-C0D25AC8632C}" type="slidenum">
              <a:rPr lang="en-US">
                <a:solidFill>
                  <a:prstClr val="white"/>
                </a:solidFill>
              </a:rPr>
              <a:pPr defTabSz="685800"/>
              <a:t>32</a:t>
            </a:fld>
            <a:endParaRPr lang="en-US">
              <a:solidFill>
                <a:prstClr val="white"/>
              </a:solidFill>
            </a:endParaRPr>
          </a:p>
        </p:txBody>
      </p:sp>
      <p:sp>
        <p:nvSpPr>
          <p:cNvPr id="4" name="Title 3">
            <a:extLst>
              <a:ext uri="{FF2B5EF4-FFF2-40B4-BE49-F238E27FC236}">
                <a16:creationId xmlns:a16="http://schemas.microsoft.com/office/drawing/2014/main" id="{FEB791B5-41A4-6006-AFF4-531EEA8E13C7}"/>
              </a:ext>
            </a:extLst>
          </p:cNvPr>
          <p:cNvSpPr>
            <a:spLocks noGrp="1"/>
          </p:cNvSpPr>
          <p:nvPr>
            <p:ph type="title"/>
          </p:nvPr>
        </p:nvSpPr>
        <p:spPr/>
        <p:txBody>
          <a:bodyPr/>
          <a:lstStyle/>
          <a:p>
            <a:r>
              <a:rPr lang="en-US"/>
              <a:t>4. Services VA share of gross exports (</a:t>
            </a:r>
            <a:r>
              <a:rPr lang="en-GB"/>
              <a:t>EXGR_SERV_FVASH)</a:t>
            </a:r>
            <a:endParaRPr lang="en-US"/>
          </a:p>
        </p:txBody>
      </p:sp>
      <p:sp>
        <p:nvSpPr>
          <p:cNvPr id="5" name="TextBox 4">
            <a:extLst>
              <a:ext uri="{FF2B5EF4-FFF2-40B4-BE49-F238E27FC236}">
                <a16:creationId xmlns:a16="http://schemas.microsoft.com/office/drawing/2014/main" id="{94806A15-F5B3-E10E-F11E-9F635299D298}"/>
              </a:ext>
            </a:extLst>
          </p:cNvPr>
          <p:cNvSpPr txBox="1"/>
          <p:nvPr/>
        </p:nvSpPr>
        <p:spPr>
          <a:xfrm>
            <a:off x="5047061" y="4009148"/>
            <a:ext cx="3783218" cy="1131079"/>
          </a:xfrm>
          <a:prstGeom prst="rect">
            <a:avLst/>
          </a:prstGeom>
          <a:solidFill>
            <a:schemeClr val="tx2">
              <a:lumMod val="25000"/>
              <a:lumOff val="75000"/>
            </a:schemeClr>
          </a:solidFill>
        </p:spPr>
        <p:txBody>
          <a:bodyPr wrap="square">
            <a:spAutoFit/>
          </a:bodyPr>
          <a:lstStyle/>
          <a:p>
            <a:pPr defTabSz="685800"/>
            <a:r>
              <a:rPr lang="en-US" sz="1350" u="sng" dirty="0">
                <a:solidFill>
                  <a:prstClr val="black"/>
                </a:solidFill>
                <a:latin typeface="Arial"/>
              </a:rPr>
              <a:t>Interpretation</a:t>
            </a:r>
          </a:p>
          <a:p>
            <a:pPr defTabSz="685800" fontAlgn="base">
              <a:spcAft>
                <a:spcPct val="0"/>
              </a:spcAft>
            </a:pPr>
            <a:r>
              <a:rPr lang="en-US" altLang="en-US" sz="1350" b="1" dirty="0">
                <a:solidFill>
                  <a:prstClr val="black"/>
                </a:solidFill>
                <a:latin typeface="Arial"/>
              </a:rPr>
              <a:t>High EXGR_SERV_FVASH</a:t>
            </a:r>
            <a:br>
              <a:rPr lang="en-US" altLang="en-US" sz="1350" dirty="0">
                <a:solidFill>
                  <a:prstClr val="black"/>
                </a:solidFill>
                <a:latin typeface="Arial"/>
              </a:rPr>
            </a:br>
            <a:r>
              <a:rPr lang="en-US" altLang="en-US" sz="1350" dirty="0">
                <a:solidFill>
                  <a:prstClr val="black"/>
                </a:solidFill>
                <a:latin typeface="Arial"/>
              </a:rPr>
              <a:t>→ X</a:t>
            </a:r>
          </a:p>
          <a:p>
            <a:pPr defTabSz="685800" fontAlgn="base">
              <a:spcAft>
                <a:spcPct val="0"/>
              </a:spcAft>
            </a:pPr>
            <a:r>
              <a:rPr lang="en-US" altLang="en-US" sz="1350" b="1" dirty="0">
                <a:solidFill>
                  <a:prstClr val="black"/>
                </a:solidFill>
                <a:latin typeface="Arial"/>
              </a:rPr>
              <a:t>Low EXGR_SERV_FVASH</a:t>
            </a:r>
            <a:br>
              <a:rPr lang="en-US" altLang="en-US" sz="1350" dirty="0">
                <a:solidFill>
                  <a:prstClr val="black"/>
                </a:solidFill>
                <a:latin typeface="Arial"/>
              </a:rPr>
            </a:br>
            <a:r>
              <a:rPr lang="en-US" altLang="en-US" sz="1350" dirty="0">
                <a:solidFill>
                  <a:prstClr val="black"/>
                </a:solidFill>
                <a:latin typeface="Arial"/>
              </a:rPr>
              <a:t>→ X</a:t>
            </a:r>
            <a:endParaRPr lang="en-US" sz="1350" dirty="0">
              <a:solidFill>
                <a:prstClr val="black"/>
              </a:solidFill>
              <a:latin typeface="Aria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63F6E75-8B00-C501-3AB9-77250B54F0E1}"/>
                  </a:ext>
                </a:extLst>
              </p:cNvPr>
              <p:cNvSpPr txBox="1"/>
              <p:nvPr/>
            </p:nvSpPr>
            <p:spPr>
              <a:xfrm>
                <a:off x="5047060" y="1058207"/>
                <a:ext cx="3763940" cy="2737801"/>
              </a:xfrm>
              <a:prstGeom prst="rect">
                <a:avLst/>
              </a:prstGeom>
              <a:solidFill>
                <a:schemeClr val="tx2">
                  <a:lumMod val="25000"/>
                  <a:lumOff val="75000"/>
                </a:schemeClr>
              </a:solidFill>
            </p:spPr>
            <p:txBody>
              <a:bodyPr wrap="square">
                <a:spAutoFit/>
              </a:bodyPr>
              <a:lstStyle/>
              <a:p>
                <a:pPr defTabSz="685800"/>
                <a:r>
                  <a:rPr lang="en-US" sz="1050" u="sng" dirty="0">
                    <a:solidFill>
                      <a:prstClr val="black"/>
                    </a:solidFill>
                    <a:latin typeface="Arial"/>
                  </a:rPr>
                  <a:t>Calculation</a:t>
                </a:r>
              </a:p>
              <a:p>
                <a:pPr defTabSz="685800"/>
                <a14:m>
                  <m:oMathPara xmlns:m="http://schemas.openxmlformats.org/officeDocument/2006/math">
                    <m:oMathParaPr>
                      <m:jc m:val="centerGroup"/>
                    </m:oMathParaPr>
                    <m:oMath xmlns:m="http://schemas.openxmlformats.org/officeDocument/2006/math">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𝑒𝑥𝑔𝑟</m:t>
                          </m:r>
                          <m:r>
                            <a:rPr lang="en-GB" sz="1050" i="1">
                              <a:solidFill>
                                <a:prstClr val="black"/>
                              </a:solidFill>
                              <a:latin typeface="Cambria Math" panose="02040503050406030204" pitchFamily="18" charset="0"/>
                            </a:rPr>
                            <m:t>_</m:t>
                          </m:r>
                          <m:r>
                            <a:rPr lang="en-GB" sz="1050" i="1">
                              <a:solidFill>
                                <a:prstClr val="black"/>
                              </a:solidFill>
                              <a:latin typeface="Cambria Math" panose="02040503050406030204" pitchFamily="18" charset="0"/>
                            </a:rPr>
                            <m:t>𝑠𝑒𝑟𝑣</m:t>
                          </m:r>
                          <m:r>
                            <a:rPr lang="en-GB" sz="1050" i="1">
                              <a:solidFill>
                                <a:prstClr val="black"/>
                              </a:solidFill>
                              <a:latin typeface="Cambria Math" panose="02040503050406030204" pitchFamily="18" charset="0"/>
                            </a:rPr>
                            <m:t>_</m:t>
                          </m:r>
                          <m:r>
                            <a:rPr lang="en-GB" sz="1050" i="1">
                              <a:solidFill>
                                <a:prstClr val="black"/>
                              </a:solidFill>
                              <a:latin typeface="Cambria Math" panose="02040503050406030204" pitchFamily="18" charset="0"/>
                            </a:rPr>
                            <m:t>𝑑𝑣𝑎𝑠h</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sub>
                      </m:sSub>
                      <m:r>
                        <a:rPr lang="en-GB" sz="1050" i="1">
                          <a:solidFill>
                            <a:prstClr val="black"/>
                          </a:solidFill>
                          <a:latin typeface="Cambria Math" panose="02040503050406030204" pitchFamily="18" charset="0"/>
                        </a:rPr>
                        <m:t>=100 </m:t>
                      </m:r>
                      <m:r>
                        <a:rPr lang="en-GB" sz="1050" i="1">
                          <a:solidFill>
                            <a:prstClr val="black"/>
                          </a:solidFill>
                          <a:latin typeface="Cambria Math" panose="02040503050406030204" pitchFamily="18" charset="0"/>
                          <a:ea typeface="Cambria Math" panose="02040503050406030204" pitchFamily="18" charset="0"/>
                        </a:rPr>
                        <m:t>× </m:t>
                      </m:r>
                      <m:f>
                        <m:fPr>
                          <m:ctrlPr>
                            <a:rPr lang="en-GB" sz="1050" i="1">
                              <a:solidFill>
                                <a:prstClr val="black"/>
                              </a:solidFill>
                              <a:latin typeface="Cambria Math" panose="02040503050406030204" pitchFamily="18" charset="0"/>
                              <a:ea typeface="Cambria Math" panose="02040503050406030204" pitchFamily="18" charset="0"/>
                            </a:rPr>
                          </m:ctrlPr>
                        </m:fPr>
                        <m:num>
                          <m:sSub>
                            <m:sSubPr>
                              <m:ctrlPr>
                                <a:rPr lang="en-GB" sz="1050" i="1">
                                  <a:solidFill>
                                    <a:prstClr val="black"/>
                                  </a:solidFill>
                                  <a:latin typeface="Cambria Math" panose="02040503050406030204" pitchFamily="18" charset="0"/>
                                </a:rPr>
                              </m:ctrlPr>
                            </m:sSubPr>
                            <m:e>
                              <m:d>
                                <m:dPr>
                                  <m:ctrlPr>
                                    <a:rPr lang="en-GB" sz="1050" i="1">
                                      <a:solidFill>
                                        <a:prstClr val="black"/>
                                      </a:solidFill>
                                      <a:latin typeface="Cambria Math" panose="02040503050406030204" pitchFamily="18" charset="0"/>
                                    </a:rPr>
                                  </m:ctrlPr>
                                </m:dPr>
                                <m:e>
                                  <m:acc>
                                    <m:accPr>
                                      <m:chr m:val="̂"/>
                                      <m:ctrlPr>
                                        <a:rPr lang="en-GB" sz="1050" i="1">
                                          <a:solidFill>
                                            <a:prstClr val="black"/>
                                          </a:solidFill>
                                          <a:latin typeface="Cambria Math" panose="02040503050406030204" pitchFamily="18" charset="0"/>
                                        </a:rPr>
                                      </m:ctrlPr>
                                    </m:accPr>
                                    <m:e>
                                      <m:r>
                                        <a:rPr lang="en-GB" sz="1050" i="1">
                                          <a:solidFill>
                                            <a:prstClr val="black"/>
                                          </a:solidFill>
                                          <a:latin typeface="Cambria Math" panose="02040503050406030204" pitchFamily="18" charset="0"/>
                                        </a:rPr>
                                        <m:t>𝑣</m:t>
                                      </m:r>
                                    </m:e>
                                  </m:acc>
                                  <m:r>
                                    <a:rPr lang="en-GB" sz="1050" i="1">
                                      <a:solidFill>
                                        <a:prstClr val="black"/>
                                      </a:solidFill>
                                      <a:latin typeface="Cambria Math" panose="02040503050406030204" pitchFamily="18" charset="0"/>
                                    </a:rPr>
                                    <m:t>𝐵</m:t>
                                  </m:r>
                                </m:e>
                              </m:d>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rPr>
                                <m:t>𝑆</m:t>
                              </m:r>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sub>
                          </m:sSub>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ea typeface="Cambria Math" panose="02040503050406030204" pitchFamily="18" charset="0"/>
                            </a:rPr>
                            <m:t>×</m:t>
                          </m:r>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𝑒𝑥𝑝</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r>
                                <a:rPr lang="en-GB" sz="1050" i="1">
                                  <a:solidFill>
                                    <a:prstClr val="black"/>
                                  </a:solidFill>
                                  <a:latin typeface="Cambria Math" panose="02040503050406030204" pitchFamily="18" charset="0"/>
                                </a:rPr>
                                <m:t> </m:t>
                              </m:r>
                            </m:sub>
                          </m:sSub>
                        </m:num>
                        <m:den>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𝑒𝑥𝑝</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r>
                                <a:rPr lang="en-GB" sz="1050" i="1">
                                  <a:solidFill>
                                    <a:prstClr val="black"/>
                                  </a:solidFill>
                                  <a:latin typeface="Cambria Math" panose="02040503050406030204" pitchFamily="18" charset="0"/>
                                </a:rPr>
                                <m:t> </m:t>
                              </m:r>
                            </m:sub>
                          </m:sSub>
                        </m:den>
                      </m:f>
                    </m:oMath>
                  </m:oMathPara>
                </a14:m>
                <a:endParaRPr lang="pt-BR" sz="1050" dirty="0">
                  <a:solidFill>
                    <a:srgbClr val="EEECE1"/>
                  </a:solidFill>
                  <a:latin typeface="Arial"/>
                </a:endParaRPr>
              </a:p>
              <a:p>
                <a:pPr defTabSz="685800"/>
                <a14:m>
                  <m:oMathPara xmlns:m="http://schemas.openxmlformats.org/officeDocument/2006/math">
                    <m:oMathParaPr>
                      <m:jc m:val="centerGroup"/>
                    </m:oMathParaPr>
                    <m:oMath xmlns:m="http://schemas.openxmlformats.org/officeDocument/2006/math">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𝑒𝑥𝑔𝑟</m:t>
                          </m:r>
                          <m:r>
                            <a:rPr lang="en-GB" sz="1050" i="1">
                              <a:solidFill>
                                <a:prstClr val="black"/>
                              </a:solidFill>
                              <a:latin typeface="Cambria Math" panose="02040503050406030204" pitchFamily="18" charset="0"/>
                            </a:rPr>
                            <m:t>_</m:t>
                          </m:r>
                          <m:r>
                            <a:rPr lang="en-GB" sz="1050" i="1">
                              <a:solidFill>
                                <a:prstClr val="black"/>
                              </a:solidFill>
                              <a:latin typeface="Cambria Math" panose="02040503050406030204" pitchFamily="18" charset="0"/>
                            </a:rPr>
                            <m:t>𝑠𝑒𝑟𝑣</m:t>
                          </m:r>
                          <m:r>
                            <a:rPr lang="en-GB" sz="1050" i="1">
                              <a:solidFill>
                                <a:prstClr val="black"/>
                              </a:solidFill>
                              <a:latin typeface="Cambria Math" panose="02040503050406030204" pitchFamily="18" charset="0"/>
                            </a:rPr>
                            <m:t>_</m:t>
                          </m:r>
                          <m:r>
                            <a:rPr lang="en-GB" sz="1050" i="1">
                              <a:solidFill>
                                <a:prstClr val="black"/>
                              </a:solidFill>
                              <a:latin typeface="Cambria Math" panose="02040503050406030204" pitchFamily="18" charset="0"/>
                            </a:rPr>
                            <m:t>𝑓𝑣𝑎𝑠h</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sub>
                      </m:sSub>
                      <m:r>
                        <a:rPr lang="en-GB" sz="1050" i="1">
                          <a:solidFill>
                            <a:prstClr val="black"/>
                          </a:solidFill>
                          <a:latin typeface="Cambria Math" panose="02040503050406030204" pitchFamily="18" charset="0"/>
                        </a:rPr>
                        <m:t>=100 </m:t>
                      </m:r>
                      <m:r>
                        <a:rPr lang="en-GB" sz="1050" i="1">
                          <a:solidFill>
                            <a:prstClr val="black"/>
                          </a:solidFill>
                          <a:latin typeface="Cambria Math" panose="02040503050406030204" pitchFamily="18" charset="0"/>
                          <a:ea typeface="Cambria Math" panose="02040503050406030204" pitchFamily="18" charset="0"/>
                        </a:rPr>
                        <m:t>× </m:t>
                      </m:r>
                      <m:f>
                        <m:fPr>
                          <m:ctrlPr>
                            <a:rPr lang="en-GB" sz="1050" i="1">
                              <a:solidFill>
                                <a:prstClr val="black"/>
                              </a:solidFill>
                              <a:latin typeface="Cambria Math" panose="02040503050406030204" pitchFamily="18" charset="0"/>
                              <a:ea typeface="Cambria Math" panose="02040503050406030204" pitchFamily="18" charset="0"/>
                            </a:rPr>
                          </m:ctrlPr>
                        </m:fPr>
                        <m:num>
                          <m:sSub>
                            <m:sSubPr>
                              <m:ctrlPr>
                                <a:rPr lang="en-GB" sz="1050" i="1">
                                  <a:solidFill>
                                    <a:prstClr val="black"/>
                                  </a:solidFill>
                                  <a:latin typeface="Cambria Math" panose="02040503050406030204" pitchFamily="18" charset="0"/>
                                </a:rPr>
                              </m:ctrlPr>
                            </m:sSubPr>
                            <m:e>
                              <m:d>
                                <m:dPr>
                                  <m:ctrlPr>
                                    <a:rPr lang="en-GB" sz="1050" i="1">
                                      <a:solidFill>
                                        <a:prstClr val="black"/>
                                      </a:solidFill>
                                      <a:latin typeface="Cambria Math" panose="02040503050406030204" pitchFamily="18" charset="0"/>
                                    </a:rPr>
                                  </m:ctrlPr>
                                </m:dPr>
                                <m:e>
                                  <m:acc>
                                    <m:accPr>
                                      <m:chr m:val="̂"/>
                                      <m:ctrlPr>
                                        <a:rPr lang="en-GB" sz="1050" i="1">
                                          <a:solidFill>
                                            <a:prstClr val="black"/>
                                          </a:solidFill>
                                          <a:latin typeface="Cambria Math" panose="02040503050406030204" pitchFamily="18" charset="0"/>
                                        </a:rPr>
                                      </m:ctrlPr>
                                    </m:accPr>
                                    <m:e>
                                      <m:r>
                                        <a:rPr lang="en-GB" sz="1050" i="1">
                                          <a:solidFill>
                                            <a:prstClr val="black"/>
                                          </a:solidFill>
                                          <a:latin typeface="Cambria Math" panose="02040503050406030204" pitchFamily="18" charset="0"/>
                                        </a:rPr>
                                        <m:t>𝑣</m:t>
                                      </m:r>
                                    </m:e>
                                  </m:acc>
                                  <m:r>
                                    <a:rPr lang="en-GB" sz="1050" i="1">
                                      <a:solidFill>
                                        <a:prstClr val="black"/>
                                      </a:solidFill>
                                      <a:latin typeface="Cambria Math" panose="02040503050406030204" pitchFamily="18" charset="0"/>
                                    </a:rPr>
                                    <m:t>𝐵</m:t>
                                  </m:r>
                                </m:e>
                              </m:d>
                            </m:e>
                            <m:sub>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rPr>
                                <m:t>𝑆</m:t>
                              </m:r>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sub>
                          </m:sSub>
                          <m:r>
                            <a:rPr lang="en-GB" sz="1050" i="1">
                              <a:solidFill>
                                <a:prstClr val="black"/>
                              </a:solidFill>
                              <a:latin typeface="Cambria Math" panose="02040503050406030204" pitchFamily="18" charset="0"/>
                            </a:rPr>
                            <m:t> </m:t>
                          </m:r>
                          <m:r>
                            <a:rPr lang="en-GB" sz="1050" i="1">
                              <a:solidFill>
                                <a:prstClr val="black"/>
                              </a:solidFill>
                              <a:latin typeface="Cambria Math" panose="02040503050406030204" pitchFamily="18" charset="0"/>
                              <a:ea typeface="Cambria Math" panose="02040503050406030204" pitchFamily="18" charset="0"/>
                            </a:rPr>
                            <m:t>×</m:t>
                          </m:r>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𝑒𝑥𝑝</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r>
                                <a:rPr lang="en-GB" sz="1050" i="1">
                                  <a:solidFill>
                                    <a:prstClr val="black"/>
                                  </a:solidFill>
                                  <a:latin typeface="Cambria Math" panose="02040503050406030204" pitchFamily="18" charset="0"/>
                                </a:rPr>
                                <m:t> </m:t>
                              </m:r>
                            </m:sub>
                          </m:sSub>
                        </m:num>
                        <m:den>
                          <m:sSub>
                            <m:sSubPr>
                              <m:ctrlPr>
                                <a:rPr lang="en-GB" sz="1050" i="1">
                                  <a:solidFill>
                                    <a:prstClr val="black"/>
                                  </a:solidFill>
                                  <a:latin typeface="Cambria Math" panose="02040503050406030204" pitchFamily="18" charset="0"/>
                                </a:rPr>
                              </m:ctrlPr>
                            </m:sSubPr>
                            <m:e>
                              <m:r>
                                <a:rPr lang="en-GB" sz="1050" i="1">
                                  <a:solidFill>
                                    <a:prstClr val="black"/>
                                  </a:solidFill>
                                  <a:latin typeface="Cambria Math" panose="02040503050406030204" pitchFamily="18" charset="0"/>
                                </a:rPr>
                                <m:t>𝑒𝑥𝑝</m:t>
                              </m:r>
                            </m:e>
                            <m:sub>
                              <m:r>
                                <a:rPr lang="en-GB" sz="1050" i="1">
                                  <a:solidFill>
                                    <a:prstClr val="black"/>
                                  </a:solidFill>
                                  <a:latin typeface="Cambria Math" panose="02040503050406030204" pitchFamily="18" charset="0"/>
                                </a:rPr>
                                <m:t>𝑐</m:t>
                              </m:r>
                              <m:r>
                                <a:rPr lang="en-GB" sz="1050" i="1">
                                  <a:solidFill>
                                    <a:prstClr val="black"/>
                                  </a:solidFill>
                                  <a:latin typeface="Cambria Math" panose="02040503050406030204" pitchFamily="18" charset="0"/>
                                </a:rPr>
                                <m:t>,</m:t>
                              </m:r>
                              <m:r>
                                <a:rPr lang="en-GB" sz="1050" i="1">
                                  <a:solidFill>
                                    <a:prstClr val="black"/>
                                  </a:solidFill>
                                  <a:latin typeface="Cambria Math" panose="02040503050406030204" pitchFamily="18" charset="0"/>
                                </a:rPr>
                                <m:t>𝑖</m:t>
                              </m:r>
                              <m:r>
                                <a:rPr lang="en-GB" sz="1050" i="1">
                                  <a:solidFill>
                                    <a:prstClr val="black"/>
                                  </a:solidFill>
                                  <a:latin typeface="Cambria Math" panose="02040503050406030204" pitchFamily="18" charset="0"/>
                                </a:rPr>
                                <m:t> </m:t>
                              </m:r>
                            </m:sub>
                          </m:sSub>
                        </m:den>
                      </m:f>
                    </m:oMath>
                  </m:oMathPara>
                </a14:m>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endParaRPr lang="pt-BR" sz="1050" dirty="0">
                  <a:solidFill>
                    <a:srgbClr val="EEECE1"/>
                  </a:solidFill>
                  <a:latin typeface="Arial"/>
                </a:endParaRPr>
              </a:p>
              <a:p>
                <a:pPr defTabSz="685800"/>
                <a:r>
                  <a:rPr lang="en-US" sz="1050" dirty="0">
                    <a:solidFill>
                      <a:prstClr val="black">
                        <a:lumMod val="50000"/>
                      </a:prstClr>
                    </a:solidFill>
                    <a:latin typeface="Arial"/>
                  </a:rPr>
                  <a:t>The amount of exporter country </a:t>
                </a:r>
                <a:r>
                  <a:rPr lang="en-US" sz="1050" b="1" dirty="0">
                    <a:solidFill>
                      <a:prstClr val="black">
                        <a:lumMod val="50000"/>
                      </a:prstClr>
                    </a:solidFill>
                    <a:latin typeface="Arial"/>
                  </a:rPr>
                  <a:t>c</a:t>
                </a:r>
                <a:r>
                  <a:rPr lang="en-US" sz="1050" dirty="0">
                    <a:solidFill>
                      <a:prstClr val="black">
                        <a:lumMod val="50000"/>
                      </a:prstClr>
                    </a:solidFill>
                    <a:latin typeface="Arial"/>
                  </a:rPr>
                  <a:t>’s (DVASH) and foreign (</a:t>
                </a:r>
                <a:r>
                  <a:rPr lang="en-US" sz="1050" b="1" dirty="0">
                    <a:solidFill>
                      <a:prstClr val="black">
                        <a:lumMod val="50000"/>
                      </a:prstClr>
                    </a:solidFill>
                    <a:latin typeface="Arial"/>
                  </a:rPr>
                  <a:t>-c</a:t>
                </a:r>
                <a:r>
                  <a:rPr lang="en-US" sz="1050" dirty="0">
                    <a:solidFill>
                      <a:prstClr val="black">
                        <a:lumMod val="50000"/>
                      </a:prstClr>
                    </a:solidFill>
                    <a:latin typeface="Arial"/>
                  </a:rPr>
                  <a:t>, FVASH) services value added in the exports</a:t>
                </a:r>
                <a:r>
                  <a:rPr lang="en-US" sz="1050" b="1" dirty="0">
                    <a:solidFill>
                      <a:prstClr val="black">
                        <a:lumMod val="50000"/>
                      </a:prstClr>
                    </a:solidFill>
                    <a:latin typeface="Arial"/>
                  </a:rPr>
                  <a:t> </a:t>
                </a:r>
                <a:r>
                  <a:rPr lang="en-US" sz="1050" dirty="0">
                    <a:solidFill>
                      <a:prstClr val="black">
                        <a:lumMod val="50000"/>
                      </a:prstClr>
                    </a:solidFill>
                    <a:latin typeface="Arial"/>
                  </a:rPr>
                  <a:t>of its industry</a:t>
                </a:r>
                <a:r>
                  <a:rPr lang="en-US" sz="1050" b="1" dirty="0">
                    <a:solidFill>
                      <a:prstClr val="black">
                        <a:lumMod val="50000"/>
                      </a:prstClr>
                    </a:solidFill>
                    <a:latin typeface="Arial"/>
                  </a:rPr>
                  <a:t> </a:t>
                </a:r>
                <a:r>
                  <a:rPr lang="en-US" sz="1050" b="1" dirty="0" err="1">
                    <a:solidFill>
                      <a:prstClr val="black">
                        <a:lumMod val="50000"/>
                      </a:prstClr>
                    </a:solidFill>
                    <a:latin typeface="Arial"/>
                  </a:rPr>
                  <a:t>i</a:t>
                </a:r>
                <a:endParaRPr lang="en-US" sz="1050" b="1" dirty="0">
                  <a:solidFill>
                    <a:prstClr val="black">
                      <a:lumMod val="50000"/>
                    </a:prstClr>
                  </a:solidFill>
                  <a:latin typeface="Arial"/>
                </a:endParaRPr>
              </a:p>
            </p:txBody>
          </p:sp>
        </mc:Choice>
        <mc:Fallback>
          <p:sp>
            <p:nvSpPr>
              <p:cNvPr id="6" name="TextBox 5">
                <a:extLst>
                  <a:ext uri="{FF2B5EF4-FFF2-40B4-BE49-F238E27FC236}">
                    <a16:creationId xmlns:a16="http://schemas.microsoft.com/office/drawing/2014/main" id="{763F6E75-8B00-C501-3AB9-77250B54F0E1}"/>
                  </a:ext>
                </a:extLst>
              </p:cNvPr>
              <p:cNvSpPr txBox="1">
                <a:spLocks noRot="1" noChangeAspect="1" noMove="1" noResize="1" noEditPoints="1" noAdjustHandles="1" noChangeArrowheads="1" noChangeShapeType="1" noTextEdit="1"/>
              </p:cNvSpPr>
              <p:nvPr/>
            </p:nvSpPr>
            <p:spPr>
              <a:xfrm>
                <a:off x="5047060" y="1058207"/>
                <a:ext cx="3763940" cy="2737801"/>
              </a:xfrm>
              <a:prstGeom prst="rect">
                <a:avLst/>
              </a:prstGeom>
              <a:blipFill>
                <a:blip r:embed="rId4"/>
                <a:stretch>
                  <a:fillRect b="-44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C8173AB-D64B-C4E2-D239-A6FB3557EB5D}"/>
              </a:ext>
            </a:extLst>
          </p:cNvPr>
          <p:cNvPicPr>
            <a:picLocks noChangeAspect="1"/>
          </p:cNvPicPr>
          <p:nvPr/>
        </p:nvPicPr>
        <p:blipFill>
          <a:blip r:embed="rId5"/>
          <a:stretch>
            <a:fillRect/>
          </a:stretch>
        </p:blipFill>
        <p:spPr>
          <a:xfrm>
            <a:off x="5322928" y="2205616"/>
            <a:ext cx="3212068" cy="837931"/>
          </a:xfrm>
          <a:prstGeom prst="rect">
            <a:avLst/>
          </a:prstGeom>
        </p:spPr>
      </p:pic>
    </p:spTree>
    <p:extLst>
      <p:ext uri="{BB962C8B-B14F-4D97-AF65-F5344CB8AC3E}">
        <p14:creationId xmlns:p14="http://schemas.microsoft.com/office/powerpoint/2010/main" val="281703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D17A50-E09E-4B58-6720-B474E7BDAAD1}"/>
              </a:ext>
            </a:extLst>
          </p:cNvPr>
          <p:cNvSpPr txBox="1"/>
          <p:nvPr/>
        </p:nvSpPr>
        <p:spPr>
          <a:xfrm>
            <a:off x="529389" y="109537"/>
            <a:ext cx="8294270" cy="3693319"/>
          </a:xfrm>
          <a:prstGeom prst="rect">
            <a:avLst/>
          </a:prstGeom>
          <a:noFill/>
        </p:spPr>
        <p:txBody>
          <a:bodyPr wrap="square" rtlCol="0">
            <a:spAutoFit/>
          </a:bodyPr>
          <a:lstStyle/>
          <a:p>
            <a:pPr lvl="0" eaLnBrk="0" fontAlgn="base" hangingPunct="0">
              <a:spcBef>
                <a:spcPct val="0"/>
              </a:spcBef>
              <a:spcAft>
                <a:spcPct val="0"/>
              </a:spcAft>
            </a:pPr>
            <a:r>
              <a:rPr lang="en-US" altLang="en-US" b="1" dirty="0">
                <a:latin typeface="Arial" panose="020B0604020202020204" pitchFamily="34" charset="0"/>
              </a:rPr>
              <a:t>A one-unit increase in the percentile-transformed Manufacturing IDC variable increases the latent propensity to upgrade by 1.79 standard deviations.</a:t>
            </a:r>
            <a:endParaRPr lang="en-US" altLang="en-US" dirty="0">
              <a:latin typeface="Arial" panose="020B0604020202020204" pitchFamily="34" charset="0"/>
            </a:endParaRPr>
          </a:p>
          <a:p>
            <a:pPr lvl="0" eaLnBrk="0" fontAlgn="base" hangingPunct="0">
              <a:spcBef>
                <a:spcPct val="0"/>
              </a:spcBef>
              <a:spcAft>
                <a:spcPct val="0"/>
              </a:spcAft>
            </a:pPr>
            <a:r>
              <a:rPr lang="en-US" altLang="en-US" dirty="0">
                <a:latin typeface="Arial" panose="020B0604020202020204" pitchFamily="34" charset="0"/>
              </a:rPr>
              <a:t>The problem is that the probit model is estimated on an unobserved latent variable:</a:t>
            </a:r>
          </a:p>
          <a:p>
            <a:pPr lvl="0" eaLnBrk="0" fontAlgn="base" hangingPunct="0">
              <a:spcBef>
                <a:spcPct val="0"/>
              </a:spcBef>
              <a:spcAft>
                <a:spcPct val="0"/>
              </a:spcAft>
            </a:pPr>
            <a:r>
              <a:rPr lang="en-US" altLang="en-US" dirty="0">
                <a:latin typeface="Arial" panose="020B0604020202020204" pitchFamily="34" charset="0"/>
              </a:rPr>
              <a:t>y∗=Xβ+</a:t>
            </a:r>
            <a:r>
              <a:rPr lang="en-US" altLang="en-US" dirty="0" err="1">
                <a:latin typeface="Arial" panose="020B0604020202020204" pitchFamily="34" charset="0"/>
              </a:rPr>
              <a:t>εy</a:t>
            </a:r>
            <a:r>
              <a:rPr lang="en-US" altLang="en-US" dirty="0">
                <a:latin typeface="Arial" panose="020B0604020202020204" pitchFamily="34" charset="0"/>
              </a:rPr>
              <a:t>^* = X\beta + \</a:t>
            </a:r>
            <a:r>
              <a:rPr lang="en-US" altLang="en-US" dirty="0" err="1">
                <a:latin typeface="Arial" panose="020B0604020202020204" pitchFamily="34" charset="0"/>
              </a:rPr>
              <a:t>varepsilony</a:t>
            </a:r>
            <a:r>
              <a:rPr lang="en-US" altLang="en-US" dirty="0">
                <a:latin typeface="Arial" panose="020B0604020202020204" pitchFamily="34" charset="0"/>
              </a:rPr>
              <a:t>∗=Xβ+ε </a:t>
            </a:r>
          </a:p>
          <a:p>
            <a:pPr lvl="0" eaLnBrk="0" fontAlgn="base" hangingPunct="0">
              <a:spcBef>
                <a:spcPct val="0"/>
              </a:spcBef>
              <a:spcAft>
                <a:spcPct val="0"/>
              </a:spcAft>
            </a:pPr>
            <a:r>
              <a:rPr lang="en-US" altLang="en-US" dirty="0">
                <a:latin typeface="Arial" panose="020B0604020202020204" pitchFamily="34" charset="0"/>
              </a:rPr>
              <a:t>and we only observe:</a:t>
            </a:r>
          </a:p>
          <a:p>
            <a:pPr lvl="0" eaLnBrk="0" fontAlgn="base" hangingPunct="0">
              <a:spcBef>
                <a:spcPct val="0"/>
              </a:spcBef>
              <a:spcAft>
                <a:spcPct val="0"/>
              </a:spcAft>
            </a:pPr>
            <a:r>
              <a:rPr lang="en-US" altLang="en-US" dirty="0">
                <a:latin typeface="Arial" panose="020B0604020202020204" pitchFamily="34" charset="0"/>
              </a:rPr>
              <a:t>y=1ify∗&gt;0y = 1 \quad \text{if} \quad y^* &gt; 0y=1ify∗&gt;0 </a:t>
            </a:r>
          </a:p>
          <a:p>
            <a:pPr lvl="0" eaLnBrk="0" fontAlgn="base" hangingPunct="0">
              <a:spcBef>
                <a:spcPct val="0"/>
              </a:spcBef>
              <a:spcAft>
                <a:spcPct val="0"/>
              </a:spcAft>
            </a:pPr>
            <a:r>
              <a:rPr lang="en-US" altLang="en-US" dirty="0">
                <a:latin typeface="Arial" panose="020B0604020202020204" pitchFamily="34" charset="0"/>
              </a:rPr>
              <a:t>with</a:t>
            </a:r>
          </a:p>
          <a:p>
            <a:pPr lvl="0" eaLnBrk="0" fontAlgn="base" hangingPunct="0">
              <a:spcBef>
                <a:spcPct val="0"/>
              </a:spcBef>
              <a:spcAft>
                <a:spcPct val="0"/>
              </a:spcAft>
            </a:pPr>
            <a:r>
              <a:rPr lang="en-US" altLang="en-US" dirty="0">
                <a:latin typeface="Arial" panose="020B0604020202020204" pitchFamily="34" charset="0"/>
              </a:rPr>
              <a:t>P(y=1)=Φ(Xβ)P(y=1)=\Phi(X\beta)P(y=1)=Φ(Xβ) </a:t>
            </a:r>
          </a:p>
          <a:p>
            <a:pPr lvl="0" eaLnBrk="0" fontAlgn="base" hangingPunct="0">
              <a:spcBef>
                <a:spcPct val="0"/>
              </a:spcBef>
              <a:spcAft>
                <a:spcPct val="0"/>
              </a:spcAft>
            </a:pPr>
            <a:r>
              <a:rPr lang="en-US" altLang="en-US" dirty="0">
                <a:latin typeface="Arial" panose="020B0604020202020204" pitchFamily="34" charset="0"/>
              </a:rPr>
              <a:t>where Φ\</a:t>
            </a:r>
            <a:r>
              <a:rPr lang="en-US" altLang="en-US" dirty="0" err="1">
                <a:latin typeface="Arial" panose="020B0604020202020204" pitchFamily="34" charset="0"/>
              </a:rPr>
              <a:t>PhiΦ</a:t>
            </a:r>
            <a:r>
              <a:rPr lang="en-US" altLang="en-US" dirty="0">
                <a:latin typeface="Arial" panose="020B0604020202020204" pitchFamily="34" charset="0"/>
              </a:rPr>
              <a:t> is the cumulative normal distribution.</a:t>
            </a:r>
          </a:p>
          <a:p>
            <a:pPr lvl="0" eaLnBrk="0" fontAlgn="base" hangingPunct="0">
              <a:spcBef>
                <a:spcPct val="0"/>
              </a:spcBef>
              <a:spcAft>
                <a:spcPct val="0"/>
              </a:spcAft>
            </a:pPr>
            <a:endParaRPr lang="en-US" altLang="en-US" dirty="0">
              <a:latin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FF0DFFD8-E584-7B99-3921-EDE08153FFD6}"/>
              </a:ext>
            </a:extLst>
          </p:cNvPr>
          <p:cNvSpPr txBox="1"/>
          <p:nvPr/>
        </p:nvSpPr>
        <p:spPr>
          <a:xfrm>
            <a:off x="529389" y="3112175"/>
            <a:ext cx="8614611"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What does 1.79 mean?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Your Manufacturing IDC variable was transformed to a percentile:</a:t>
            </a:r>
            <a:endParaRPr kumimoji="0" lang="en-US" altLang="en-US" sz="14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Unicode MS"/>
              </a:rPr>
              <a:t>0 = bottom of distribution</a:t>
            </a:r>
            <a:br>
              <a:rPr kumimoji="0" lang="en-US" altLang="en-US" sz="1400" b="0" i="0" u="none" strike="noStrike" cap="none" normalizeH="0" baseline="0" dirty="0">
                <a:ln>
                  <a:noFill/>
                </a:ln>
                <a:solidFill>
                  <a:schemeClr val="tx1"/>
                </a:solidFill>
                <a:effectLst/>
                <a:latin typeface="Arial Unicode MS"/>
              </a:rPr>
            </a:br>
            <a:r>
              <a:rPr kumimoji="0" lang="en-US" altLang="en-US" sz="1400" b="0" i="0" u="none" strike="noStrike" cap="none" normalizeH="0" baseline="0" dirty="0">
                <a:ln>
                  <a:noFill/>
                </a:ln>
                <a:solidFill>
                  <a:schemeClr val="tx1"/>
                </a:solidFill>
                <a:effectLst/>
                <a:latin typeface="Arial Unicode MS"/>
              </a:rPr>
              <a:t>1 = top of distribution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rPr>
              <a:t>(or 0–100 then rescaled).</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So a coefficient of 1.79 means: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Moving from the bottom to the top of the Manufacturing IDC distribution increases the probit index by 1.79.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Since a standard normal distribution has a standard deviation of 1, this is actually a </a:t>
            </a:r>
            <a:r>
              <a:rPr kumimoji="0" lang="en-US" altLang="en-US" sz="1400" b="1" i="0" u="none" strike="noStrike" cap="none" normalizeH="0" baseline="0" dirty="0">
                <a:ln>
                  <a:noFill/>
                </a:ln>
                <a:solidFill>
                  <a:schemeClr val="tx1"/>
                </a:solidFill>
                <a:effectLst/>
                <a:latin typeface="Arial" panose="020B0604020202020204" pitchFamily="34" charset="0"/>
              </a:rPr>
              <a:t>very large effect</a:t>
            </a:r>
            <a:r>
              <a:rPr kumimoji="0" lang="en-US" altLang="en-US" sz="1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43473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80F8E1-0164-98CB-F772-B8E21808D41A}"/>
              </a:ext>
            </a:extLst>
          </p:cNvPr>
          <p:cNvSpPr/>
          <p:nvPr/>
        </p:nvSpPr>
        <p:spPr>
          <a:xfrm>
            <a:off x="933450" y="476250"/>
            <a:ext cx="991603" cy="193357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ACB1E154-5A3A-4F73-C320-4DC2E25AE9EE}"/>
              </a:ext>
            </a:extLst>
          </p:cNvPr>
          <p:cNvSpPr/>
          <p:nvPr/>
        </p:nvSpPr>
        <p:spPr>
          <a:xfrm>
            <a:off x="933450" y="2638425"/>
            <a:ext cx="2466975" cy="2421741"/>
          </a:xfrm>
          <a:prstGeom prst="rect">
            <a:avLst/>
          </a:prstGeom>
          <a:no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FD081937-484D-C1AC-84DC-CE61EF2E9132}"/>
              </a:ext>
            </a:extLst>
          </p:cNvPr>
          <p:cNvSpPr/>
          <p:nvPr/>
        </p:nvSpPr>
        <p:spPr>
          <a:xfrm>
            <a:off x="2057902" y="483967"/>
            <a:ext cx="1494924" cy="193357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DC34447-8CA5-0423-2FE0-A5F8E0371B4A}"/>
              </a:ext>
            </a:extLst>
          </p:cNvPr>
          <p:cNvSpPr/>
          <p:nvPr/>
        </p:nvSpPr>
        <p:spPr>
          <a:xfrm>
            <a:off x="3714750" y="2638425"/>
            <a:ext cx="2466975" cy="1933575"/>
          </a:xfrm>
          <a:prstGeom prst="rect">
            <a:avLst/>
          </a:prstGeom>
          <a:no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68C81E70-F873-21EE-3F90-7CAF413D7819}"/>
              </a:ext>
            </a:extLst>
          </p:cNvPr>
          <p:cNvSpPr/>
          <p:nvPr/>
        </p:nvSpPr>
        <p:spPr>
          <a:xfrm>
            <a:off x="4872790" y="459492"/>
            <a:ext cx="910778" cy="193357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11CC1E2-00B3-DB93-37C0-AF5327A9E007}"/>
              </a:ext>
            </a:extLst>
          </p:cNvPr>
          <p:cNvSpPr/>
          <p:nvPr/>
        </p:nvSpPr>
        <p:spPr>
          <a:xfrm>
            <a:off x="6496050" y="2638425"/>
            <a:ext cx="2466975" cy="1933575"/>
          </a:xfrm>
          <a:prstGeom prst="rect">
            <a:avLst/>
          </a:prstGeom>
          <a:noFill/>
          <a:ln w="3810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5D139DB-3B2D-D020-01A0-24F723BBB287}"/>
              </a:ext>
            </a:extLst>
          </p:cNvPr>
          <p:cNvSpPr txBox="1"/>
          <p:nvPr/>
        </p:nvSpPr>
        <p:spPr>
          <a:xfrm>
            <a:off x="1025236" y="526473"/>
            <a:ext cx="779501" cy="1754326"/>
          </a:xfrm>
          <a:prstGeom prst="rect">
            <a:avLst/>
          </a:prstGeom>
          <a:noFill/>
        </p:spPr>
        <p:txBody>
          <a:bodyPr wrap="square" rtlCol="0">
            <a:spAutoFit/>
          </a:bodyPr>
          <a:lstStyle/>
          <a:p>
            <a:r>
              <a:rPr lang="en-GB" sz="1350" b="1" u="sng" dirty="0"/>
              <a:t>L to LM</a:t>
            </a:r>
          </a:p>
          <a:p>
            <a:r>
              <a:rPr lang="en-GB" sz="1350" dirty="0"/>
              <a:t>ALB</a:t>
            </a:r>
          </a:p>
          <a:p>
            <a:r>
              <a:rPr lang="en-GB" sz="1350" b="1" dirty="0">
                <a:solidFill>
                  <a:srgbClr val="92D050"/>
                </a:solidFill>
              </a:rPr>
              <a:t>CHN</a:t>
            </a:r>
          </a:p>
          <a:p>
            <a:r>
              <a:rPr lang="en-GB" sz="1350" dirty="0"/>
              <a:t>GEO</a:t>
            </a:r>
          </a:p>
          <a:p>
            <a:r>
              <a:rPr lang="en-GB" sz="1350" dirty="0"/>
              <a:t>MRT</a:t>
            </a:r>
          </a:p>
          <a:p>
            <a:r>
              <a:rPr lang="en-GB" sz="1350" b="1" dirty="0">
                <a:solidFill>
                  <a:srgbClr val="92D050"/>
                </a:solidFill>
              </a:rPr>
              <a:t>SEN</a:t>
            </a:r>
          </a:p>
          <a:p>
            <a:r>
              <a:rPr lang="en-GB" sz="1350" dirty="0"/>
              <a:t>SLB</a:t>
            </a:r>
          </a:p>
          <a:p>
            <a:r>
              <a:rPr lang="en-GB" sz="1350" dirty="0"/>
              <a:t>ZMB</a:t>
            </a:r>
            <a:endParaRPr lang="en-US" sz="1350" dirty="0"/>
          </a:p>
        </p:txBody>
      </p:sp>
      <p:sp>
        <p:nvSpPr>
          <p:cNvPr id="11" name="TextBox 10">
            <a:extLst>
              <a:ext uri="{FF2B5EF4-FFF2-40B4-BE49-F238E27FC236}">
                <a16:creationId xmlns:a16="http://schemas.microsoft.com/office/drawing/2014/main" id="{BC7122EF-A975-E8D7-BEC7-1A003F9329FF}"/>
              </a:ext>
            </a:extLst>
          </p:cNvPr>
          <p:cNvSpPr txBox="1"/>
          <p:nvPr/>
        </p:nvSpPr>
        <p:spPr>
          <a:xfrm>
            <a:off x="1025236" y="2672050"/>
            <a:ext cx="2265218" cy="2377574"/>
          </a:xfrm>
          <a:prstGeom prst="rect">
            <a:avLst/>
          </a:prstGeom>
          <a:noFill/>
        </p:spPr>
        <p:txBody>
          <a:bodyPr wrap="square" numCol="2" rtlCol="0">
            <a:spAutoFit/>
          </a:bodyPr>
          <a:lstStyle/>
          <a:p>
            <a:r>
              <a:rPr lang="en-GB" sz="1350" b="1" u="sng" dirty="0"/>
              <a:t>Stuck L</a:t>
            </a:r>
          </a:p>
          <a:p>
            <a:r>
              <a:rPr lang="en-GB" sz="1350" dirty="0"/>
              <a:t>AFG</a:t>
            </a:r>
          </a:p>
          <a:p>
            <a:r>
              <a:rPr lang="en-GB" sz="1350" dirty="0"/>
              <a:t>BDI</a:t>
            </a:r>
          </a:p>
          <a:p>
            <a:r>
              <a:rPr lang="en-GB" sz="1350" dirty="0"/>
              <a:t>BFA</a:t>
            </a:r>
          </a:p>
          <a:p>
            <a:r>
              <a:rPr lang="en-GB" sz="1350" dirty="0"/>
              <a:t>CAF</a:t>
            </a:r>
          </a:p>
          <a:p>
            <a:r>
              <a:rPr lang="en-GB" sz="1350" b="1" dirty="0">
                <a:solidFill>
                  <a:schemeClr val="accent6"/>
                </a:solidFill>
              </a:rPr>
              <a:t>COD</a:t>
            </a:r>
          </a:p>
          <a:p>
            <a:r>
              <a:rPr lang="en-GB" sz="1350" dirty="0"/>
              <a:t>ERI</a:t>
            </a:r>
          </a:p>
          <a:p>
            <a:r>
              <a:rPr lang="en-GB" sz="1350" dirty="0"/>
              <a:t>ETH</a:t>
            </a:r>
            <a:endParaRPr lang="en-US" sz="1350" dirty="0"/>
          </a:p>
          <a:p>
            <a:r>
              <a:rPr lang="en-US" sz="1350" dirty="0"/>
              <a:t>GMB</a:t>
            </a:r>
          </a:p>
          <a:p>
            <a:r>
              <a:rPr lang="en-GB" sz="1350" dirty="0"/>
              <a:t>GNB</a:t>
            </a:r>
          </a:p>
          <a:p>
            <a:r>
              <a:rPr lang="en-GB" sz="1350" dirty="0"/>
              <a:t>LBR</a:t>
            </a:r>
          </a:p>
          <a:p>
            <a:r>
              <a:rPr lang="en-GB" sz="1350" dirty="0"/>
              <a:t>MDG</a:t>
            </a:r>
          </a:p>
          <a:p>
            <a:r>
              <a:rPr lang="en-GB" sz="1350" dirty="0"/>
              <a:t>MLI</a:t>
            </a:r>
          </a:p>
          <a:p>
            <a:r>
              <a:rPr lang="en-GB" sz="1350" dirty="0"/>
              <a:t>MOZ</a:t>
            </a:r>
          </a:p>
          <a:p>
            <a:r>
              <a:rPr lang="en-GB" sz="1350" dirty="0"/>
              <a:t>MWI</a:t>
            </a:r>
          </a:p>
          <a:p>
            <a:r>
              <a:rPr lang="en-GB" sz="1350" dirty="0"/>
              <a:t>NER</a:t>
            </a:r>
          </a:p>
          <a:p>
            <a:r>
              <a:rPr lang="en-GB" sz="1350" dirty="0"/>
              <a:t>RWA</a:t>
            </a:r>
          </a:p>
          <a:p>
            <a:r>
              <a:rPr lang="en-GB" sz="1350" dirty="0"/>
              <a:t>SLE</a:t>
            </a:r>
            <a:endParaRPr lang="en-US" sz="1350" dirty="0"/>
          </a:p>
          <a:p>
            <a:r>
              <a:rPr lang="en-US" sz="1350" dirty="0"/>
              <a:t>SOM</a:t>
            </a:r>
          </a:p>
          <a:p>
            <a:r>
              <a:rPr lang="en-US" sz="1350" dirty="0"/>
              <a:t>TCD</a:t>
            </a:r>
          </a:p>
          <a:p>
            <a:r>
              <a:rPr lang="en-US" sz="1350" dirty="0"/>
              <a:t>TGO</a:t>
            </a:r>
          </a:p>
          <a:p>
            <a:r>
              <a:rPr lang="en-US" sz="1350" dirty="0"/>
              <a:t>UGA</a:t>
            </a:r>
            <a:endParaRPr lang="en-GB" sz="1350" dirty="0"/>
          </a:p>
        </p:txBody>
      </p:sp>
      <p:sp>
        <p:nvSpPr>
          <p:cNvPr id="12" name="TextBox 11">
            <a:extLst>
              <a:ext uri="{FF2B5EF4-FFF2-40B4-BE49-F238E27FC236}">
                <a16:creationId xmlns:a16="http://schemas.microsoft.com/office/drawing/2014/main" id="{BF558769-B9F4-02BF-92B0-B13DA5EBAEB1}"/>
              </a:ext>
            </a:extLst>
          </p:cNvPr>
          <p:cNvSpPr txBox="1"/>
          <p:nvPr/>
        </p:nvSpPr>
        <p:spPr>
          <a:xfrm>
            <a:off x="2158780" y="459493"/>
            <a:ext cx="1754993" cy="1754326"/>
          </a:xfrm>
          <a:prstGeom prst="rect">
            <a:avLst/>
          </a:prstGeom>
          <a:noFill/>
        </p:spPr>
        <p:txBody>
          <a:bodyPr wrap="square" numCol="2" rtlCol="0">
            <a:spAutoFit/>
          </a:bodyPr>
          <a:lstStyle/>
          <a:p>
            <a:r>
              <a:rPr lang="en-GB" sz="1350" b="1" u="sng" dirty="0"/>
              <a:t>LM to UM</a:t>
            </a:r>
          </a:p>
          <a:p>
            <a:r>
              <a:rPr lang="en-GB" sz="1350" dirty="0"/>
              <a:t>ALB</a:t>
            </a:r>
          </a:p>
          <a:p>
            <a:r>
              <a:rPr lang="en-GB" sz="1350" dirty="0"/>
              <a:t>BLZ</a:t>
            </a:r>
          </a:p>
          <a:p>
            <a:r>
              <a:rPr lang="en-GB" sz="1350" dirty="0"/>
              <a:t>DZA</a:t>
            </a:r>
          </a:p>
          <a:p>
            <a:r>
              <a:rPr lang="en-GB" sz="1350" dirty="0"/>
              <a:t>FJI</a:t>
            </a:r>
          </a:p>
          <a:p>
            <a:r>
              <a:rPr lang="en-GB" sz="1350" dirty="0"/>
              <a:t>IRN</a:t>
            </a:r>
          </a:p>
          <a:p>
            <a:r>
              <a:rPr lang="en-GB" sz="1350" dirty="0"/>
              <a:t>MNG</a:t>
            </a:r>
          </a:p>
          <a:p>
            <a:r>
              <a:rPr lang="en-GB" sz="1350" dirty="0"/>
              <a:t>TON </a:t>
            </a:r>
          </a:p>
          <a:p>
            <a:endParaRPr lang="en-GB" sz="1350" dirty="0"/>
          </a:p>
          <a:p>
            <a:endParaRPr lang="en-GB" sz="1350" dirty="0"/>
          </a:p>
          <a:p>
            <a:r>
              <a:rPr lang="en-GB" sz="1350" b="1" dirty="0">
                <a:solidFill>
                  <a:schemeClr val="accent6"/>
                </a:solidFill>
              </a:rPr>
              <a:t>TUR</a:t>
            </a:r>
          </a:p>
          <a:p>
            <a:r>
              <a:rPr lang="en-GB" sz="1350" b="1" dirty="0">
                <a:solidFill>
                  <a:schemeClr val="accent6"/>
                </a:solidFill>
              </a:rPr>
              <a:t>ZAF</a:t>
            </a:r>
            <a:endParaRPr lang="en-US" sz="1350" b="1" dirty="0">
              <a:solidFill>
                <a:schemeClr val="accent6"/>
              </a:solidFill>
            </a:endParaRPr>
          </a:p>
        </p:txBody>
      </p:sp>
      <p:sp>
        <p:nvSpPr>
          <p:cNvPr id="14" name="TextBox 13">
            <a:extLst>
              <a:ext uri="{FF2B5EF4-FFF2-40B4-BE49-F238E27FC236}">
                <a16:creationId xmlns:a16="http://schemas.microsoft.com/office/drawing/2014/main" id="{7B7B005C-9DB3-5E2C-5804-F685A032CE7B}"/>
              </a:ext>
            </a:extLst>
          </p:cNvPr>
          <p:cNvSpPr txBox="1"/>
          <p:nvPr/>
        </p:nvSpPr>
        <p:spPr>
          <a:xfrm>
            <a:off x="3815629" y="2705675"/>
            <a:ext cx="2265218" cy="1338828"/>
          </a:xfrm>
          <a:prstGeom prst="rect">
            <a:avLst/>
          </a:prstGeom>
          <a:noFill/>
        </p:spPr>
        <p:txBody>
          <a:bodyPr wrap="square" numCol="2" rtlCol="0">
            <a:spAutoFit/>
          </a:bodyPr>
          <a:lstStyle/>
          <a:p>
            <a:r>
              <a:rPr lang="en-GB" sz="1350" b="1" u="sng" dirty="0"/>
              <a:t>Stuck LM</a:t>
            </a:r>
          </a:p>
          <a:p>
            <a:r>
              <a:rPr lang="en-GB" sz="1350" dirty="0"/>
              <a:t>BOL</a:t>
            </a:r>
          </a:p>
          <a:p>
            <a:r>
              <a:rPr lang="en-GB" sz="1350" dirty="0"/>
              <a:t>CPV</a:t>
            </a:r>
          </a:p>
          <a:p>
            <a:r>
              <a:rPr lang="en-GB" sz="1350" dirty="0"/>
              <a:t>DJI</a:t>
            </a:r>
          </a:p>
          <a:p>
            <a:r>
              <a:rPr lang="en-GB" sz="1350" b="1" dirty="0">
                <a:solidFill>
                  <a:schemeClr val="accent6"/>
                </a:solidFill>
              </a:rPr>
              <a:t>EGY</a:t>
            </a:r>
          </a:p>
          <a:p>
            <a:r>
              <a:rPr lang="en-GB" sz="1350" dirty="0"/>
              <a:t>FSM</a:t>
            </a:r>
          </a:p>
          <a:p>
            <a:r>
              <a:rPr lang="en-GB" sz="1350" dirty="0"/>
              <a:t>KIR</a:t>
            </a:r>
          </a:p>
          <a:p>
            <a:r>
              <a:rPr lang="en-GB" sz="1350" b="1" dirty="0">
                <a:solidFill>
                  <a:schemeClr val="accent6"/>
                </a:solidFill>
              </a:rPr>
              <a:t>MAR</a:t>
            </a:r>
          </a:p>
          <a:p>
            <a:r>
              <a:rPr lang="en-GB" sz="1350" dirty="0"/>
              <a:t>PHL</a:t>
            </a:r>
          </a:p>
          <a:p>
            <a:r>
              <a:rPr lang="en-GB" sz="1350" dirty="0"/>
              <a:t>SWZ</a:t>
            </a:r>
          </a:p>
          <a:p>
            <a:r>
              <a:rPr lang="en-GB" sz="1350" dirty="0"/>
              <a:t>VUT</a:t>
            </a:r>
          </a:p>
          <a:p>
            <a:r>
              <a:rPr lang="en-GB" sz="1350" dirty="0"/>
              <a:t>WSM</a:t>
            </a:r>
          </a:p>
        </p:txBody>
      </p:sp>
      <p:sp>
        <p:nvSpPr>
          <p:cNvPr id="15" name="TextBox 14">
            <a:extLst>
              <a:ext uri="{FF2B5EF4-FFF2-40B4-BE49-F238E27FC236}">
                <a16:creationId xmlns:a16="http://schemas.microsoft.com/office/drawing/2014/main" id="{355EB3DA-C08C-8636-A1BA-F3C7C356BA8C}"/>
              </a:ext>
            </a:extLst>
          </p:cNvPr>
          <p:cNvSpPr txBox="1"/>
          <p:nvPr/>
        </p:nvSpPr>
        <p:spPr>
          <a:xfrm>
            <a:off x="4973668" y="509715"/>
            <a:ext cx="910778" cy="1754326"/>
          </a:xfrm>
          <a:prstGeom prst="rect">
            <a:avLst/>
          </a:prstGeom>
          <a:noFill/>
        </p:spPr>
        <p:txBody>
          <a:bodyPr wrap="square" rtlCol="0">
            <a:spAutoFit/>
          </a:bodyPr>
          <a:lstStyle/>
          <a:p>
            <a:r>
              <a:rPr lang="en-GB" sz="1350" b="1" u="sng" dirty="0"/>
              <a:t>UM to H</a:t>
            </a:r>
          </a:p>
          <a:p>
            <a:r>
              <a:rPr lang="en-GB" sz="1350" dirty="0"/>
              <a:t>ATG</a:t>
            </a:r>
          </a:p>
          <a:p>
            <a:r>
              <a:rPr lang="en-GB" sz="1350" dirty="0"/>
              <a:t>BRB</a:t>
            </a:r>
          </a:p>
          <a:p>
            <a:r>
              <a:rPr lang="en-GB" sz="1350" b="1" dirty="0">
                <a:solidFill>
                  <a:schemeClr val="accent6"/>
                </a:solidFill>
              </a:rPr>
              <a:t>HUN</a:t>
            </a:r>
          </a:p>
          <a:p>
            <a:r>
              <a:rPr lang="en-GB" sz="1350" b="1" dirty="0">
                <a:solidFill>
                  <a:schemeClr val="accent6"/>
                </a:solidFill>
              </a:rPr>
              <a:t>LVA</a:t>
            </a:r>
          </a:p>
          <a:p>
            <a:r>
              <a:rPr lang="en-GB" sz="1350" b="1" dirty="0">
                <a:solidFill>
                  <a:schemeClr val="accent6"/>
                </a:solidFill>
              </a:rPr>
              <a:t>MLT</a:t>
            </a:r>
          </a:p>
          <a:p>
            <a:r>
              <a:rPr lang="en-GB" sz="1350" dirty="0"/>
              <a:t>PLW</a:t>
            </a:r>
          </a:p>
          <a:p>
            <a:r>
              <a:rPr lang="en-GB" sz="1350" b="1" dirty="0">
                <a:solidFill>
                  <a:schemeClr val="accent6"/>
                </a:solidFill>
              </a:rPr>
              <a:t>RUS</a:t>
            </a:r>
            <a:endParaRPr lang="en-US" sz="1350" b="1" dirty="0">
              <a:solidFill>
                <a:schemeClr val="accent6"/>
              </a:solidFill>
            </a:endParaRPr>
          </a:p>
        </p:txBody>
      </p:sp>
      <p:sp>
        <p:nvSpPr>
          <p:cNvPr id="16" name="TextBox 15">
            <a:extLst>
              <a:ext uri="{FF2B5EF4-FFF2-40B4-BE49-F238E27FC236}">
                <a16:creationId xmlns:a16="http://schemas.microsoft.com/office/drawing/2014/main" id="{9CD3569D-2F4A-E002-ABE7-6A10EF3BDF31}"/>
              </a:ext>
            </a:extLst>
          </p:cNvPr>
          <p:cNvSpPr txBox="1"/>
          <p:nvPr/>
        </p:nvSpPr>
        <p:spPr>
          <a:xfrm>
            <a:off x="6596929" y="2705676"/>
            <a:ext cx="2265218" cy="1546577"/>
          </a:xfrm>
          <a:prstGeom prst="rect">
            <a:avLst/>
          </a:prstGeom>
          <a:noFill/>
        </p:spPr>
        <p:txBody>
          <a:bodyPr wrap="square" rtlCol="0">
            <a:spAutoFit/>
          </a:bodyPr>
          <a:lstStyle/>
          <a:p>
            <a:r>
              <a:rPr lang="en-GB" sz="1350" b="1" u="sng" dirty="0"/>
              <a:t>Stuck UM</a:t>
            </a:r>
          </a:p>
          <a:p>
            <a:r>
              <a:rPr lang="en-GB" sz="1350" dirty="0"/>
              <a:t>GAB</a:t>
            </a:r>
          </a:p>
          <a:p>
            <a:r>
              <a:rPr lang="en-GB" sz="1350" dirty="0"/>
              <a:t>LBY</a:t>
            </a:r>
          </a:p>
          <a:p>
            <a:r>
              <a:rPr lang="en-GB" sz="1350" dirty="0"/>
              <a:t>LCA</a:t>
            </a:r>
          </a:p>
          <a:p>
            <a:r>
              <a:rPr lang="en-GB" sz="1350" b="1" dirty="0">
                <a:solidFill>
                  <a:schemeClr val="accent6"/>
                </a:solidFill>
              </a:rPr>
              <a:t>MEX</a:t>
            </a:r>
          </a:p>
          <a:p>
            <a:r>
              <a:rPr lang="en-GB" sz="1350" dirty="0"/>
              <a:t>MUS</a:t>
            </a:r>
          </a:p>
          <a:p>
            <a:r>
              <a:rPr lang="en-GB" sz="1350" dirty="0"/>
              <a:t>MYS</a:t>
            </a:r>
            <a:endParaRPr lang="en-US" sz="1350" dirty="0"/>
          </a:p>
        </p:txBody>
      </p:sp>
      <p:sp>
        <p:nvSpPr>
          <p:cNvPr id="13" name="Rectangle 12">
            <a:extLst>
              <a:ext uri="{FF2B5EF4-FFF2-40B4-BE49-F238E27FC236}">
                <a16:creationId xmlns:a16="http://schemas.microsoft.com/office/drawing/2014/main" id="{CEB3DD1A-A8A9-CA73-CB78-D89749A3D5EC}"/>
              </a:ext>
            </a:extLst>
          </p:cNvPr>
          <p:cNvSpPr/>
          <p:nvPr/>
        </p:nvSpPr>
        <p:spPr>
          <a:xfrm>
            <a:off x="3714750" y="483967"/>
            <a:ext cx="996116" cy="193357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B812E619-B4CC-7A23-00B2-5E21071FEF03}"/>
              </a:ext>
            </a:extLst>
          </p:cNvPr>
          <p:cNvSpPr txBox="1"/>
          <p:nvPr/>
        </p:nvSpPr>
        <p:spPr>
          <a:xfrm>
            <a:off x="3806536" y="534190"/>
            <a:ext cx="779501" cy="1754326"/>
          </a:xfrm>
          <a:prstGeom prst="rect">
            <a:avLst/>
          </a:prstGeom>
          <a:noFill/>
        </p:spPr>
        <p:txBody>
          <a:bodyPr wrap="square" rtlCol="0">
            <a:spAutoFit/>
          </a:bodyPr>
          <a:lstStyle/>
          <a:p>
            <a:r>
              <a:rPr lang="en-GB" sz="1350" b="1" u="sng" dirty="0"/>
              <a:t>L to UM</a:t>
            </a:r>
          </a:p>
          <a:p>
            <a:r>
              <a:rPr lang="en-GB" sz="1350" dirty="0"/>
              <a:t>ARM</a:t>
            </a:r>
            <a:br>
              <a:rPr lang="en-GB" sz="1350" dirty="0"/>
            </a:br>
            <a:r>
              <a:rPr lang="en-GB" sz="1350" dirty="0"/>
              <a:t>AZE</a:t>
            </a:r>
          </a:p>
          <a:p>
            <a:r>
              <a:rPr lang="en-GB" sz="1350" dirty="0"/>
              <a:t>BIH</a:t>
            </a:r>
          </a:p>
          <a:p>
            <a:r>
              <a:rPr lang="en-GB" sz="1350" b="1" dirty="0">
                <a:solidFill>
                  <a:schemeClr val="accent6"/>
                </a:solidFill>
              </a:rPr>
              <a:t>CHN</a:t>
            </a:r>
          </a:p>
          <a:p>
            <a:r>
              <a:rPr lang="en-GB" sz="1350" dirty="0"/>
              <a:t>GEO</a:t>
            </a:r>
          </a:p>
          <a:p>
            <a:r>
              <a:rPr lang="en-GB" sz="1350" dirty="0"/>
              <a:t>GNQ</a:t>
            </a:r>
          </a:p>
          <a:p>
            <a:r>
              <a:rPr lang="en-GB" sz="1350" dirty="0"/>
              <a:t>GUY</a:t>
            </a:r>
            <a:endParaRPr lang="en-US" sz="1350" dirty="0"/>
          </a:p>
        </p:txBody>
      </p:sp>
      <p:sp>
        <p:nvSpPr>
          <p:cNvPr id="18" name="Rectangle 17">
            <a:extLst>
              <a:ext uri="{FF2B5EF4-FFF2-40B4-BE49-F238E27FC236}">
                <a16:creationId xmlns:a16="http://schemas.microsoft.com/office/drawing/2014/main" id="{93DED06B-9C5E-07C7-6E3A-85FCA29648B2}"/>
              </a:ext>
            </a:extLst>
          </p:cNvPr>
          <p:cNvSpPr/>
          <p:nvPr/>
        </p:nvSpPr>
        <p:spPr>
          <a:xfrm>
            <a:off x="5938473" y="459492"/>
            <a:ext cx="910778" cy="193357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31DB573D-E5B3-961B-69FF-F3958345855C}"/>
              </a:ext>
            </a:extLst>
          </p:cNvPr>
          <p:cNvSpPr txBox="1"/>
          <p:nvPr/>
        </p:nvSpPr>
        <p:spPr>
          <a:xfrm>
            <a:off x="6039352" y="509715"/>
            <a:ext cx="910778" cy="1962076"/>
          </a:xfrm>
          <a:prstGeom prst="rect">
            <a:avLst/>
          </a:prstGeom>
          <a:noFill/>
        </p:spPr>
        <p:txBody>
          <a:bodyPr wrap="square" rtlCol="0">
            <a:spAutoFit/>
          </a:bodyPr>
          <a:lstStyle/>
          <a:p>
            <a:r>
              <a:rPr lang="en-GB" sz="1350" b="1" u="sng" dirty="0"/>
              <a:t>UM to H</a:t>
            </a:r>
          </a:p>
          <a:p>
            <a:r>
              <a:rPr lang="en-GB" sz="1350" b="1" dirty="0">
                <a:solidFill>
                  <a:schemeClr val="accent6"/>
                </a:solidFill>
              </a:rPr>
              <a:t>BGR</a:t>
            </a:r>
          </a:p>
          <a:p>
            <a:r>
              <a:rPr lang="en-GB" sz="1350" b="1" dirty="0">
                <a:solidFill>
                  <a:schemeClr val="accent6"/>
                </a:solidFill>
              </a:rPr>
              <a:t>CRI</a:t>
            </a:r>
          </a:p>
          <a:p>
            <a:r>
              <a:rPr lang="en-GB" sz="1350" b="1" dirty="0">
                <a:solidFill>
                  <a:schemeClr val="accent6"/>
                </a:solidFill>
              </a:rPr>
              <a:t>EST</a:t>
            </a:r>
          </a:p>
          <a:p>
            <a:r>
              <a:rPr lang="en-GB" sz="1350" b="1" dirty="0">
                <a:solidFill>
                  <a:schemeClr val="accent6"/>
                </a:solidFill>
              </a:rPr>
              <a:t>LTU</a:t>
            </a:r>
          </a:p>
          <a:p>
            <a:r>
              <a:rPr lang="en-GB" sz="1350" dirty="0"/>
              <a:t>PAN</a:t>
            </a:r>
          </a:p>
          <a:p>
            <a:r>
              <a:rPr lang="en-GB" sz="1350" b="1" dirty="0">
                <a:solidFill>
                  <a:schemeClr val="accent6"/>
                </a:solidFill>
              </a:rPr>
              <a:t>POL</a:t>
            </a:r>
          </a:p>
          <a:p>
            <a:r>
              <a:rPr lang="en-GB" sz="1350" b="1" dirty="0">
                <a:solidFill>
                  <a:schemeClr val="accent6"/>
                </a:solidFill>
              </a:rPr>
              <a:t>ROU</a:t>
            </a:r>
          </a:p>
          <a:p>
            <a:r>
              <a:rPr lang="en-GB" sz="1350" dirty="0"/>
              <a:t>SVK</a:t>
            </a:r>
            <a:endParaRPr lang="en-US" sz="1350" dirty="0"/>
          </a:p>
        </p:txBody>
      </p:sp>
    </p:spTree>
    <p:extLst>
      <p:ext uri="{BB962C8B-B14F-4D97-AF65-F5344CB8AC3E}">
        <p14:creationId xmlns:p14="http://schemas.microsoft.com/office/powerpoint/2010/main" val="405901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244174" y="285750"/>
            <a:ext cx="2609841" cy="212238"/>
          </a:xfrm>
          <a:prstGeom prst="rect">
            <a:avLst/>
          </a:prstGeom>
          <a:noFill/>
          <a:ln/>
        </p:spPr>
        <p:txBody>
          <a:bodyPr wrap="square" lIns="0" tIns="0" rIns="0" bIns="42545" rtlCol="0" anchor="t">
            <a:spAutoFit/>
          </a:bodyPr>
          <a:lstStyle/>
          <a:p>
            <a:pPr marL="0" indent="0" algn="l">
              <a:buNone/>
            </a:pPr>
            <a:r>
              <a:rPr lang="en-US" sz="1100" b="1" dirty="0">
                <a:solidFill>
                  <a:srgbClr val="1A2B4C"/>
                </a:solidFill>
                <a:latin typeface="Playfair Display Black" pitchFamily="34" charset="0"/>
                <a:ea typeface="Playfair Display Black" pitchFamily="34" charset="-122"/>
                <a:cs typeface="Playfair Display Black" pitchFamily="34" charset="-120"/>
              </a:rPr>
              <a:t>H1 — TAKE-OFF (L → LM)</a:t>
            </a:r>
            <a:endParaRPr lang="en-US" sz="1100" dirty="0"/>
          </a:p>
        </p:txBody>
      </p:sp>
      <p:sp>
        <p:nvSpPr>
          <p:cNvPr id="4" name="Text 1"/>
          <p:cNvSpPr/>
          <p:nvPr/>
        </p:nvSpPr>
        <p:spPr>
          <a:xfrm>
            <a:off x="244174" y="746522"/>
            <a:ext cx="2609841" cy="135731"/>
          </a:xfrm>
          <a:prstGeom prst="rect">
            <a:avLst/>
          </a:prstGeom>
          <a:noFill/>
          <a:ln/>
        </p:spPr>
        <p:txBody>
          <a:bodyPr wrap="square" lIns="0" tIns="0" rIns="0" bIns="0" rtlCol="0" anchor="t">
            <a:spAutoFit/>
          </a:bodyPr>
          <a:lstStyle/>
          <a:p>
            <a:pPr marL="0" indent="0" algn="l">
              <a:buNone/>
            </a:pPr>
            <a:r>
              <a:rPr lang="en-US" sz="700" b="1" i="1" dirty="0">
                <a:solidFill>
                  <a:srgbClr val="D9534F"/>
                </a:solidFill>
                <a:latin typeface="Open Sans Bold" pitchFamily="34" charset="0"/>
                <a:ea typeface="Open Sans Bold" pitchFamily="34" charset="-122"/>
                <a:cs typeface="Open Sans Bold" pitchFamily="34" charset="-120"/>
              </a:rPr>
              <a:t>Signature: GVC Entry + Early Domestic Embedding</a:t>
            </a:r>
            <a:endParaRPr lang="en-US" sz="700" dirty="0"/>
          </a:p>
        </p:txBody>
      </p:sp>
      <p:sp>
        <p:nvSpPr>
          <p:cNvPr id="9" name="Text 6"/>
          <p:cNvSpPr/>
          <p:nvPr/>
        </p:nvSpPr>
        <p:spPr>
          <a:xfrm>
            <a:off x="3267066" y="285750"/>
            <a:ext cx="2609841" cy="381515"/>
          </a:xfrm>
          <a:prstGeom prst="rect">
            <a:avLst/>
          </a:prstGeom>
          <a:noFill/>
          <a:ln/>
        </p:spPr>
        <p:txBody>
          <a:bodyPr wrap="square" lIns="0" tIns="0" rIns="0" bIns="42545" rtlCol="0" anchor="t">
            <a:spAutoFit/>
          </a:bodyPr>
          <a:lstStyle/>
          <a:p>
            <a:pPr marL="0" indent="0" algn="l">
              <a:buNone/>
            </a:pPr>
            <a:r>
              <a:rPr lang="en-US" sz="1100" b="1" dirty="0">
                <a:solidFill>
                  <a:srgbClr val="1A2B4C"/>
                </a:solidFill>
                <a:latin typeface="Playfair Display Black" pitchFamily="34" charset="0"/>
                <a:ea typeface="Playfair Display Black" pitchFamily="34" charset="-122"/>
                <a:cs typeface="Playfair Display Black" pitchFamily="34" charset="-120"/>
              </a:rPr>
              <a:t>H2 — BREAKING THE MIDDLE-INCOME TRAP (LM → UM)</a:t>
            </a:r>
            <a:endParaRPr lang="en-US" sz="1100" dirty="0"/>
          </a:p>
        </p:txBody>
      </p:sp>
      <p:sp>
        <p:nvSpPr>
          <p:cNvPr id="10" name="Text 7"/>
          <p:cNvSpPr/>
          <p:nvPr/>
        </p:nvSpPr>
        <p:spPr>
          <a:xfrm>
            <a:off x="3267066" y="746522"/>
            <a:ext cx="2609841" cy="271463"/>
          </a:xfrm>
          <a:prstGeom prst="rect">
            <a:avLst/>
          </a:prstGeom>
          <a:noFill/>
          <a:ln/>
        </p:spPr>
        <p:txBody>
          <a:bodyPr wrap="square" lIns="0" tIns="0" rIns="0" bIns="0" rtlCol="0" anchor="t">
            <a:spAutoFit/>
          </a:bodyPr>
          <a:lstStyle/>
          <a:p>
            <a:pPr marL="0" indent="0" algn="l">
              <a:buNone/>
            </a:pPr>
            <a:r>
              <a:rPr lang="en-US" sz="700" b="1" i="1" dirty="0">
                <a:solidFill>
                  <a:srgbClr val="D9534F"/>
                </a:solidFill>
                <a:latin typeface="Open Sans Bold" pitchFamily="34" charset="0"/>
                <a:ea typeface="Open Sans Bold" pitchFamily="34" charset="-122"/>
                <a:cs typeface="Open Sans Bold" pitchFamily="34" charset="-120"/>
              </a:rPr>
              <a:t>Signature: Domestic Deepening + Upstream Repositioning</a:t>
            </a:r>
            <a:endParaRPr lang="en-US" sz="700" dirty="0"/>
          </a:p>
        </p:txBody>
      </p:sp>
      <p:sp>
        <p:nvSpPr>
          <p:cNvPr id="16" name="Text 13"/>
          <p:cNvSpPr/>
          <p:nvPr/>
        </p:nvSpPr>
        <p:spPr>
          <a:xfrm>
            <a:off x="6319819" y="285750"/>
            <a:ext cx="2609841" cy="381515"/>
          </a:xfrm>
          <a:prstGeom prst="rect">
            <a:avLst/>
          </a:prstGeom>
          <a:noFill/>
          <a:ln/>
        </p:spPr>
        <p:txBody>
          <a:bodyPr wrap="square" lIns="0" tIns="0" rIns="0" bIns="42545" rtlCol="0" anchor="t">
            <a:spAutoFit/>
          </a:bodyPr>
          <a:lstStyle/>
          <a:p>
            <a:pPr marL="0" indent="0" algn="l">
              <a:buNone/>
            </a:pPr>
            <a:r>
              <a:rPr lang="en-US" sz="1100" b="1" dirty="0">
                <a:solidFill>
                  <a:srgbClr val="1A2B4C"/>
                </a:solidFill>
                <a:latin typeface="Playfair Display Black" pitchFamily="34" charset="0"/>
                <a:ea typeface="Playfair Display Black" pitchFamily="34" charset="-122"/>
                <a:cs typeface="Playfair Display Black" pitchFamily="34" charset="-120"/>
              </a:rPr>
              <a:t>H3 — FRONTIER UPGRADING (UM → H)</a:t>
            </a:r>
            <a:endParaRPr lang="en-US" sz="1100" dirty="0"/>
          </a:p>
        </p:txBody>
      </p:sp>
      <p:sp>
        <p:nvSpPr>
          <p:cNvPr id="17" name="Text 14"/>
          <p:cNvSpPr/>
          <p:nvPr/>
        </p:nvSpPr>
        <p:spPr>
          <a:xfrm>
            <a:off x="6319819" y="746521"/>
            <a:ext cx="2609841" cy="271463"/>
          </a:xfrm>
          <a:prstGeom prst="rect">
            <a:avLst/>
          </a:prstGeom>
          <a:noFill/>
          <a:ln/>
        </p:spPr>
        <p:txBody>
          <a:bodyPr wrap="square" lIns="0" tIns="0" rIns="0" bIns="0" rtlCol="0" anchor="t">
            <a:spAutoFit/>
          </a:bodyPr>
          <a:lstStyle/>
          <a:p>
            <a:pPr marL="0" indent="0" algn="l">
              <a:buNone/>
            </a:pPr>
            <a:r>
              <a:rPr lang="en-US" sz="700" b="1" i="1" dirty="0">
                <a:solidFill>
                  <a:srgbClr val="D9534F"/>
                </a:solidFill>
                <a:latin typeface="Open Sans Bold" pitchFamily="34" charset="0"/>
                <a:ea typeface="Open Sans Bold" pitchFamily="34" charset="-122"/>
                <a:cs typeface="Open Sans Bold" pitchFamily="34" charset="-120"/>
              </a:rPr>
              <a:t>Signature: Ecosystem Maturity + High-Quality Forwardness</a:t>
            </a:r>
            <a:endParaRPr lang="en-US" sz="700" dirty="0"/>
          </a:p>
        </p:txBody>
      </p:sp>
      <p:sp>
        <p:nvSpPr>
          <p:cNvPr id="23" name="Rectangle 22">
            <a:extLst>
              <a:ext uri="{FF2B5EF4-FFF2-40B4-BE49-F238E27FC236}">
                <a16:creationId xmlns:a16="http://schemas.microsoft.com/office/drawing/2014/main" id="{16E079ED-4DFA-E42F-3DE7-FB9366A85343}"/>
              </a:ext>
            </a:extLst>
          </p:cNvPr>
          <p:cNvSpPr/>
          <p:nvPr/>
        </p:nvSpPr>
        <p:spPr>
          <a:xfrm>
            <a:off x="214313" y="1008193"/>
            <a:ext cx="2669564" cy="3520944"/>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 Foreign value-added in exports (EXGR_FVASH)</a:t>
            </a:r>
          </a:p>
          <a:p>
            <a:pPr marL="285750" indent="-285750">
              <a:buFont typeface="Arial" panose="020B0604020202020204" pitchFamily="34" charset="0"/>
              <a:buChar char="•"/>
            </a:pPr>
            <a:r>
              <a:rPr lang="en-US" sz="1200" dirty="0"/>
              <a:t>↑ Initial domestic supplier integration (</a:t>
            </a:r>
            <a:r>
              <a:rPr lang="en-US" sz="1200" dirty="0" err="1"/>
              <a:t>IDC_share</a:t>
            </a:r>
            <a:r>
              <a:rPr lang="en-US" sz="1200" dirty="0"/>
              <a:t>)</a:t>
            </a:r>
          </a:p>
          <a:p>
            <a:pPr marL="285750" indent="-285750">
              <a:buFont typeface="Arial" panose="020B0604020202020204" pitchFamily="34" charset="0"/>
              <a:buChar char="•"/>
            </a:pPr>
            <a:r>
              <a:rPr lang="en-US" sz="1200" dirty="0"/>
              <a:t>Participation precedes sophistication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endParaRPr lang="en-US" sz="1200" dirty="0"/>
          </a:p>
          <a:p>
            <a:pPr>
              <a:buNone/>
            </a:pPr>
            <a:r>
              <a:rPr lang="en-US" sz="1200" b="1" dirty="0"/>
              <a:t>Mechanism:</a:t>
            </a:r>
            <a:br>
              <a:rPr lang="en-US" sz="1200" dirty="0"/>
            </a:br>
            <a:r>
              <a:rPr lang="en-US" sz="1200" dirty="0"/>
              <a:t>External integration with emerging domestic linkages</a:t>
            </a:r>
          </a:p>
          <a:p>
            <a:pPr>
              <a:buNone/>
            </a:pPr>
            <a:r>
              <a:rPr lang="en-US" sz="1200" b="1" dirty="0"/>
              <a:t>Failure modes:</a:t>
            </a:r>
            <a:br>
              <a:rPr lang="en-US" sz="1200" dirty="0"/>
            </a:br>
            <a:r>
              <a:rPr lang="en-US" sz="1200" dirty="0"/>
              <a:t>Commodity trap (low FVASH, low IDC).</a:t>
            </a:r>
            <a:br>
              <a:rPr lang="en-US" sz="1200" dirty="0"/>
            </a:br>
            <a:r>
              <a:rPr lang="en-US" sz="1200" dirty="0"/>
              <a:t>Enclave trap (high FVASH, low IDC).</a:t>
            </a:r>
          </a:p>
        </p:txBody>
      </p:sp>
      <p:sp>
        <p:nvSpPr>
          <p:cNvPr id="24" name="Rectangle 23">
            <a:extLst>
              <a:ext uri="{FF2B5EF4-FFF2-40B4-BE49-F238E27FC236}">
                <a16:creationId xmlns:a16="http://schemas.microsoft.com/office/drawing/2014/main" id="{30AFD33D-4A3D-6D8F-9A94-08D7D6A34B53}"/>
              </a:ext>
            </a:extLst>
          </p:cNvPr>
          <p:cNvSpPr/>
          <p:nvPr/>
        </p:nvSpPr>
        <p:spPr>
          <a:xfrm>
            <a:off x="3267066" y="1017984"/>
            <a:ext cx="2669564" cy="35111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Plateau/decline in FVASH</a:t>
            </a:r>
          </a:p>
          <a:p>
            <a:pPr marL="285750" indent="-285750">
              <a:buFont typeface="Arial" panose="020B0604020202020204" pitchFamily="34" charset="0"/>
              <a:buChar char="•"/>
            </a:pPr>
            <a:r>
              <a:rPr lang="en-US" sz="1200" dirty="0"/>
              <a:t>↑ Domestic value capture (EXGR_DVASH)</a:t>
            </a:r>
          </a:p>
          <a:p>
            <a:pPr marL="285750" indent="-285750">
              <a:buFont typeface="Arial" panose="020B0604020202020204" pitchFamily="34" charset="0"/>
              <a:buChar char="•"/>
            </a:pPr>
            <a:r>
              <a:rPr lang="en-US" sz="1200" dirty="0"/>
              <a:t>↑ </a:t>
            </a:r>
            <a:r>
              <a:rPr lang="en-US" sz="1200" dirty="0" err="1"/>
              <a:t>IDC_share</a:t>
            </a:r>
            <a:r>
              <a:rPr lang="en-US" sz="1200" dirty="0"/>
              <a:t> (production network thickening)</a:t>
            </a:r>
          </a:p>
          <a:p>
            <a:pPr marL="285750" indent="-285750">
              <a:buFont typeface="Arial" panose="020B0604020202020204" pitchFamily="34" charset="0"/>
              <a:buChar char="•"/>
            </a:pPr>
            <a:r>
              <a:rPr lang="en-US" sz="1200" dirty="0"/>
              <a:t>↑ Forward / intermediate export positioning</a:t>
            </a:r>
          </a:p>
          <a:p>
            <a:pPr marL="285750" indent="-285750">
              <a:buFont typeface="Arial" panose="020B0604020202020204" pitchFamily="34" charset="0"/>
              <a:buChar char="•"/>
            </a:pPr>
            <a:endParaRPr lang="en-US" sz="1200" dirty="0"/>
          </a:p>
          <a:p>
            <a:endParaRPr lang="en-US" sz="1200" dirty="0"/>
          </a:p>
          <a:p>
            <a:endParaRPr lang="en-US" sz="1200" dirty="0"/>
          </a:p>
          <a:p>
            <a:endParaRPr lang="en-US" sz="1200" dirty="0"/>
          </a:p>
          <a:p>
            <a:pPr>
              <a:buNone/>
            </a:pPr>
            <a:r>
              <a:rPr lang="en-US" sz="1200" b="1" dirty="0"/>
              <a:t>Mechanism:</a:t>
            </a:r>
            <a:br>
              <a:rPr lang="en-US" sz="1200" dirty="0"/>
            </a:br>
            <a:r>
              <a:rPr lang="en-US" sz="1200" dirty="0"/>
              <a:t>Structural consolidation and capability deepening.</a:t>
            </a:r>
          </a:p>
          <a:p>
            <a:pPr>
              <a:buNone/>
            </a:pPr>
            <a:r>
              <a:rPr lang="en-US" sz="1200" dirty="0"/>
              <a:t>Upgrading requires moving from participation to value capture.</a:t>
            </a:r>
          </a:p>
        </p:txBody>
      </p:sp>
      <p:sp>
        <p:nvSpPr>
          <p:cNvPr id="25" name="Rectangle 24">
            <a:extLst>
              <a:ext uri="{FF2B5EF4-FFF2-40B4-BE49-F238E27FC236}">
                <a16:creationId xmlns:a16="http://schemas.microsoft.com/office/drawing/2014/main" id="{C6B0C703-1FB0-1F5B-D443-820AE56E64C6}"/>
              </a:ext>
            </a:extLst>
          </p:cNvPr>
          <p:cNvSpPr/>
          <p:nvPr/>
        </p:nvSpPr>
        <p:spPr>
          <a:xfrm>
            <a:off x="6319819" y="1017985"/>
            <a:ext cx="2669564" cy="35111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200" dirty="0"/>
          </a:p>
          <a:p>
            <a:pPr marL="285750" indent="-285750">
              <a:buFont typeface="Arial" panose="020B0604020202020204" pitchFamily="34" charset="0"/>
              <a:buChar char="•"/>
            </a:pPr>
            <a:r>
              <a:rPr lang="en-US" sz="1200" dirty="0"/>
              <a:t>Persistently high domestic value-added shares</a:t>
            </a:r>
          </a:p>
          <a:p>
            <a:pPr marL="285750" indent="-285750">
              <a:buFont typeface="Arial" panose="020B0604020202020204" pitchFamily="34" charset="0"/>
              <a:buChar char="•"/>
            </a:pPr>
            <a:r>
              <a:rPr lang="en-US" sz="1200" dirty="0"/>
              <a:t>Dense domestic production networks (high IDC)</a:t>
            </a:r>
          </a:p>
          <a:p>
            <a:pPr marL="285750" indent="-285750">
              <a:buFont typeface="Arial" panose="020B0604020202020204" pitchFamily="34" charset="0"/>
              <a:buChar char="•"/>
            </a:pPr>
            <a:r>
              <a:rPr lang="en-US" sz="1200" dirty="0"/>
              <a:t>Strong forward/upstream positioning</a:t>
            </a:r>
          </a:p>
          <a:p>
            <a:pPr marL="285750" indent="-285750">
              <a:buFont typeface="Arial" panose="020B0604020202020204" pitchFamily="34" charset="0"/>
              <a:buChar char="•"/>
            </a:pPr>
            <a:r>
              <a:rPr lang="en-US" sz="1200" dirty="0"/>
              <a:t>Moderate dependence on foreign inputs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a:buNone/>
            </a:pPr>
            <a:r>
              <a:rPr lang="en-US" sz="1200" b="1" dirty="0"/>
              <a:t>Mechanism: </a:t>
            </a:r>
            <a:r>
              <a:rPr lang="en-US" sz="1200" dirty="0"/>
              <a:t>Knowledge-intensive domestic ecosystem supporting exports.</a:t>
            </a:r>
          </a:p>
          <a:p>
            <a:pPr>
              <a:buNone/>
            </a:pPr>
            <a:r>
              <a:rPr lang="en-US" sz="1200" dirty="0"/>
              <a:t>Upgrading reflects structural sophistication, not integration intensity.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882878"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EXPECTED STRUCTURAL PATTERNS</a:t>
            </a:r>
            <a:endParaRPr lang="en-US" sz="1600" dirty="0"/>
          </a:p>
        </p:txBody>
      </p:sp>
      <p:sp>
        <p:nvSpPr>
          <p:cNvPr id="4" name="Shape 1"/>
          <p:cNvSpPr/>
          <p:nvPr/>
        </p:nvSpPr>
        <p:spPr>
          <a:xfrm>
            <a:off x="432197" y="1021556"/>
            <a:ext cx="1353015" cy="373261"/>
          </a:xfrm>
          <a:prstGeom prst="rect">
            <a:avLst/>
          </a:prstGeom>
          <a:solidFill>
            <a:srgbClr val="1A2B4C"/>
          </a:solidFill>
          <a:ln w="9144">
            <a:solidFill>
              <a:srgbClr val="1A2B4C"/>
            </a:solidFill>
            <a:prstDash val="solid"/>
          </a:ln>
        </p:spPr>
        <p:txBody>
          <a:bodyPr/>
          <a:lstStyle/>
          <a:p>
            <a:endParaRPr lang="en-US"/>
          </a:p>
        </p:txBody>
      </p:sp>
      <p:sp>
        <p:nvSpPr>
          <p:cNvPr id="5" name="Text 2"/>
          <p:cNvSpPr/>
          <p:nvPr/>
        </p:nvSpPr>
        <p:spPr>
          <a:xfrm>
            <a:off x="432197" y="1021556"/>
            <a:ext cx="1353015" cy="373261"/>
          </a:xfrm>
          <a:prstGeom prst="rect">
            <a:avLst/>
          </a:prstGeom>
          <a:noFill/>
          <a:ln/>
        </p:spPr>
        <p:txBody>
          <a:bodyPr wrap="square" lIns="127508" tIns="127508" rIns="127508" bIns="127508" rtlCol="0" anchor="ctr">
            <a:spAutoFit/>
          </a:bodyPr>
          <a:lstStyle/>
          <a:p>
            <a:pPr marL="0" indent="0" algn="l">
              <a:buNone/>
            </a:pPr>
            <a:r>
              <a:rPr lang="en-US" sz="800" b="1" dirty="0">
                <a:solidFill>
                  <a:srgbClr val="FFFFFF"/>
                </a:solidFill>
                <a:latin typeface="Playfair Display Black" pitchFamily="34" charset="0"/>
                <a:ea typeface="Playfair Display Black" pitchFamily="34" charset="-122"/>
                <a:cs typeface="Playfair Display Black" pitchFamily="34" charset="-120"/>
              </a:rPr>
              <a:t>TiVA Indicator</a:t>
            </a:r>
            <a:endParaRPr lang="en-US" sz="800" dirty="0"/>
          </a:p>
        </p:txBody>
      </p:sp>
      <p:sp>
        <p:nvSpPr>
          <p:cNvPr id="6" name="Shape 3"/>
          <p:cNvSpPr/>
          <p:nvPr/>
        </p:nvSpPr>
        <p:spPr>
          <a:xfrm>
            <a:off x="1785212" y="1021556"/>
            <a:ext cx="1460618" cy="373261"/>
          </a:xfrm>
          <a:prstGeom prst="rect">
            <a:avLst/>
          </a:prstGeom>
          <a:solidFill>
            <a:srgbClr val="1A2B4C"/>
          </a:solidFill>
          <a:ln w="9144">
            <a:solidFill>
              <a:srgbClr val="1A2B4C"/>
            </a:solidFill>
            <a:prstDash val="solid"/>
          </a:ln>
        </p:spPr>
        <p:txBody>
          <a:bodyPr/>
          <a:lstStyle/>
          <a:p>
            <a:endParaRPr lang="en-US"/>
          </a:p>
        </p:txBody>
      </p:sp>
      <p:sp>
        <p:nvSpPr>
          <p:cNvPr id="7" name="Text 4"/>
          <p:cNvSpPr/>
          <p:nvPr/>
        </p:nvSpPr>
        <p:spPr>
          <a:xfrm>
            <a:off x="1785212" y="1021556"/>
            <a:ext cx="1460618" cy="373261"/>
          </a:xfrm>
          <a:prstGeom prst="rect">
            <a:avLst/>
          </a:prstGeom>
          <a:noFill/>
          <a:ln/>
        </p:spPr>
        <p:txBody>
          <a:bodyPr wrap="square" lIns="127508" tIns="127508" rIns="127508" bIns="127508" rtlCol="0" anchor="ctr">
            <a:spAutoFit/>
          </a:bodyPr>
          <a:lstStyle/>
          <a:p>
            <a:pPr marL="0" indent="0" algn="l">
              <a:buNone/>
            </a:pPr>
            <a:r>
              <a:rPr lang="en-US" sz="800" b="1" dirty="0">
                <a:solidFill>
                  <a:srgbClr val="FFFFFF"/>
                </a:solidFill>
                <a:latin typeface="Playfair Display Black" pitchFamily="34" charset="0"/>
                <a:ea typeface="Playfair Display Black" pitchFamily="34" charset="-122"/>
                <a:cs typeface="Playfair Display Black" pitchFamily="34" charset="-120"/>
              </a:rPr>
              <a:t>L → LM (Take-off)</a:t>
            </a:r>
            <a:endParaRPr lang="en-US" sz="800" dirty="0"/>
          </a:p>
        </p:txBody>
      </p:sp>
      <p:sp>
        <p:nvSpPr>
          <p:cNvPr id="8" name="Shape 5"/>
          <p:cNvSpPr/>
          <p:nvPr/>
        </p:nvSpPr>
        <p:spPr>
          <a:xfrm>
            <a:off x="3245830" y="1021556"/>
            <a:ext cx="1603800" cy="373261"/>
          </a:xfrm>
          <a:prstGeom prst="rect">
            <a:avLst/>
          </a:prstGeom>
          <a:solidFill>
            <a:srgbClr val="1A2B4C"/>
          </a:solidFill>
          <a:ln w="9144">
            <a:solidFill>
              <a:srgbClr val="1A2B4C"/>
            </a:solidFill>
            <a:prstDash val="solid"/>
          </a:ln>
        </p:spPr>
        <p:txBody>
          <a:bodyPr/>
          <a:lstStyle/>
          <a:p>
            <a:endParaRPr lang="en-US"/>
          </a:p>
        </p:txBody>
      </p:sp>
      <p:sp>
        <p:nvSpPr>
          <p:cNvPr id="9" name="Text 6"/>
          <p:cNvSpPr/>
          <p:nvPr/>
        </p:nvSpPr>
        <p:spPr>
          <a:xfrm>
            <a:off x="3245830" y="1017878"/>
            <a:ext cx="1603800" cy="380617"/>
          </a:xfrm>
          <a:prstGeom prst="rect">
            <a:avLst/>
          </a:prstGeom>
          <a:noFill/>
          <a:ln/>
        </p:spPr>
        <p:txBody>
          <a:bodyPr wrap="square" lIns="127508" tIns="127508" rIns="127508" bIns="127508" rtlCol="0" anchor="ctr">
            <a:spAutoFit/>
          </a:bodyPr>
          <a:lstStyle/>
          <a:p>
            <a:pPr marL="0" indent="0" algn="l">
              <a:buNone/>
            </a:pPr>
            <a:r>
              <a:rPr lang="en-US" sz="800" b="1" dirty="0">
                <a:solidFill>
                  <a:srgbClr val="FFFFFF"/>
                </a:solidFill>
                <a:latin typeface="Playfair Display Black" pitchFamily="34" charset="0"/>
                <a:ea typeface="Playfair Display Black" pitchFamily="34" charset="-122"/>
                <a:cs typeface="Playfair Display Black" pitchFamily="34" charset="-120"/>
              </a:rPr>
              <a:t>LM → UM (Capture)</a:t>
            </a:r>
            <a:endParaRPr lang="en-US" sz="800" dirty="0"/>
          </a:p>
        </p:txBody>
      </p:sp>
      <p:sp>
        <p:nvSpPr>
          <p:cNvPr id="10" name="Shape 7"/>
          <p:cNvSpPr/>
          <p:nvPr/>
        </p:nvSpPr>
        <p:spPr>
          <a:xfrm>
            <a:off x="4849211" y="1021556"/>
            <a:ext cx="1458720" cy="373261"/>
          </a:xfrm>
          <a:prstGeom prst="rect">
            <a:avLst/>
          </a:prstGeom>
          <a:solidFill>
            <a:srgbClr val="1A2B4C"/>
          </a:solidFill>
          <a:ln w="9144">
            <a:solidFill>
              <a:srgbClr val="1A2B4C"/>
            </a:solidFill>
            <a:prstDash val="solid"/>
          </a:ln>
        </p:spPr>
        <p:txBody>
          <a:bodyPr/>
          <a:lstStyle/>
          <a:p>
            <a:endParaRPr lang="en-US"/>
          </a:p>
        </p:txBody>
      </p:sp>
      <p:sp>
        <p:nvSpPr>
          <p:cNvPr id="11" name="Text 8"/>
          <p:cNvSpPr/>
          <p:nvPr/>
        </p:nvSpPr>
        <p:spPr>
          <a:xfrm>
            <a:off x="4849211" y="1021556"/>
            <a:ext cx="1458720" cy="373261"/>
          </a:xfrm>
          <a:prstGeom prst="rect">
            <a:avLst/>
          </a:prstGeom>
          <a:noFill/>
          <a:ln/>
        </p:spPr>
        <p:txBody>
          <a:bodyPr wrap="square" lIns="127508" tIns="127508" rIns="127508" bIns="127508" rtlCol="0" anchor="ctr">
            <a:spAutoFit/>
          </a:bodyPr>
          <a:lstStyle/>
          <a:p>
            <a:pPr marL="0" indent="0" algn="l">
              <a:buNone/>
            </a:pPr>
            <a:r>
              <a:rPr lang="en-US" sz="800" b="1" dirty="0">
                <a:solidFill>
                  <a:srgbClr val="FFFFFF"/>
                </a:solidFill>
                <a:latin typeface="Playfair Display Black" pitchFamily="34" charset="0"/>
                <a:ea typeface="Playfair Display Black" pitchFamily="34" charset="-122"/>
                <a:cs typeface="Playfair Display Black" pitchFamily="34" charset="-120"/>
              </a:rPr>
              <a:t>UM → H (Frontier)</a:t>
            </a:r>
            <a:endParaRPr lang="en-US" sz="800" dirty="0"/>
          </a:p>
        </p:txBody>
      </p:sp>
      <p:sp>
        <p:nvSpPr>
          <p:cNvPr id="12" name="Text 9"/>
          <p:cNvSpPr/>
          <p:nvPr/>
        </p:nvSpPr>
        <p:spPr>
          <a:xfrm>
            <a:off x="432197" y="1387673"/>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Foreign Content (FVASH)</a:t>
            </a:r>
            <a:endParaRPr lang="en-US" sz="800" dirty="0"/>
          </a:p>
        </p:txBody>
      </p:sp>
      <p:sp>
        <p:nvSpPr>
          <p:cNvPr id="13" name="Text 10"/>
          <p:cNvSpPr/>
          <p:nvPr/>
        </p:nvSpPr>
        <p:spPr>
          <a:xfrm>
            <a:off x="1896414" y="1500188"/>
            <a:ext cx="350044"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 High</a:t>
            </a:r>
            <a:endParaRPr lang="en-US" sz="800" dirty="0"/>
          </a:p>
        </p:txBody>
      </p:sp>
      <p:sp>
        <p:nvSpPr>
          <p:cNvPr id="14" name="Text 11"/>
          <p:cNvSpPr/>
          <p:nvPr/>
        </p:nvSpPr>
        <p:spPr>
          <a:xfrm>
            <a:off x="2290676" y="1511797"/>
            <a:ext cx="1126927" cy="315385"/>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(GVC entry via assembly)</a:t>
            </a:r>
            <a:endParaRPr lang="en-US" sz="850" dirty="0"/>
          </a:p>
        </p:txBody>
      </p:sp>
      <p:sp>
        <p:nvSpPr>
          <p:cNvPr id="15" name="Text 12"/>
          <p:cNvSpPr/>
          <p:nvPr/>
        </p:nvSpPr>
        <p:spPr>
          <a:xfrm>
            <a:off x="3357842" y="1500188"/>
            <a:ext cx="526852"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 Plateau</a:t>
            </a:r>
            <a:endParaRPr lang="en-US" sz="800" dirty="0"/>
          </a:p>
        </p:txBody>
      </p:sp>
      <p:sp>
        <p:nvSpPr>
          <p:cNvPr id="16" name="Text 13"/>
          <p:cNvSpPr/>
          <p:nvPr/>
        </p:nvSpPr>
        <p:spPr>
          <a:xfrm>
            <a:off x="3923984" y="1500188"/>
            <a:ext cx="964406" cy="315385"/>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(Rising domestic capture)</a:t>
            </a:r>
            <a:endParaRPr lang="en-US" sz="850" dirty="0"/>
          </a:p>
        </p:txBody>
      </p:sp>
      <p:sp>
        <p:nvSpPr>
          <p:cNvPr id="17" name="Text 14"/>
          <p:cNvSpPr/>
          <p:nvPr/>
        </p:nvSpPr>
        <p:spPr>
          <a:xfrm>
            <a:off x="4848876" y="1387673"/>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Moderate / Stable dependence</a:t>
            </a:r>
            <a:endParaRPr lang="en-US" sz="850" dirty="0"/>
          </a:p>
        </p:txBody>
      </p:sp>
      <p:sp>
        <p:nvSpPr>
          <p:cNvPr id="18" name="Shape 15"/>
          <p:cNvSpPr/>
          <p:nvPr/>
        </p:nvSpPr>
        <p:spPr>
          <a:xfrm>
            <a:off x="432197" y="1929147"/>
            <a:ext cx="5875734" cy="541474"/>
          </a:xfrm>
          <a:prstGeom prst="rect">
            <a:avLst/>
          </a:prstGeom>
          <a:solidFill>
            <a:srgbClr val="F2F2F2"/>
          </a:solidFill>
          <a:ln/>
        </p:spPr>
        <p:txBody>
          <a:bodyPr/>
          <a:lstStyle/>
          <a:p>
            <a:endParaRPr lang="en-US"/>
          </a:p>
        </p:txBody>
      </p:sp>
      <p:sp>
        <p:nvSpPr>
          <p:cNvPr id="19" name="Text 16"/>
          <p:cNvSpPr/>
          <p:nvPr/>
        </p:nvSpPr>
        <p:spPr>
          <a:xfrm>
            <a:off x="432197" y="1929147"/>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Domestic Linkages (IDC)</a:t>
            </a:r>
            <a:endParaRPr lang="en-US" sz="800" dirty="0"/>
          </a:p>
        </p:txBody>
      </p:sp>
      <p:sp>
        <p:nvSpPr>
          <p:cNvPr id="20" name="Text 17"/>
          <p:cNvSpPr/>
          <p:nvPr/>
        </p:nvSpPr>
        <p:spPr>
          <a:xfrm>
            <a:off x="1896414" y="2121666"/>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21" name="Text 18"/>
          <p:cNvSpPr/>
          <p:nvPr/>
        </p:nvSpPr>
        <p:spPr>
          <a:xfrm>
            <a:off x="1953564" y="2121666"/>
            <a:ext cx="925116"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Early embedding</a:t>
            </a:r>
            <a:endParaRPr lang="en-US" sz="850" dirty="0"/>
          </a:p>
        </p:txBody>
      </p:sp>
      <p:sp>
        <p:nvSpPr>
          <p:cNvPr id="22" name="Text 19"/>
          <p:cNvSpPr/>
          <p:nvPr/>
        </p:nvSpPr>
        <p:spPr>
          <a:xfrm>
            <a:off x="3357842" y="2041661"/>
            <a:ext cx="519708"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 Strong</a:t>
            </a:r>
            <a:endParaRPr lang="en-US" sz="800" dirty="0"/>
          </a:p>
        </p:txBody>
      </p:sp>
      <p:sp>
        <p:nvSpPr>
          <p:cNvPr id="23" name="Text 20"/>
          <p:cNvSpPr/>
          <p:nvPr/>
        </p:nvSpPr>
        <p:spPr>
          <a:xfrm>
            <a:off x="3414992" y="2197038"/>
            <a:ext cx="991195" cy="315385"/>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network thickening</a:t>
            </a:r>
            <a:endParaRPr lang="en-US" sz="850" dirty="0"/>
          </a:p>
        </p:txBody>
      </p:sp>
      <p:sp>
        <p:nvSpPr>
          <p:cNvPr id="24" name="Text 21"/>
          <p:cNvSpPr/>
          <p:nvPr/>
        </p:nvSpPr>
        <p:spPr>
          <a:xfrm>
            <a:off x="4848876" y="1929147"/>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High &amp; Persistent maturity</a:t>
            </a:r>
            <a:endParaRPr lang="en-US" sz="850" dirty="0"/>
          </a:p>
        </p:txBody>
      </p:sp>
      <p:sp>
        <p:nvSpPr>
          <p:cNvPr id="25" name="Text 22"/>
          <p:cNvSpPr/>
          <p:nvPr/>
        </p:nvSpPr>
        <p:spPr>
          <a:xfrm>
            <a:off x="432197" y="2470621"/>
            <a:ext cx="1353489" cy="381465"/>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Services DVA</a:t>
            </a:r>
            <a:endParaRPr lang="en-US" sz="800" dirty="0"/>
          </a:p>
        </p:txBody>
      </p:sp>
      <p:sp>
        <p:nvSpPr>
          <p:cNvPr id="26" name="Text 23"/>
          <p:cNvSpPr/>
          <p:nvPr/>
        </p:nvSpPr>
        <p:spPr>
          <a:xfrm>
            <a:off x="1785686" y="2470621"/>
            <a:ext cx="1461427" cy="381465"/>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Low / Not decisive</a:t>
            </a:r>
            <a:endParaRPr lang="en-US" sz="850" dirty="0"/>
          </a:p>
        </p:txBody>
      </p:sp>
      <p:sp>
        <p:nvSpPr>
          <p:cNvPr id="27" name="Text 24"/>
          <p:cNvSpPr/>
          <p:nvPr/>
        </p:nvSpPr>
        <p:spPr>
          <a:xfrm>
            <a:off x="3357842" y="2583135"/>
            <a:ext cx="457200"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Gradual</a:t>
            </a:r>
            <a:endParaRPr lang="en-US" sz="850" dirty="0"/>
          </a:p>
        </p:txBody>
      </p:sp>
      <p:sp>
        <p:nvSpPr>
          <p:cNvPr id="28" name="Text 25"/>
          <p:cNvSpPr/>
          <p:nvPr/>
        </p:nvSpPr>
        <p:spPr>
          <a:xfrm>
            <a:off x="3815042" y="2583135"/>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29" name="Text 26"/>
          <p:cNvSpPr/>
          <p:nvPr/>
        </p:nvSpPr>
        <p:spPr>
          <a:xfrm>
            <a:off x="4959604" y="2583135"/>
            <a:ext cx="101977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 Strongly higher</a:t>
            </a:r>
            <a:endParaRPr lang="en-US" sz="800" dirty="0"/>
          </a:p>
        </p:txBody>
      </p:sp>
      <p:sp>
        <p:nvSpPr>
          <p:cNvPr id="30" name="Shape 27"/>
          <p:cNvSpPr/>
          <p:nvPr/>
        </p:nvSpPr>
        <p:spPr>
          <a:xfrm>
            <a:off x="432197" y="2852086"/>
            <a:ext cx="5875734" cy="541474"/>
          </a:xfrm>
          <a:prstGeom prst="rect">
            <a:avLst/>
          </a:prstGeom>
          <a:solidFill>
            <a:srgbClr val="F2F2F2"/>
          </a:solidFill>
          <a:ln/>
        </p:spPr>
        <p:txBody>
          <a:bodyPr/>
          <a:lstStyle/>
          <a:p>
            <a:endParaRPr lang="en-US"/>
          </a:p>
        </p:txBody>
      </p:sp>
      <p:sp>
        <p:nvSpPr>
          <p:cNvPr id="31" name="Text 28"/>
          <p:cNvSpPr/>
          <p:nvPr/>
        </p:nvSpPr>
        <p:spPr>
          <a:xfrm>
            <a:off x="432197" y="2852086"/>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Intermediate Use</a:t>
            </a:r>
            <a:endParaRPr lang="en-US" sz="800" dirty="0"/>
          </a:p>
        </p:txBody>
      </p:sp>
      <p:sp>
        <p:nvSpPr>
          <p:cNvPr id="32" name="Text 29"/>
          <p:cNvSpPr/>
          <p:nvPr/>
        </p:nvSpPr>
        <p:spPr>
          <a:xfrm>
            <a:off x="1896414" y="3044605"/>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33" name="Text 30"/>
          <p:cNvSpPr/>
          <p:nvPr/>
        </p:nvSpPr>
        <p:spPr>
          <a:xfrm>
            <a:off x="1953564" y="3044605"/>
            <a:ext cx="1019770"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Entry via assembly</a:t>
            </a:r>
            <a:endParaRPr lang="en-US" sz="850" dirty="0"/>
          </a:p>
        </p:txBody>
      </p:sp>
      <p:sp>
        <p:nvSpPr>
          <p:cNvPr id="34" name="Text 31"/>
          <p:cNvSpPr/>
          <p:nvPr/>
        </p:nvSpPr>
        <p:spPr>
          <a:xfrm>
            <a:off x="3357842" y="3044605"/>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35" name="Text 32"/>
          <p:cNvSpPr/>
          <p:nvPr/>
        </p:nvSpPr>
        <p:spPr>
          <a:xfrm>
            <a:off x="3414992" y="3044605"/>
            <a:ext cx="825103"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Upstream shift</a:t>
            </a:r>
            <a:endParaRPr lang="en-US" sz="850" dirty="0"/>
          </a:p>
        </p:txBody>
      </p:sp>
      <p:sp>
        <p:nvSpPr>
          <p:cNvPr id="36" name="Text 33"/>
          <p:cNvSpPr/>
          <p:nvPr/>
        </p:nvSpPr>
        <p:spPr>
          <a:xfrm>
            <a:off x="4848876" y="2852086"/>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Stable / Quality-focused</a:t>
            </a:r>
            <a:endParaRPr lang="en-US" sz="850" dirty="0"/>
          </a:p>
        </p:txBody>
      </p:sp>
      <p:sp>
        <p:nvSpPr>
          <p:cNvPr id="37" name="Shape 34"/>
          <p:cNvSpPr/>
          <p:nvPr/>
        </p:nvSpPr>
        <p:spPr>
          <a:xfrm>
            <a:off x="6611541" y="0"/>
            <a:ext cx="2532459" cy="5143500"/>
          </a:xfrm>
          <a:prstGeom prst="rect">
            <a:avLst/>
          </a:prstGeom>
          <a:solidFill>
            <a:srgbClr val="F9F9F9"/>
          </a:solidFill>
          <a:ln/>
        </p:spPr>
        <p:txBody>
          <a:bodyPr/>
          <a:lstStyle/>
          <a:p>
            <a:endParaRPr lang="en-US"/>
          </a:p>
        </p:txBody>
      </p:sp>
      <p:sp>
        <p:nvSpPr>
          <p:cNvPr id="38" name="Text 35"/>
          <p:cNvSpPr/>
          <p:nvPr/>
        </p:nvSpPr>
        <p:spPr>
          <a:xfrm>
            <a:off x="6897291" y="714375"/>
            <a:ext cx="1960959" cy="294680"/>
          </a:xfrm>
          <a:prstGeom prst="rect">
            <a:avLst/>
          </a:prstGeom>
          <a:noFill/>
          <a:ln/>
        </p:spPr>
        <p:txBody>
          <a:bodyPr wrap="square" lIns="0" tIns="0" rIns="0" bIns="85090" rtlCol="0" anchor="t">
            <a:spAutoFit/>
          </a:bodyPr>
          <a:lstStyle/>
          <a:p>
            <a:pPr marL="0" indent="0" algn="l">
              <a:buNone/>
            </a:pPr>
            <a:r>
              <a:rPr lang="en-US" sz="1100" b="1" dirty="0">
                <a:solidFill>
                  <a:srgbClr val="D9534F"/>
                </a:solidFill>
                <a:latin typeface="Playfair Display Black" pitchFamily="34" charset="0"/>
                <a:ea typeface="Playfair Display Black" pitchFamily="34" charset="-122"/>
                <a:cs typeface="Playfair Display Black" pitchFamily="34" charset="-120"/>
              </a:rPr>
              <a:t>The TiVA DNA</a:t>
            </a:r>
            <a:endParaRPr lang="en-US" sz="1100" dirty="0"/>
          </a:p>
        </p:txBody>
      </p:sp>
      <p:sp>
        <p:nvSpPr>
          <p:cNvPr id="39" name="Text 36"/>
          <p:cNvSpPr/>
          <p:nvPr/>
        </p:nvSpPr>
        <p:spPr>
          <a:xfrm>
            <a:off x="6897291" y="1151930"/>
            <a:ext cx="1960959" cy="1462906"/>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These indicators represent the </a:t>
            </a:r>
            <a:r>
              <a:rPr lang="en-US" sz="800" b="1" dirty="0">
                <a:solidFill>
                  <a:srgbClr val="333333"/>
                </a:solidFill>
                <a:latin typeface="Open Sans Bold" pitchFamily="34" charset="0"/>
                <a:ea typeface="Open Sans Bold" pitchFamily="34" charset="-122"/>
                <a:cs typeface="Open Sans Bold" pitchFamily="34" charset="-120"/>
              </a:rPr>
              <a:t>structural signatures</a:t>
            </a:r>
            <a:r>
              <a:rPr lang="en-US" sz="850" dirty="0">
                <a:solidFill>
                  <a:srgbClr val="333333"/>
                </a:solidFill>
                <a:latin typeface="Open Sans" pitchFamily="34" charset="0"/>
                <a:ea typeface="Open Sans" pitchFamily="34" charset="-122"/>
                <a:cs typeface="Open Sans" pitchFamily="34" charset="-120"/>
              </a:rPr>
              <a:t> of development. 
 Transitions are not just about volume, but about the </a:t>
            </a:r>
            <a:r>
              <a:rPr lang="en-US" sz="800" b="1" dirty="0">
                <a:solidFill>
                  <a:srgbClr val="333333"/>
                </a:solidFill>
                <a:latin typeface="Open Sans Bold" pitchFamily="34" charset="0"/>
                <a:ea typeface="Open Sans Bold" pitchFamily="34" charset="-122"/>
                <a:cs typeface="Open Sans Bold" pitchFamily="34" charset="-120"/>
              </a:rPr>
              <a:t>composition</a:t>
            </a:r>
            <a:r>
              <a:rPr lang="en-US" sz="850" dirty="0">
                <a:solidFill>
                  <a:srgbClr val="333333"/>
                </a:solidFill>
                <a:latin typeface="Open Sans" pitchFamily="34" charset="0"/>
                <a:ea typeface="Open Sans" pitchFamily="34" charset="-122"/>
                <a:cs typeface="Open Sans" pitchFamily="34" charset="-120"/>
              </a:rPr>
              <a:t> of value added and the </a:t>
            </a:r>
            <a:r>
              <a:rPr lang="en-US" sz="800" b="1" dirty="0">
                <a:solidFill>
                  <a:srgbClr val="333333"/>
                </a:solidFill>
                <a:latin typeface="Open Sans Bold" pitchFamily="34" charset="0"/>
                <a:ea typeface="Open Sans Bold" pitchFamily="34" charset="-122"/>
                <a:cs typeface="Open Sans Bold" pitchFamily="34" charset="-120"/>
              </a:rPr>
              <a:t>depth</a:t>
            </a:r>
            <a:r>
              <a:rPr lang="en-US" sz="850" dirty="0">
                <a:solidFill>
                  <a:srgbClr val="333333"/>
                </a:solidFill>
                <a:latin typeface="Open Sans" pitchFamily="34" charset="0"/>
                <a:ea typeface="Open Sans" pitchFamily="34" charset="-122"/>
                <a:cs typeface="Open Sans" pitchFamily="34" charset="-120"/>
              </a:rPr>
              <a:t> of domestic production networks.</a:t>
            </a:r>
            <a:endParaRPr lang="en-US" sz="850" dirty="0"/>
          </a:p>
        </p:txBody>
      </p:sp>
      <p:pic>
        <p:nvPicPr>
          <p:cNvPr id="40" name="Picture 39">
            <a:extLst>
              <a:ext uri="{FF2B5EF4-FFF2-40B4-BE49-F238E27FC236}">
                <a16:creationId xmlns:a16="http://schemas.microsoft.com/office/drawing/2014/main" id="{E4C95D0B-A5B6-1412-8AFC-3B3EEB3F8EE2}"/>
              </a:ext>
            </a:extLst>
          </p:cNvPr>
          <p:cNvPicPr>
            <a:picLocks noChangeAspect="1"/>
          </p:cNvPicPr>
          <p:nvPr/>
        </p:nvPicPr>
        <p:blipFill>
          <a:blip r:embed="rId4"/>
          <a:stretch>
            <a:fillRect/>
          </a:stretch>
        </p:blipFill>
        <p:spPr>
          <a:xfrm>
            <a:off x="7710791" y="90790"/>
            <a:ext cx="489842" cy="430577"/>
          </a:xfrm>
          <a:prstGeom prst="rect">
            <a:avLst/>
          </a:prstGeom>
        </p:spPr>
      </p:pic>
      <p:pic>
        <p:nvPicPr>
          <p:cNvPr id="41" name="Picture 40">
            <a:extLst>
              <a:ext uri="{FF2B5EF4-FFF2-40B4-BE49-F238E27FC236}">
                <a16:creationId xmlns:a16="http://schemas.microsoft.com/office/drawing/2014/main" id="{90CFEFDD-9E42-7583-5195-9836C87DA7E5}"/>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428625"/>
            <a:ext cx="5775722" cy="307777"/>
          </a:xfrm>
          <a:prstGeom prst="rect">
            <a:avLst/>
          </a:prstGeom>
          <a:noFill/>
          <a:ln/>
        </p:spPr>
        <p:txBody>
          <a:bodyPr wrap="square" lIns="0" tIns="0" rIns="0" bIns="0" rtlCol="0" anchor="t">
            <a:spAutoFit/>
          </a:bodyPr>
          <a:lstStyle/>
          <a:p>
            <a:pPr marL="0" indent="0" algn="l">
              <a:buNone/>
            </a:pPr>
            <a:r>
              <a:rPr lang="en-US" sz="2000" b="1" dirty="0">
                <a:solidFill>
                  <a:srgbClr val="1A2B4C"/>
                </a:solidFill>
                <a:latin typeface="Playfair Display Black" pitchFamily="34" charset="0"/>
                <a:ea typeface="Playfair Display Black" pitchFamily="34" charset="-122"/>
                <a:cs typeface="Playfair Display Black" pitchFamily="34" charset="-120"/>
              </a:rPr>
              <a:t>STRUCTURAL CHANNELS</a:t>
            </a:r>
            <a:endParaRPr lang="en-US" sz="2000" dirty="0"/>
          </a:p>
        </p:txBody>
      </p:sp>
      <p:sp>
        <p:nvSpPr>
          <p:cNvPr id="4" name="Text 1"/>
          <p:cNvSpPr/>
          <p:nvPr/>
        </p:nvSpPr>
        <p:spPr>
          <a:xfrm>
            <a:off x="571500" y="1017984"/>
            <a:ext cx="5775722" cy="601960"/>
          </a:xfrm>
          <a:prstGeom prst="rect">
            <a:avLst/>
          </a:prstGeom>
          <a:noFill/>
          <a:ln/>
        </p:spPr>
        <p:txBody>
          <a:bodyPr wrap="square" lIns="0" tIns="0" rIns="0" bIns="0" rtlCol="0" anchor="t">
            <a:spAutoFit/>
          </a:bodyPr>
          <a:lstStyle/>
          <a:p>
            <a:pPr marL="0" indent="0" algn="l">
              <a:lnSpc>
                <a:spcPct val="112000"/>
              </a:lnSpc>
              <a:buNone/>
            </a:pPr>
            <a:r>
              <a:rPr lang="en-US" b="1" dirty="0">
                <a:solidFill>
                  <a:srgbClr val="D9534F"/>
                </a:solidFill>
                <a:latin typeface="Playfair Display Black" pitchFamily="34" charset="0"/>
                <a:ea typeface="Playfair Display Black" pitchFamily="34" charset="-122"/>
                <a:cs typeface="Playfair Display Black" pitchFamily="34" charset="-120"/>
              </a:rPr>
              <a:t>Through what structural channels do countries become richer?</a:t>
            </a:r>
            <a:endParaRPr lang="en-US" dirty="0"/>
          </a:p>
        </p:txBody>
      </p:sp>
      <p:sp>
        <p:nvSpPr>
          <p:cNvPr id="5" name="Shape 2"/>
          <p:cNvSpPr/>
          <p:nvPr/>
        </p:nvSpPr>
        <p:spPr>
          <a:xfrm>
            <a:off x="571500" y="1863793"/>
            <a:ext cx="5775722" cy="2050256"/>
          </a:xfrm>
          <a:prstGeom prst="rect">
            <a:avLst/>
          </a:prstGeom>
          <a:solidFill>
            <a:srgbClr val="F0F4F8"/>
          </a:solidFill>
          <a:ln/>
        </p:spPr>
        <p:txBody>
          <a:bodyPr/>
          <a:lstStyle/>
          <a:p>
            <a:endParaRPr lang="en-GB"/>
          </a:p>
        </p:txBody>
      </p:sp>
      <p:sp>
        <p:nvSpPr>
          <p:cNvPr id="6" name="Shape 3"/>
          <p:cNvSpPr/>
          <p:nvPr/>
        </p:nvSpPr>
        <p:spPr>
          <a:xfrm>
            <a:off x="571500" y="1863793"/>
            <a:ext cx="42863" cy="2050256"/>
          </a:xfrm>
          <a:prstGeom prst="rect">
            <a:avLst/>
          </a:prstGeom>
          <a:solidFill>
            <a:srgbClr val="1A2B4C"/>
          </a:solidFill>
          <a:ln/>
        </p:spPr>
        <p:txBody>
          <a:bodyPr/>
          <a:lstStyle/>
          <a:p>
            <a:endParaRPr lang="en-GB"/>
          </a:p>
        </p:txBody>
      </p:sp>
      <p:sp>
        <p:nvSpPr>
          <p:cNvPr id="7" name="Text 4"/>
          <p:cNvSpPr/>
          <p:nvPr/>
        </p:nvSpPr>
        <p:spPr>
          <a:xfrm>
            <a:off x="785813" y="2078106"/>
            <a:ext cx="5347097" cy="175022"/>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Using TiVA indicators we examine:</a:t>
            </a:r>
            <a:endParaRPr lang="en-US" sz="900" dirty="0"/>
          </a:p>
        </p:txBody>
      </p:sp>
      <p:sp>
        <p:nvSpPr>
          <p:cNvPr id="8" name="Text 5"/>
          <p:cNvSpPr/>
          <p:nvPr/>
        </p:nvSpPr>
        <p:spPr>
          <a:xfrm>
            <a:off x="785813" y="2396003"/>
            <a:ext cx="534709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Global integration</a:t>
            </a:r>
            <a:endParaRPr lang="en-US" sz="950" dirty="0"/>
          </a:p>
        </p:txBody>
      </p:sp>
      <p:sp>
        <p:nvSpPr>
          <p:cNvPr id="9" name="Text 6"/>
          <p:cNvSpPr/>
          <p:nvPr/>
        </p:nvSpPr>
        <p:spPr>
          <a:xfrm>
            <a:off x="785813" y="2656749"/>
            <a:ext cx="534709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Domestic production depth</a:t>
            </a:r>
            <a:endParaRPr lang="en-US" sz="950" dirty="0"/>
          </a:p>
        </p:txBody>
      </p:sp>
      <p:sp>
        <p:nvSpPr>
          <p:cNvPr id="10" name="Text 7"/>
          <p:cNvSpPr/>
          <p:nvPr/>
        </p:nvSpPr>
        <p:spPr>
          <a:xfrm>
            <a:off x="785813" y="2917496"/>
            <a:ext cx="534709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Services upgrading</a:t>
            </a:r>
            <a:endParaRPr lang="en-US" sz="950" dirty="0"/>
          </a:p>
        </p:txBody>
      </p:sp>
      <p:sp>
        <p:nvSpPr>
          <p:cNvPr id="11" name="Text 8"/>
          <p:cNvSpPr/>
          <p:nvPr/>
        </p:nvSpPr>
        <p:spPr>
          <a:xfrm>
            <a:off x="785813" y="3178243"/>
            <a:ext cx="534709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Demand linkages</a:t>
            </a:r>
            <a:endParaRPr lang="en-US" sz="950" dirty="0"/>
          </a:p>
        </p:txBody>
      </p:sp>
      <p:sp>
        <p:nvSpPr>
          <p:cNvPr id="12" name="Text 9"/>
          <p:cNvSpPr/>
          <p:nvPr/>
        </p:nvSpPr>
        <p:spPr>
          <a:xfrm>
            <a:off x="785813" y="3438990"/>
            <a:ext cx="5347097" cy="175022"/>
          </a:xfrm>
          <a:prstGeom prst="rect">
            <a:avLst/>
          </a:prstGeom>
          <a:noFill/>
          <a:ln/>
        </p:spPr>
        <p:txBody>
          <a:bodyPr wrap="square" lIns="0" tIns="0" rIns="0" bIns="0" rtlCol="0" anchor="t">
            <a:spAutoFit/>
          </a:bodyPr>
          <a:lstStyle/>
          <a:p>
            <a:pPr marL="0" indent="0" algn="l">
              <a:buNone/>
            </a:pPr>
            <a:r>
              <a:rPr lang="en-US" sz="950" dirty="0">
                <a:solidFill>
                  <a:srgbClr val="333333"/>
                </a:solidFill>
                <a:latin typeface="Open Sans" pitchFamily="34" charset="0"/>
                <a:ea typeface="Open Sans" pitchFamily="34" charset="-122"/>
                <a:cs typeface="Open Sans" pitchFamily="34" charset="-120"/>
              </a:rPr>
              <a:t>Resource dependence</a:t>
            </a:r>
            <a:endParaRPr lang="en-US" sz="950" dirty="0"/>
          </a:p>
        </p:txBody>
      </p:sp>
      <p:sp>
        <p:nvSpPr>
          <p:cNvPr id="13" name="Shape 10"/>
          <p:cNvSpPr/>
          <p:nvPr/>
        </p:nvSpPr>
        <p:spPr>
          <a:xfrm>
            <a:off x="6647259" y="0"/>
            <a:ext cx="2496741" cy="5143500"/>
          </a:xfrm>
          <a:prstGeom prst="rect">
            <a:avLst/>
          </a:prstGeom>
          <a:solidFill>
            <a:srgbClr val="F9F9F9"/>
          </a:solidFill>
          <a:ln/>
        </p:spPr>
        <p:txBody>
          <a:bodyPr/>
          <a:lstStyle/>
          <a:p>
            <a:endParaRPr lang="en-GB"/>
          </a:p>
        </p:txBody>
      </p:sp>
      <p:sp>
        <p:nvSpPr>
          <p:cNvPr id="14" name="Text 11"/>
          <p:cNvSpPr/>
          <p:nvPr/>
        </p:nvSpPr>
        <p:spPr>
          <a:xfrm>
            <a:off x="6933009" y="714375"/>
            <a:ext cx="1925241" cy="1657350"/>
          </a:xfrm>
          <a:prstGeom prst="rect">
            <a:avLst/>
          </a:prstGeom>
          <a:noFill/>
          <a:ln/>
        </p:spPr>
        <p:txBody>
          <a:bodyPr wrap="square" lIns="0" tIns="170053" rIns="0" bIns="0" rtlCol="0" anchor="t">
            <a:spAutoFit/>
          </a:bodyPr>
          <a:lstStyle/>
          <a:p>
            <a:pPr marL="0" indent="0" algn="l">
              <a:lnSpc>
                <a:spcPct val="120000"/>
              </a:lnSpc>
              <a:buNone/>
            </a:pPr>
            <a:r>
              <a:rPr lang="en-US" sz="1000" b="1" dirty="0">
                <a:solidFill>
                  <a:srgbClr val="1A2B4C"/>
                </a:solidFill>
                <a:latin typeface="Playfair Display Black" pitchFamily="34" charset="0"/>
                <a:ea typeface="Playfair Display Black" pitchFamily="34" charset="-122"/>
                <a:cs typeface="Playfair Display Black" pitchFamily="34" charset="-120"/>
              </a:rPr>
              <a:t>Question: What structural transformations are associated with successful income upgrading, and how do these transformations differ across stages of development?</a:t>
            </a:r>
            <a:endParaRPr lang="en-US" sz="1000" dirty="0"/>
          </a:p>
        </p:txBody>
      </p:sp>
      <p:pic>
        <p:nvPicPr>
          <p:cNvPr id="15" name="Picture 14">
            <a:extLst>
              <a:ext uri="{FF2B5EF4-FFF2-40B4-BE49-F238E27FC236}">
                <a16:creationId xmlns:a16="http://schemas.microsoft.com/office/drawing/2014/main" id="{71DA4FA7-9C0B-8326-3760-C0A1C9AE3CCE}"/>
              </a:ext>
            </a:extLst>
          </p:cNvPr>
          <p:cNvPicPr>
            <a:picLocks noChangeAspect="1"/>
          </p:cNvPicPr>
          <p:nvPr/>
        </p:nvPicPr>
        <p:blipFill>
          <a:blip r:embed="rId4"/>
          <a:stretch>
            <a:fillRect/>
          </a:stretch>
        </p:blipFill>
        <p:spPr>
          <a:xfrm>
            <a:off x="7710791" y="90790"/>
            <a:ext cx="489842" cy="430577"/>
          </a:xfrm>
          <a:prstGeom prst="rect">
            <a:avLst/>
          </a:prstGeom>
        </p:spPr>
      </p:pic>
      <p:pic>
        <p:nvPicPr>
          <p:cNvPr id="16" name="Picture 15">
            <a:extLst>
              <a:ext uri="{FF2B5EF4-FFF2-40B4-BE49-F238E27FC236}">
                <a16:creationId xmlns:a16="http://schemas.microsoft.com/office/drawing/2014/main" id="{23ACE5FB-D4E3-836B-ECB2-D84F88698B5D}"/>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42495" y="227045"/>
            <a:ext cx="2089153" cy="492443"/>
          </a:xfrm>
          <a:prstGeom prst="rect">
            <a:avLst/>
          </a:prstGeom>
          <a:noFill/>
          <a:ln/>
        </p:spPr>
        <p:txBody>
          <a:bodyPr wrap="square" lIns="0" tIns="0" rIns="0" bIns="0" rtlCol="0" anchor="t">
            <a:spAutoFit/>
          </a:bodyPr>
          <a:lstStyle/>
          <a:p>
            <a:pPr marL="0" indent="0" algn="ctr">
              <a:buNone/>
            </a:pPr>
            <a:r>
              <a:rPr lang="en-US" sz="1600" b="1" dirty="0">
                <a:solidFill>
                  <a:srgbClr val="1A2B4C"/>
                </a:solidFill>
                <a:latin typeface="Playfair Display Black" pitchFamily="34" charset="0"/>
                <a:ea typeface="Playfair Display Black" pitchFamily="34" charset="-122"/>
                <a:cs typeface="Playfair Display Black" pitchFamily="34" charset="-120"/>
              </a:rPr>
              <a:t>CONCEPTUAL FRAMEWORK</a:t>
            </a:r>
            <a:endParaRPr lang="en-US" sz="1600" dirty="0"/>
          </a:p>
        </p:txBody>
      </p:sp>
      <p:sp>
        <p:nvSpPr>
          <p:cNvPr id="4" name="Text 1"/>
          <p:cNvSpPr/>
          <p:nvPr/>
        </p:nvSpPr>
        <p:spPr>
          <a:xfrm>
            <a:off x="285750" y="871538"/>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Low Income</a:t>
            </a:r>
            <a:endParaRPr lang="en-US" sz="1000" dirty="0"/>
          </a:p>
        </p:txBody>
      </p:sp>
      <p:sp>
        <p:nvSpPr>
          <p:cNvPr id="5" name="Text 2"/>
          <p:cNvSpPr/>
          <p:nvPr/>
        </p:nvSpPr>
        <p:spPr>
          <a:xfrm>
            <a:off x="1487072" y="1185863"/>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6" name="Shape 3"/>
          <p:cNvSpPr/>
          <p:nvPr/>
        </p:nvSpPr>
        <p:spPr>
          <a:xfrm>
            <a:off x="285750" y="1461151"/>
            <a:ext cx="2466966" cy="278606"/>
          </a:xfrm>
          <a:prstGeom prst="rect">
            <a:avLst/>
          </a:prstGeom>
          <a:solidFill>
            <a:srgbClr val="F0F4F8"/>
          </a:solidFill>
          <a:ln w="18288">
            <a:solidFill>
              <a:srgbClr val="1A2B4C"/>
            </a:solidFill>
            <a:prstDash val="solid"/>
          </a:ln>
        </p:spPr>
        <p:txBody>
          <a:bodyPr/>
          <a:lstStyle/>
          <a:p>
            <a:endParaRPr lang="en-GB" sz="2800"/>
          </a:p>
        </p:txBody>
      </p:sp>
      <p:sp>
        <p:nvSpPr>
          <p:cNvPr id="7" name="Text 4"/>
          <p:cNvSpPr/>
          <p:nvPr/>
        </p:nvSpPr>
        <p:spPr>
          <a:xfrm>
            <a:off x="285750" y="1377359"/>
            <a:ext cx="2466966" cy="445250"/>
          </a:xfrm>
          <a:prstGeom prst="rect">
            <a:avLst/>
          </a:prstGeom>
          <a:noFill/>
          <a:ln/>
        </p:spPr>
        <p:txBody>
          <a:bodyPr wrap="square" lIns="68072" tIns="68072" rIns="68072" bIns="68072" rtlCol="0" anchor="t">
            <a:spAutoFit/>
          </a:bodyPr>
          <a:lstStyle/>
          <a:p>
            <a:pPr marL="0" indent="0" algn="ctr">
              <a:buNone/>
            </a:pPr>
            <a:r>
              <a:rPr lang="en-US" sz="1000" b="1" dirty="0" err="1">
                <a:solidFill>
                  <a:srgbClr val="333333"/>
                </a:solidFill>
                <a:latin typeface="Open Sans Bold" pitchFamily="34" charset="0"/>
                <a:ea typeface="Open Sans Bold" pitchFamily="34" charset="-122"/>
                <a:cs typeface="Open Sans Bold" pitchFamily="34" charset="-120"/>
              </a:rPr>
              <a:t>Industrialisation</a:t>
            </a:r>
            <a:r>
              <a:rPr lang="en-US" sz="1000" b="1" dirty="0">
                <a:solidFill>
                  <a:srgbClr val="333333"/>
                </a:solidFill>
                <a:latin typeface="Open Sans Bold" pitchFamily="34" charset="0"/>
                <a:ea typeface="Open Sans Bold" pitchFamily="34" charset="-122"/>
                <a:cs typeface="Open Sans Bold" pitchFamily="34" charset="-120"/>
              </a:rPr>
              <a:t> and domestic deepening </a:t>
            </a:r>
            <a:endParaRPr lang="en-US" sz="1000" dirty="0"/>
          </a:p>
        </p:txBody>
      </p:sp>
      <p:sp>
        <p:nvSpPr>
          <p:cNvPr id="8" name="Text 5"/>
          <p:cNvSpPr/>
          <p:nvPr/>
        </p:nvSpPr>
        <p:spPr>
          <a:xfrm>
            <a:off x="1487072" y="1753791"/>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9" name="Text 6"/>
          <p:cNvSpPr/>
          <p:nvPr/>
        </p:nvSpPr>
        <p:spPr>
          <a:xfrm>
            <a:off x="285750" y="2035969"/>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Lower-Middle</a:t>
            </a:r>
            <a:endParaRPr lang="en-US" sz="1000" dirty="0"/>
          </a:p>
        </p:txBody>
      </p:sp>
      <p:sp>
        <p:nvSpPr>
          <p:cNvPr id="10" name="Text 7"/>
          <p:cNvSpPr/>
          <p:nvPr/>
        </p:nvSpPr>
        <p:spPr>
          <a:xfrm>
            <a:off x="1487072" y="2350294"/>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11" name="Shape 8"/>
          <p:cNvSpPr/>
          <p:nvPr/>
        </p:nvSpPr>
        <p:spPr>
          <a:xfrm>
            <a:off x="285750" y="2632472"/>
            <a:ext cx="2466966" cy="278606"/>
          </a:xfrm>
          <a:prstGeom prst="rect">
            <a:avLst/>
          </a:prstGeom>
          <a:solidFill>
            <a:srgbClr val="F0F4F8"/>
          </a:solidFill>
          <a:ln w="18288">
            <a:solidFill>
              <a:srgbClr val="1A2B4C"/>
            </a:solidFill>
            <a:prstDash val="solid"/>
          </a:ln>
        </p:spPr>
        <p:txBody>
          <a:bodyPr/>
          <a:lstStyle/>
          <a:p>
            <a:endParaRPr lang="en-GB" sz="2800"/>
          </a:p>
        </p:txBody>
      </p:sp>
      <p:sp>
        <p:nvSpPr>
          <p:cNvPr id="12" name="Text 9"/>
          <p:cNvSpPr/>
          <p:nvPr/>
        </p:nvSpPr>
        <p:spPr>
          <a:xfrm>
            <a:off x="285750" y="2632472"/>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Value capture</a:t>
            </a:r>
            <a:endParaRPr lang="en-US" sz="1000" dirty="0"/>
          </a:p>
        </p:txBody>
      </p:sp>
      <p:sp>
        <p:nvSpPr>
          <p:cNvPr id="13" name="Text 10"/>
          <p:cNvSpPr/>
          <p:nvPr/>
        </p:nvSpPr>
        <p:spPr>
          <a:xfrm>
            <a:off x="1487072" y="2918222"/>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14" name="Text 11"/>
          <p:cNvSpPr/>
          <p:nvPr/>
        </p:nvSpPr>
        <p:spPr>
          <a:xfrm>
            <a:off x="285750" y="3200400"/>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Upper-Middle</a:t>
            </a:r>
            <a:endParaRPr lang="en-US" sz="1000" dirty="0"/>
          </a:p>
        </p:txBody>
      </p:sp>
      <p:sp>
        <p:nvSpPr>
          <p:cNvPr id="15" name="Text 12"/>
          <p:cNvSpPr/>
          <p:nvPr/>
        </p:nvSpPr>
        <p:spPr>
          <a:xfrm>
            <a:off x="1487072" y="3514725"/>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16" name="Shape 13"/>
          <p:cNvSpPr/>
          <p:nvPr/>
        </p:nvSpPr>
        <p:spPr>
          <a:xfrm>
            <a:off x="285750" y="3796903"/>
            <a:ext cx="2466966" cy="278606"/>
          </a:xfrm>
          <a:prstGeom prst="rect">
            <a:avLst/>
          </a:prstGeom>
          <a:solidFill>
            <a:srgbClr val="F0F4F8"/>
          </a:solidFill>
          <a:ln w="18288">
            <a:solidFill>
              <a:srgbClr val="1A2B4C"/>
            </a:solidFill>
            <a:prstDash val="solid"/>
          </a:ln>
        </p:spPr>
        <p:txBody>
          <a:bodyPr/>
          <a:lstStyle/>
          <a:p>
            <a:endParaRPr lang="en-GB" sz="2800"/>
          </a:p>
        </p:txBody>
      </p:sp>
      <p:sp>
        <p:nvSpPr>
          <p:cNvPr id="17" name="Text 14"/>
          <p:cNvSpPr/>
          <p:nvPr/>
        </p:nvSpPr>
        <p:spPr>
          <a:xfrm>
            <a:off x="285750" y="3796903"/>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Functional Upgrading</a:t>
            </a:r>
            <a:endParaRPr lang="en-US" sz="1000" dirty="0"/>
          </a:p>
        </p:txBody>
      </p:sp>
      <p:sp>
        <p:nvSpPr>
          <p:cNvPr id="18" name="Text 15"/>
          <p:cNvSpPr/>
          <p:nvPr/>
        </p:nvSpPr>
        <p:spPr>
          <a:xfrm>
            <a:off x="1487072" y="4082653"/>
            <a:ext cx="70532" cy="169277"/>
          </a:xfrm>
          <a:prstGeom prst="rect">
            <a:avLst/>
          </a:prstGeom>
          <a:noFill/>
          <a:ln/>
        </p:spPr>
        <p:txBody>
          <a:bodyPr wrap="none" lIns="0" tIns="0" rIns="0" bIns="0" rtlCol="0" anchor="t">
            <a:spAutoFit/>
          </a:bodyPr>
          <a:lstStyle/>
          <a:p>
            <a:pPr marL="0" indent="0" algn="l">
              <a:buNone/>
            </a:pPr>
            <a:r>
              <a:rPr lang="en-US" sz="1100" dirty="0">
                <a:solidFill>
                  <a:srgbClr val="D9534F"/>
                </a:solidFill>
                <a:latin typeface="Open Sans" pitchFamily="34" charset="0"/>
                <a:ea typeface="Open Sans" pitchFamily="34" charset="-122"/>
                <a:cs typeface="Open Sans" pitchFamily="34" charset="-120"/>
              </a:rPr>
              <a:t>↓</a:t>
            </a:r>
            <a:endParaRPr lang="en-US" sz="1100" dirty="0"/>
          </a:p>
        </p:txBody>
      </p:sp>
      <p:sp>
        <p:nvSpPr>
          <p:cNvPr id="19" name="Text 16"/>
          <p:cNvSpPr/>
          <p:nvPr/>
        </p:nvSpPr>
        <p:spPr>
          <a:xfrm>
            <a:off x="285750" y="4364831"/>
            <a:ext cx="2466966" cy="291362"/>
          </a:xfrm>
          <a:prstGeom prst="rect">
            <a:avLst/>
          </a:prstGeom>
          <a:noFill/>
          <a:ln/>
        </p:spPr>
        <p:txBody>
          <a:bodyPr wrap="square" lIns="68072" tIns="68072" rIns="68072" bIns="68072" rtlCol="0" anchor="t">
            <a:spAutoFit/>
          </a:bodyPr>
          <a:lstStyle/>
          <a:p>
            <a:pPr marL="0" indent="0" algn="ctr">
              <a:buNone/>
            </a:pPr>
            <a:r>
              <a:rPr lang="en-US" sz="1000" b="1" dirty="0">
                <a:solidFill>
                  <a:srgbClr val="333333"/>
                </a:solidFill>
                <a:latin typeface="Open Sans Bold" pitchFamily="34" charset="0"/>
                <a:ea typeface="Open Sans Bold" pitchFamily="34" charset="-122"/>
                <a:cs typeface="Open Sans Bold" pitchFamily="34" charset="-120"/>
              </a:rPr>
              <a:t>High Income</a:t>
            </a:r>
            <a:endParaRPr lang="en-US" sz="1000" dirty="0"/>
          </a:p>
        </p:txBody>
      </p:sp>
      <p:sp>
        <p:nvSpPr>
          <p:cNvPr id="20" name="Text 17"/>
          <p:cNvSpPr/>
          <p:nvPr/>
        </p:nvSpPr>
        <p:spPr>
          <a:xfrm>
            <a:off x="3132127" y="244346"/>
            <a:ext cx="2466966" cy="246221"/>
          </a:xfrm>
          <a:prstGeom prst="rect">
            <a:avLst/>
          </a:prstGeom>
          <a:noFill/>
          <a:ln/>
        </p:spPr>
        <p:txBody>
          <a:bodyPr wrap="square" lIns="0" tIns="0" rIns="0" bIns="0" rtlCol="0" anchor="t">
            <a:spAutoFit/>
          </a:bodyPr>
          <a:lstStyle/>
          <a:p>
            <a:pPr marL="0" indent="0" algn="ctr">
              <a:buNone/>
            </a:pPr>
            <a:r>
              <a:rPr lang="en-US" sz="1600" b="1" dirty="0">
                <a:solidFill>
                  <a:srgbClr val="1A2B4C"/>
                </a:solidFill>
                <a:latin typeface="Playfair Display Black" pitchFamily="34" charset="0"/>
                <a:ea typeface="Playfair Display Black" pitchFamily="34" charset="-122"/>
                <a:cs typeface="Playfair Display Black" pitchFamily="34" charset="-120"/>
              </a:rPr>
              <a:t>HYPOTHESES</a:t>
            </a:r>
            <a:endParaRPr lang="en-US" sz="1600" dirty="0"/>
          </a:p>
        </p:txBody>
      </p:sp>
      <p:sp>
        <p:nvSpPr>
          <p:cNvPr id="21" name="Text 18"/>
          <p:cNvSpPr/>
          <p:nvPr/>
        </p:nvSpPr>
        <p:spPr>
          <a:xfrm>
            <a:off x="3273416" y="1082108"/>
            <a:ext cx="2466966" cy="161583"/>
          </a:xfrm>
          <a:prstGeom prst="rect">
            <a:avLst/>
          </a:prstGeom>
          <a:noFill/>
          <a:ln/>
        </p:spPr>
        <p:txBody>
          <a:bodyPr wrap="square" lIns="0" tIns="0" rIns="0" bIns="0" rtlCol="0" anchor="t">
            <a:spAutoFit/>
          </a:bodyPr>
          <a:lstStyle/>
          <a:p>
            <a:pPr marL="0" indent="0" algn="l">
              <a:buNone/>
            </a:pPr>
            <a:r>
              <a:rPr lang="en-US" sz="1050" b="1" dirty="0">
                <a:solidFill>
                  <a:srgbClr val="D9534F"/>
                </a:solidFill>
                <a:latin typeface="Playfair Display Black" pitchFamily="34" charset="0"/>
                <a:ea typeface="Playfair Display Black" pitchFamily="34" charset="-122"/>
                <a:cs typeface="Playfair Display Black" pitchFamily="34" charset="-120"/>
              </a:rPr>
              <a:t>H1: Industrialisation</a:t>
            </a:r>
            <a:endParaRPr lang="en-US" sz="1050" dirty="0"/>
          </a:p>
        </p:txBody>
      </p:sp>
      <p:sp>
        <p:nvSpPr>
          <p:cNvPr id="22" name="Text 19"/>
          <p:cNvSpPr/>
          <p:nvPr/>
        </p:nvSpPr>
        <p:spPr>
          <a:xfrm>
            <a:off x="3273416" y="1312493"/>
            <a:ext cx="2466966" cy="679994"/>
          </a:xfrm>
          <a:prstGeom prst="rect">
            <a:avLst/>
          </a:prstGeom>
          <a:noFill/>
          <a:ln/>
        </p:spPr>
        <p:txBody>
          <a:bodyPr wrap="square" lIns="0" tIns="0" rIns="0" bIns="0" rtlCol="0" anchor="t">
            <a:spAutoFit/>
          </a:bodyPr>
          <a:lstStyle/>
          <a:p>
            <a:pPr marL="0" indent="0" algn="l">
              <a:lnSpc>
                <a:spcPct val="112000"/>
              </a:lnSpc>
              <a:buNone/>
            </a:pPr>
            <a:r>
              <a:rPr lang="en-US" sz="1000" dirty="0">
                <a:solidFill>
                  <a:srgbClr val="333333"/>
                </a:solidFill>
                <a:latin typeface="Open Sans" pitchFamily="34" charset="0"/>
                <a:ea typeface="Open Sans" pitchFamily="34" charset="-122"/>
                <a:cs typeface="Open Sans" pitchFamily="34" charset="-120"/>
              </a:rPr>
              <a:t>L → LM transitions are associated with:
• Manufacturing GVC integration
• Manufacturing exports
• Domestic supplier development</a:t>
            </a:r>
            <a:endParaRPr lang="en-US" sz="1000" dirty="0"/>
          </a:p>
        </p:txBody>
      </p:sp>
      <p:sp>
        <p:nvSpPr>
          <p:cNvPr id="23" name="Text 20"/>
          <p:cNvSpPr/>
          <p:nvPr/>
        </p:nvSpPr>
        <p:spPr>
          <a:xfrm>
            <a:off x="3273416" y="2362849"/>
            <a:ext cx="2466966" cy="161583"/>
          </a:xfrm>
          <a:prstGeom prst="rect">
            <a:avLst/>
          </a:prstGeom>
          <a:noFill/>
          <a:ln/>
        </p:spPr>
        <p:txBody>
          <a:bodyPr wrap="square" lIns="0" tIns="0" rIns="0" bIns="0" rtlCol="0" anchor="t">
            <a:spAutoFit/>
          </a:bodyPr>
          <a:lstStyle/>
          <a:p>
            <a:pPr marL="0" indent="0" algn="l">
              <a:buNone/>
            </a:pPr>
            <a:r>
              <a:rPr lang="en-US" sz="1050" b="1" dirty="0">
                <a:solidFill>
                  <a:srgbClr val="D9534F"/>
                </a:solidFill>
                <a:latin typeface="Playfair Display Black" pitchFamily="34" charset="0"/>
                <a:ea typeface="Playfair Display Black" pitchFamily="34" charset="-122"/>
                <a:cs typeface="Playfair Display Black" pitchFamily="34" charset="-120"/>
              </a:rPr>
              <a:t>H2: Domestic Deepening</a:t>
            </a:r>
            <a:endParaRPr lang="en-US" sz="1050" dirty="0"/>
          </a:p>
        </p:txBody>
      </p:sp>
      <p:sp>
        <p:nvSpPr>
          <p:cNvPr id="24" name="Text 21"/>
          <p:cNvSpPr/>
          <p:nvPr/>
        </p:nvSpPr>
        <p:spPr>
          <a:xfrm>
            <a:off x="3273416" y="2593235"/>
            <a:ext cx="2466966" cy="679994"/>
          </a:xfrm>
          <a:prstGeom prst="rect">
            <a:avLst/>
          </a:prstGeom>
          <a:noFill/>
          <a:ln/>
        </p:spPr>
        <p:txBody>
          <a:bodyPr wrap="square" lIns="0" tIns="0" rIns="0" bIns="0" rtlCol="0" anchor="t">
            <a:spAutoFit/>
          </a:bodyPr>
          <a:lstStyle/>
          <a:p>
            <a:pPr marL="0" indent="0" algn="l">
              <a:lnSpc>
                <a:spcPct val="112000"/>
              </a:lnSpc>
              <a:buNone/>
            </a:pPr>
            <a:r>
              <a:rPr lang="en-US" sz="1000" dirty="0">
                <a:solidFill>
                  <a:srgbClr val="333333"/>
                </a:solidFill>
                <a:latin typeface="Open Sans" pitchFamily="34" charset="0"/>
                <a:ea typeface="Open Sans" pitchFamily="34" charset="-122"/>
                <a:cs typeface="Open Sans" pitchFamily="34" charset="-120"/>
              </a:rPr>
              <a:t>LM → UM transitions are associated with:
• Stronger domestic linkages
• Higher foreign demand for products
• Diversification</a:t>
            </a:r>
            <a:endParaRPr lang="en-US" sz="1000" dirty="0"/>
          </a:p>
        </p:txBody>
      </p:sp>
      <p:sp>
        <p:nvSpPr>
          <p:cNvPr id="25" name="Text 22"/>
          <p:cNvSpPr/>
          <p:nvPr/>
        </p:nvSpPr>
        <p:spPr>
          <a:xfrm>
            <a:off x="3273430" y="3573157"/>
            <a:ext cx="2466966" cy="161583"/>
          </a:xfrm>
          <a:prstGeom prst="rect">
            <a:avLst/>
          </a:prstGeom>
          <a:noFill/>
          <a:ln/>
        </p:spPr>
        <p:txBody>
          <a:bodyPr wrap="square" lIns="0" tIns="0" rIns="0" bIns="0" rtlCol="0" anchor="t">
            <a:spAutoFit/>
          </a:bodyPr>
          <a:lstStyle/>
          <a:p>
            <a:pPr marL="0" indent="0" algn="l">
              <a:buNone/>
            </a:pPr>
            <a:r>
              <a:rPr lang="en-US" sz="1050" b="1" dirty="0">
                <a:solidFill>
                  <a:srgbClr val="D9534F"/>
                </a:solidFill>
                <a:latin typeface="Playfair Display Black" pitchFamily="34" charset="0"/>
                <a:ea typeface="Playfair Display Black" pitchFamily="34" charset="-122"/>
                <a:cs typeface="Playfair Display Black" pitchFamily="34" charset="-120"/>
              </a:rPr>
              <a:t>H3: Functional Upgrading</a:t>
            </a:r>
            <a:endParaRPr lang="en-US" sz="1050" dirty="0"/>
          </a:p>
        </p:txBody>
      </p:sp>
      <p:sp>
        <p:nvSpPr>
          <p:cNvPr id="26" name="Text 23"/>
          <p:cNvSpPr/>
          <p:nvPr/>
        </p:nvSpPr>
        <p:spPr>
          <a:xfrm>
            <a:off x="3273430" y="3803543"/>
            <a:ext cx="2466966" cy="679994"/>
          </a:xfrm>
          <a:prstGeom prst="rect">
            <a:avLst/>
          </a:prstGeom>
          <a:noFill/>
          <a:ln/>
        </p:spPr>
        <p:txBody>
          <a:bodyPr wrap="square" lIns="0" tIns="0" rIns="0" bIns="0" rtlCol="0" anchor="t">
            <a:spAutoFit/>
          </a:bodyPr>
          <a:lstStyle/>
          <a:p>
            <a:pPr marL="0" indent="0" algn="l">
              <a:lnSpc>
                <a:spcPct val="112000"/>
              </a:lnSpc>
              <a:buNone/>
            </a:pPr>
            <a:r>
              <a:rPr lang="en-US" sz="1000" dirty="0">
                <a:solidFill>
                  <a:srgbClr val="333333"/>
                </a:solidFill>
                <a:latin typeface="Open Sans" pitchFamily="34" charset="0"/>
                <a:ea typeface="Open Sans" pitchFamily="34" charset="-122"/>
                <a:cs typeface="Open Sans" pitchFamily="34" charset="-120"/>
              </a:rPr>
              <a:t>UM → H transitions are associated with:
• Services embodied in exports
• Greater value capture
• Sophisticated specialisation</a:t>
            </a:r>
            <a:endParaRPr lang="en-US" sz="1000" dirty="0"/>
          </a:p>
        </p:txBody>
      </p:sp>
      <p:sp>
        <p:nvSpPr>
          <p:cNvPr id="28" name="Text 25"/>
          <p:cNvSpPr/>
          <p:nvPr/>
        </p:nvSpPr>
        <p:spPr>
          <a:xfrm>
            <a:off x="6311882" y="1350754"/>
            <a:ext cx="2466966" cy="1066574"/>
          </a:xfrm>
          <a:prstGeom prst="rect">
            <a:avLst/>
          </a:prstGeom>
          <a:noFill/>
          <a:ln/>
        </p:spPr>
        <p:txBody>
          <a:bodyPr wrap="square" lIns="170053" tIns="0" rIns="0" bIns="0" rtlCol="0" anchor="t">
            <a:spAutoFit/>
          </a:bodyPr>
          <a:lstStyle/>
          <a:p>
            <a:pPr marL="0" indent="0" algn="l">
              <a:lnSpc>
                <a:spcPct val="120000"/>
              </a:lnSpc>
              <a:buNone/>
            </a:pPr>
            <a:r>
              <a:rPr lang="en-US" sz="1600" b="1" dirty="0">
                <a:solidFill>
                  <a:srgbClr val="1A2B4C"/>
                </a:solidFill>
                <a:latin typeface="Playfair Display Black" pitchFamily="34" charset="0"/>
                <a:ea typeface="Playfair Display Black" pitchFamily="34" charset="-122"/>
                <a:cs typeface="Playfair Display Black" pitchFamily="34" charset="-120"/>
              </a:rPr>
              <a:t>Development is not one process</a:t>
            </a:r>
            <a:r>
              <a:rPr lang="en-US" sz="1600" b="1" i="1" dirty="0">
                <a:solidFill>
                  <a:srgbClr val="1A2B4C"/>
                </a:solidFill>
                <a:latin typeface="Playfair Display Black" pitchFamily="34" charset="0"/>
                <a:ea typeface="Playfair Display Black" pitchFamily="34" charset="-122"/>
                <a:cs typeface="Playfair Display Black" pitchFamily="34" charset="-120"/>
              </a:rPr>
              <a:t>
 </a:t>
            </a:r>
            <a:r>
              <a:rPr lang="en-US" sz="1050" i="1" dirty="0">
                <a:solidFill>
                  <a:srgbClr val="1A2B4C"/>
                </a:solidFill>
                <a:latin typeface="Open Sans" pitchFamily="34" charset="0"/>
                <a:ea typeface="Open Sans" pitchFamily="34" charset="-122"/>
                <a:cs typeface="Open Sans" pitchFamily="34" charset="-120"/>
              </a:rPr>
              <a:t>Different stages face different constraints.</a:t>
            </a:r>
          </a:p>
        </p:txBody>
      </p:sp>
      <p:sp>
        <p:nvSpPr>
          <p:cNvPr id="29" name="Rectangle 28">
            <a:extLst>
              <a:ext uri="{FF2B5EF4-FFF2-40B4-BE49-F238E27FC236}">
                <a16:creationId xmlns:a16="http://schemas.microsoft.com/office/drawing/2014/main" id="{84396B18-4ADC-6FD5-5DA4-008F6B81BED5}"/>
              </a:ext>
            </a:extLst>
          </p:cNvPr>
          <p:cNvSpPr/>
          <p:nvPr/>
        </p:nvSpPr>
        <p:spPr>
          <a:xfrm>
            <a:off x="5969000" y="473266"/>
            <a:ext cx="230572" cy="4340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F25710E-1E57-1EBE-6E30-65C9293A98E4}"/>
              </a:ext>
            </a:extLst>
          </p:cNvPr>
          <p:cNvPicPr>
            <a:picLocks noChangeAspect="1"/>
          </p:cNvPicPr>
          <p:nvPr/>
        </p:nvPicPr>
        <p:blipFill>
          <a:blip r:embed="rId4"/>
          <a:stretch>
            <a:fillRect/>
          </a:stretch>
        </p:blipFill>
        <p:spPr>
          <a:xfrm>
            <a:off x="7710791" y="90790"/>
            <a:ext cx="489842" cy="430577"/>
          </a:xfrm>
          <a:prstGeom prst="rect">
            <a:avLst/>
          </a:prstGeom>
        </p:spPr>
      </p:pic>
      <p:pic>
        <p:nvPicPr>
          <p:cNvPr id="30" name="Picture 29">
            <a:extLst>
              <a:ext uri="{FF2B5EF4-FFF2-40B4-BE49-F238E27FC236}">
                <a16:creationId xmlns:a16="http://schemas.microsoft.com/office/drawing/2014/main" id="{81E210F5-8111-F658-E5F5-2BA4C5A0CA92}"/>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428625"/>
            <a:ext cx="5775722"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DATA &amp; METHODOLOGY</a:t>
            </a:r>
            <a:endParaRPr lang="en-US" sz="1600" dirty="0"/>
          </a:p>
        </p:txBody>
      </p:sp>
      <p:sp>
        <p:nvSpPr>
          <p:cNvPr id="4" name="Text 1"/>
          <p:cNvSpPr/>
          <p:nvPr/>
        </p:nvSpPr>
        <p:spPr>
          <a:xfrm>
            <a:off x="571500" y="1175147"/>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Dataset &amp; Scope</a:t>
            </a:r>
            <a:endParaRPr lang="en-US" sz="1000" dirty="0"/>
          </a:p>
        </p:txBody>
      </p:sp>
      <p:sp>
        <p:nvSpPr>
          <p:cNvPr id="5" name="Text 2"/>
          <p:cNvSpPr/>
          <p:nvPr/>
        </p:nvSpPr>
        <p:spPr>
          <a:xfrm>
            <a:off x="571500" y="1473398"/>
            <a:ext cx="2744986" cy="656526"/>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Utilizing the </a:t>
            </a:r>
            <a:r>
              <a:rPr lang="en-US" sz="800" b="1" dirty="0">
                <a:solidFill>
                  <a:srgbClr val="D9534F"/>
                </a:solidFill>
                <a:latin typeface="Open Sans Bold" pitchFamily="34" charset="0"/>
                <a:ea typeface="Open Sans Bold" pitchFamily="34" charset="-122"/>
                <a:cs typeface="Open Sans Bold" pitchFamily="34" charset="-120"/>
              </a:rPr>
              <a:t>OECD ICIO / TiVA</a:t>
            </a:r>
            <a:r>
              <a:rPr lang="en-US" sz="850" dirty="0">
                <a:solidFill>
                  <a:srgbClr val="333333"/>
                </a:solidFill>
                <a:latin typeface="Open Sans" pitchFamily="34" charset="0"/>
                <a:ea typeface="Open Sans" pitchFamily="34" charset="-122"/>
                <a:cs typeface="Open Sans" pitchFamily="34" charset="-120"/>
              </a:rPr>
              <a:t> indicators covering </a:t>
            </a:r>
            <a:r>
              <a:rPr lang="en-US" sz="800" b="1" dirty="0">
                <a:solidFill>
                  <a:srgbClr val="D9534F"/>
                </a:solidFill>
                <a:latin typeface="Open Sans Bold" pitchFamily="34" charset="0"/>
                <a:ea typeface="Open Sans Bold" pitchFamily="34" charset="-122"/>
                <a:cs typeface="Open Sans Bold" pitchFamily="34" charset="-120"/>
              </a:rPr>
              <a:t>80 economies</a:t>
            </a:r>
            <a:r>
              <a:rPr lang="en-US" sz="850" dirty="0">
                <a:solidFill>
                  <a:srgbClr val="333333"/>
                </a:solidFill>
                <a:latin typeface="Open Sans" pitchFamily="34" charset="0"/>
                <a:ea typeface="Open Sans" pitchFamily="34" charset="-122"/>
                <a:cs typeface="Open Sans" pitchFamily="34" charset="-120"/>
              </a:rPr>
              <a:t> from </a:t>
            </a:r>
            <a:r>
              <a:rPr lang="en-US" sz="800" b="1" dirty="0">
                <a:solidFill>
                  <a:srgbClr val="D9534F"/>
                </a:solidFill>
                <a:latin typeface="Open Sans Bold" pitchFamily="34" charset="0"/>
                <a:ea typeface="Open Sans Bold" pitchFamily="34" charset="-122"/>
                <a:cs typeface="Open Sans Bold" pitchFamily="34" charset="-120"/>
              </a:rPr>
              <a:t>1995 to 2022</a:t>
            </a:r>
            <a:r>
              <a:rPr lang="en-US" sz="850" dirty="0">
                <a:solidFill>
                  <a:srgbClr val="333333"/>
                </a:solidFill>
                <a:latin typeface="Open Sans" pitchFamily="34" charset="0"/>
                <a:ea typeface="Open Sans" pitchFamily="34" charset="-122"/>
                <a:cs typeface="Open Sans" pitchFamily="34" charset="-120"/>
              </a:rPr>
              <a:t>. This provides a comprehensive view of global value chain dynamics over nearly three decades.</a:t>
            </a:r>
            <a:endParaRPr lang="en-US" sz="850" dirty="0"/>
          </a:p>
        </p:txBody>
      </p:sp>
      <p:sp>
        <p:nvSpPr>
          <p:cNvPr id="6" name="Text 3"/>
          <p:cNvSpPr/>
          <p:nvPr/>
        </p:nvSpPr>
        <p:spPr>
          <a:xfrm>
            <a:off x="3602236" y="1175147"/>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Analytical Approach</a:t>
            </a:r>
            <a:endParaRPr lang="en-US" sz="1000" dirty="0"/>
          </a:p>
        </p:txBody>
      </p:sp>
      <p:sp>
        <p:nvSpPr>
          <p:cNvPr id="7" name="Text 4"/>
          <p:cNvSpPr/>
          <p:nvPr/>
        </p:nvSpPr>
        <p:spPr>
          <a:xfrm>
            <a:off x="3602236" y="1473398"/>
            <a:ext cx="2744986" cy="731453"/>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We examine structural transformations through multiple lenses: global integration, domestic production depth, services upgrading, and resource dependence.</a:t>
            </a:r>
            <a:endParaRPr lang="en-US" sz="850" dirty="0"/>
          </a:p>
        </p:txBody>
      </p:sp>
      <p:sp>
        <p:nvSpPr>
          <p:cNvPr id="8" name="Text 5"/>
          <p:cNvSpPr/>
          <p:nvPr/>
        </p:nvSpPr>
        <p:spPr>
          <a:xfrm>
            <a:off x="571500" y="2647764"/>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Indicators</a:t>
            </a:r>
            <a:endParaRPr lang="en-US" sz="1000" dirty="0"/>
          </a:p>
        </p:txBody>
      </p:sp>
      <p:sp>
        <p:nvSpPr>
          <p:cNvPr id="9" name="Text 6"/>
          <p:cNvSpPr/>
          <p:nvPr/>
        </p:nvSpPr>
        <p:spPr>
          <a:xfrm>
            <a:off x="571500" y="2946016"/>
            <a:ext cx="2744986" cy="731453"/>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Focus on Trade in Value Added (TiVA) metrics, including Foreign Value Added (FVA), Domestic Value Added (DVA), and Domestic Intermediate Use (IDC).</a:t>
            </a:r>
            <a:endParaRPr lang="en-US" sz="850" dirty="0"/>
          </a:p>
        </p:txBody>
      </p:sp>
      <p:sp>
        <p:nvSpPr>
          <p:cNvPr id="10" name="Text 7"/>
          <p:cNvSpPr/>
          <p:nvPr/>
        </p:nvSpPr>
        <p:spPr>
          <a:xfrm>
            <a:off x="3602236" y="2647764"/>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Classification</a:t>
            </a:r>
            <a:endParaRPr lang="en-US" sz="1000" dirty="0"/>
          </a:p>
        </p:txBody>
      </p:sp>
      <p:sp>
        <p:nvSpPr>
          <p:cNvPr id="11" name="Text 8"/>
          <p:cNvSpPr/>
          <p:nvPr/>
        </p:nvSpPr>
        <p:spPr>
          <a:xfrm>
            <a:off x="3602236" y="2946016"/>
            <a:ext cx="2744986" cy="548590"/>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Income transitions are identified using World Bank historical classifications to track movement between income groups.</a:t>
            </a:r>
            <a:endParaRPr lang="en-US" sz="850" dirty="0"/>
          </a:p>
        </p:txBody>
      </p:sp>
      <p:sp>
        <p:nvSpPr>
          <p:cNvPr id="12" name="Shape 9"/>
          <p:cNvSpPr/>
          <p:nvPr/>
        </p:nvSpPr>
        <p:spPr>
          <a:xfrm>
            <a:off x="6647259" y="0"/>
            <a:ext cx="2496741" cy="5143500"/>
          </a:xfrm>
          <a:prstGeom prst="rect">
            <a:avLst/>
          </a:prstGeom>
          <a:solidFill>
            <a:srgbClr val="F9F9F9"/>
          </a:solidFill>
          <a:ln/>
        </p:spPr>
        <p:txBody>
          <a:bodyPr/>
          <a:lstStyle/>
          <a:p>
            <a:endParaRPr lang="en-US"/>
          </a:p>
        </p:txBody>
      </p:sp>
      <p:sp>
        <p:nvSpPr>
          <p:cNvPr id="13" name="Text 10"/>
          <p:cNvSpPr/>
          <p:nvPr/>
        </p:nvSpPr>
        <p:spPr>
          <a:xfrm>
            <a:off x="6933009" y="714375"/>
            <a:ext cx="1925241" cy="178594"/>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Playfair Display Black" pitchFamily="34" charset="0"/>
                <a:ea typeface="Playfair Display Black" pitchFamily="34" charset="-122"/>
                <a:cs typeface="Playfair Display Black" pitchFamily="34" charset="-120"/>
              </a:rPr>
              <a:t>Observed Transitions</a:t>
            </a:r>
            <a:endParaRPr lang="en-US" sz="900" dirty="0"/>
          </a:p>
        </p:txBody>
      </p:sp>
      <p:sp>
        <p:nvSpPr>
          <p:cNvPr id="14" name="Shape 11"/>
          <p:cNvSpPr/>
          <p:nvPr/>
        </p:nvSpPr>
        <p:spPr>
          <a:xfrm>
            <a:off x="6933009" y="1035844"/>
            <a:ext cx="1146321" cy="307181"/>
          </a:xfrm>
          <a:prstGeom prst="rect">
            <a:avLst/>
          </a:prstGeom>
          <a:solidFill>
            <a:srgbClr val="1A2B4C"/>
          </a:solidFill>
          <a:ln/>
        </p:spPr>
        <p:txBody>
          <a:bodyPr/>
          <a:lstStyle/>
          <a:p>
            <a:endParaRPr lang="en-US"/>
          </a:p>
        </p:txBody>
      </p:sp>
      <p:sp>
        <p:nvSpPr>
          <p:cNvPr id="15" name="Text 12"/>
          <p:cNvSpPr/>
          <p:nvPr/>
        </p:nvSpPr>
        <p:spPr>
          <a:xfrm>
            <a:off x="6933009" y="1035844"/>
            <a:ext cx="1146321" cy="307181"/>
          </a:xfrm>
          <a:prstGeom prst="rect">
            <a:avLst/>
          </a:prstGeom>
          <a:noFill/>
          <a:ln/>
        </p:spPr>
        <p:txBody>
          <a:bodyPr wrap="none" lIns="102108" tIns="102108" rIns="102108" bIns="102108" rtlCol="0" anchor="ctr">
            <a:spAutoFit/>
          </a:bodyPr>
          <a:lstStyle/>
          <a:p>
            <a:pPr marL="0" indent="0" algn="l">
              <a:buNone/>
            </a:pPr>
            <a:r>
              <a:rPr lang="en-US" sz="700" b="1" dirty="0">
                <a:solidFill>
                  <a:srgbClr val="FFFFFF"/>
                </a:solidFill>
                <a:latin typeface="Open Sans Bold" pitchFamily="34" charset="0"/>
                <a:ea typeface="Open Sans Bold" pitchFamily="34" charset="-122"/>
                <a:cs typeface="Open Sans Bold" pitchFamily="34" charset="-120"/>
              </a:rPr>
              <a:t>Transition</a:t>
            </a:r>
            <a:endParaRPr lang="en-US" sz="700" dirty="0"/>
          </a:p>
        </p:txBody>
      </p:sp>
      <p:sp>
        <p:nvSpPr>
          <p:cNvPr id="16" name="Shape 13"/>
          <p:cNvSpPr/>
          <p:nvPr/>
        </p:nvSpPr>
        <p:spPr>
          <a:xfrm>
            <a:off x="8079330" y="1035844"/>
            <a:ext cx="778920" cy="307181"/>
          </a:xfrm>
          <a:prstGeom prst="rect">
            <a:avLst/>
          </a:prstGeom>
          <a:solidFill>
            <a:srgbClr val="1A2B4C"/>
          </a:solidFill>
          <a:ln/>
        </p:spPr>
        <p:txBody>
          <a:bodyPr/>
          <a:lstStyle/>
          <a:p>
            <a:endParaRPr lang="en-US"/>
          </a:p>
        </p:txBody>
      </p:sp>
      <p:sp>
        <p:nvSpPr>
          <p:cNvPr id="17" name="Text 14"/>
          <p:cNvSpPr/>
          <p:nvPr/>
        </p:nvSpPr>
        <p:spPr>
          <a:xfrm>
            <a:off x="8079330" y="1035844"/>
            <a:ext cx="778920" cy="307181"/>
          </a:xfrm>
          <a:prstGeom prst="rect">
            <a:avLst/>
          </a:prstGeom>
          <a:noFill/>
          <a:ln/>
        </p:spPr>
        <p:txBody>
          <a:bodyPr wrap="none" lIns="102108" tIns="102108" rIns="102108" bIns="102108" rtlCol="0" anchor="ctr">
            <a:spAutoFit/>
          </a:bodyPr>
          <a:lstStyle/>
          <a:p>
            <a:pPr marL="0" indent="0" algn="l">
              <a:buNone/>
            </a:pPr>
            <a:r>
              <a:rPr lang="en-US" sz="700" b="1" dirty="0">
                <a:solidFill>
                  <a:srgbClr val="FFFFFF"/>
                </a:solidFill>
                <a:latin typeface="Open Sans Bold" pitchFamily="34" charset="0"/>
                <a:ea typeface="Open Sans Bold" pitchFamily="34" charset="-122"/>
                <a:cs typeface="Open Sans Bold" pitchFamily="34" charset="-120"/>
              </a:rPr>
              <a:t>Count</a:t>
            </a:r>
            <a:endParaRPr lang="en-US" sz="700" dirty="0"/>
          </a:p>
        </p:txBody>
      </p:sp>
      <p:sp>
        <p:nvSpPr>
          <p:cNvPr id="18" name="Text 15"/>
          <p:cNvSpPr/>
          <p:nvPr/>
        </p:nvSpPr>
        <p:spPr>
          <a:xfrm>
            <a:off x="6933009" y="1343025"/>
            <a:ext cx="1146321" cy="330398"/>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L → LM</a:t>
            </a:r>
            <a:endParaRPr lang="en-US" sz="850" dirty="0"/>
          </a:p>
        </p:txBody>
      </p:sp>
      <p:sp>
        <p:nvSpPr>
          <p:cNvPr id="19" name="Text 16"/>
          <p:cNvSpPr/>
          <p:nvPr/>
        </p:nvSpPr>
        <p:spPr>
          <a:xfrm>
            <a:off x="8079330" y="1343025"/>
            <a:ext cx="778920" cy="330398"/>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17</a:t>
            </a:r>
            <a:endParaRPr lang="en-US" sz="850" dirty="0"/>
          </a:p>
        </p:txBody>
      </p:sp>
      <p:sp>
        <p:nvSpPr>
          <p:cNvPr id="20" name="Shape 17"/>
          <p:cNvSpPr/>
          <p:nvPr/>
        </p:nvSpPr>
        <p:spPr>
          <a:xfrm>
            <a:off x="6933009" y="1673423"/>
            <a:ext cx="1925241" cy="333970"/>
          </a:xfrm>
          <a:prstGeom prst="rect">
            <a:avLst/>
          </a:prstGeom>
          <a:solidFill>
            <a:srgbClr val="F2F2F2"/>
          </a:solidFill>
          <a:ln/>
        </p:spPr>
        <p:txBody>
          <a:bodyPr/>
          <a:lstStyle/>
          <a:p>
            <a:endParaRPr lang="en-US"/>
          </a:p>
        </p:txBody>
      </p:sp>
      <p:sp>
        <p:nvSpPr>
          <p:cNvPr id="21" name="Text 18"/>
          <p:cNvSpPr/>
          <p:nvPr/>
        </p:nvSpPr>
        <p:spPr>
          <a:xfrm>
            <a:off x="6933009" y="1673423"/>
            <a:ext cx="1146321"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LM → UM</a:t>
            </a:r>
            <a:endParaRPr lang="en-US" sz="850" dirty="0"/>
          </a:p>
        </p:txBody>
      </p:sp>
      <p:sp>
        <p:nvSpPr>
          <p:cNvPr id="22" name="Text 19"/>
          <p:cNvSpPr/>
          <p:nvPr/>
        </p:nvSpPr>
        <p:spPr>
          <a:xfrm>
            <a:off x="8079330" y="1673423"/>
            <a:ext cx="778920"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19</a:t>
            </a:r>
            <a:endParaRPr lang="en-US" sz="850" dirty="0"/>
          </a:p>
        </p:txBody>
      </p:sp>
      <p:sp>
        <p:nvSpPr>
          <p:cNvPr id="23" name="Text 20"/>
          <p:cNvSpPr/>
          <p:nvPr/>
        </p:nvSpPr>
        <p:spPr>
          <a:xfrm>
            <a:off x="6933009" y="2007394"/>
            <a:ext cx="1146321"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UM → H</a:t>
            </a:r>
            <a:endParaRPr lang="en-US" sz="850" dirty="0"/>
          </a:p>
        </p:txBody>
      </p:sp>
      <p:sp>
        <p:nvSpPr>
          <p:cNvPr id="24" name="Text 21"/>
          <p:cNvSpPr/>
          <p:nvPr/>
        </p:nvSpPr>
        <p:spPr>
          <a:xfrm>
            <a:off x="8079330" y="2007394"/>
            <a:ext cx="778920"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9</a:t>
            </a:r>
            <a:endParaRPr lang="en-US" sz="850" dirty="0"/>
          </a:p>
        </p:txBody>
      </p:sp>
      <p:sp>
        <p:nvSpPr>
          <p:cNvPr id="25" name="Text 22"/>
          <p:cNvSpPr/>
          <p:nvPr/>
        </p:nvSpPr>
        <p:spPr>
          <a:xfrm>
            <a:off x="6933009" y="2559248"/>
            <a:ext cx="1925241" cy="271463"/>
          </a:xfrm>
          <a:prstGeom prst="rect">
            <a:avLst/>
          </a:prstGeom>
          <a:noFill/>
          <a:ln/>
        </p:spPr>
        <p:txBody>
          <a:bodyPr wrap="square" lIns="0" tIns="0" rIns="0" bIns="0" rtlCol="0" anchor="t">
            <a:spAutoFit/>
          </a:bodyPr>
          <a:lstStyle/>
          <a:p>
            <a:pPr marL="0" indent="0" algn="l">
              <a:buNone/>
            </a:pPr>
            <a:r>
              <a:rPr lang="en-US" sz="750" i="1" dirty="0">
                <a:solidFill>
                  <a:srgbClr val="333333"/>
                </a:solidFill>
                <a:latin typeface="Open Sans" pitchFamily="34" charset="0"/>
                <a:ea typeface="Open Sans" pitchFamily="34" charset="-122"/>
                <a:cs typeface="Open Sans" pitchFamily="34" charset="-120"/>
              </a:rPr>
              <a:t>Source: OECD ICIO / TiVA Database &amp; World Bank Data.</a:t>
            </a:r>
            <a:endParaRPr lang="en-US" sz="750" dirty="0"/>
          </a:p>
        </p:txBody>
      </p:sp>
      <p:pic>
        <p:nvPicPr>
          <p:cNvPr id="26" name="Picture 25">
            <a:extLst>
              <a:ext uri="{FF2B5EF4-FFF2-40B4-BE49-F238E27FC236}">
                <a16:creationId xmlns:a16="http://schemas.microsoft.com/office/drawing/2014/main" id="{5577FFA9-56C1-52C7-E837-0A9714539778}"/>
              </a:ext>
            </a:extLst>
          </p:cNvPr>
          <p:cNvPicPr>
            <a:picLocks noChangeAspect="1"/>
          </p:cNvPicPr>
          <p:nvPr/>
        </p:nvPicPr>
        <p:blipFill>
          <a:blip r:embed="rId4"/>
          <a:stretch>
            <a:fillRect/>
          </a:stretch>
        </p:blipFill>
        <p:spPr>
          <a:xfrm>
            <a:off x="7710791" y="90790"/>
            <a:ext cx="489842" cy="430577"/>
          </a:xfrm>
          <a:prstGeom prst="rect">
            <a:avLst/>
          </a:prstGeom>
        </p:spPr>
      </p:pic>
      <p:pic>
        <p:nvPicPr>
          <p:cNvPr id="27" name="Picture 26">
            <a:extLst>
              <a:ext uri="{FF2B5EF4-FFF2-40B4-BE49-F238E27FC236}">
                <a16:creationId xmlns:a16="http://schemas.microsoft.com/office/drawing/2014/main" id="{DA6CF515-3DF8-B593-890A-C24569ECF6FD}"/>
              </a:ext>
            </a:extLst>
          </p:cNvPr>
          <p:cNvPicPr>
            <a:picLocks noChangeAspect="1"/>
          </p:cNvPicPr>
          <p:nvPr/>
        </p:nvPicPr>
        <p:blipFill>
          <a:blip r:embed="rId5"/>
          <a:stretch>
            <a:fillRect/>
          </a:stretch>
        </p:blipFill>
        <p:spPr>
          <a:xfrm>
            <a:off x="8401763" y="46275"/>
            <a:ext cx="456487" cy="5196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6862E-CA34-2FDA-CE7F-DB0172EE182E}"/>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124A992-1902-A20F-92F0-DB6729133AFE}"/>
              </a:ext>
            </a:extLst>
          </p:cNvPr>
          <p:cNvPicPr>
            <a:picLocks noChangeAspect="1"/>
          </p:cNvPicPr>
          <p:nvPr/>
        </p:nvPicPr>
        <p:blipFill>
          <a:blip r:embed="rId3"/>
          <a:stretch>
            <a:fillRect/>
          </a:stretch>
        </p:blipFill>
        <p:spPr>
          <a:xfrm>
            <a:off x="0" y="0"/>
            <a:ext cx="9144000" cy="5143500"/>
          </a:xfrm>
          <a:prstGeom prst="rect">
            <a:avLst/>
          </a:prstGeom>
        </p:spPr>
      </p:pic>
      <p:sp>
        <p:nvSpPr>
          <p:cNvPr id="3" name="Text 0">
            <a:extLst>
              <a:ext uri="{FF2B5EF4-FFF2-40B4-BE49-F238E27FC236}">
                <a16:creationId xmlns:a16="http://schemas.microsoft.com/office/drawing/2014/main" id="{A4215DE0-EAEB-225D-272C-6D0C223BB183}"/>
              </a:ext>
            </a:extLst>
          </p:cNvPr>
          <p:cNvSpPr/>
          <p:nvPr/>
        </p:nvSpPr>
        <p:spPr>
          <a:xfrm>
            <a:off x="571500" y="428625"/>
            <a:ext cx="5775722" cy="303609"/>
          </a:xfrm>
          <a:prstGeom prst="rect">
            <a:avLst/>
          </a:prstGeom>
          <a:noFill/>
          <a:ln/>
        </p:spPr>
        <p:txBody>
          <a:bodyPr wrap="square" lIns="0" tIns="0" rIns="0" bIns="0" rtlCol="0" anchor="t">
            <a:spAutoFit/>
          </a:bodyPr>
          <a:lstStyle/>
          <a:p>
            <a:pPr marL="0" indent="0" algn="l">
              <a:buNone/>
            </a:pPr>
            <a:r>
              <a:rPr lang="en-US" sz="1600" b="1" dirty="0">
                <a:solidFill>
                  <a:srgbClr val="1A2B4C"/>
                </a:solidFill>
                <a:latin typeface="Playfair Display Black" pitchFamily="34" charset="0"/>
                <a:ea typeface="Playfair Display Black" pitchFamily="34" charset="-122"/>
                <a:cs typeface="Playfair Display Black" pitchFamily="34" charset="-120"/>
              </a:rPr>
              <a:t>DATA &amp; METHODOLOGY</a:t>
            </a:r>
            <a:endParaRPr lang="en-US" sz="1600" dirty="0"/>
          </a:p>
        </p:txBody>
      </p:sp>
      <p:sp>
        <p:nvSpPr>
          <p:cNvPr id="4" name="Text 1">
            <a:extLst>
              <a:ext uri="{FF2B5EF4-FFF2-40B4-BE49-F238E27FC236}">
                <a16:creationId xmlns:a16="http://schemas.microsoft.com/office/drawing/2014/main" id="{6164CE41-219C-CDAD-238E-46F62FE99561}"/>
              </a:ext>
            </a:extLst>
          </p:cNvPr>
          <p:cNvSpPr/>
          <p:nvPr/>
        </p:nvSpPr>
        <p:spPr>
          <a:xfrm>
            <a:off x="571500" y="1175147"/>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Dataset &amp; Scope</a:t>
            </a:r>
            <a:endParaRPr lang="en-US" sz="1000" dirty="0"/>
          </a:p>
        </p:txBody>
      </p:sp>
      <p:sp>
        <p:nvSpPr>
          <p:cNvPr id="5" name="Text 2">
            <a:extLst>
              <a:ext uri="{FF2B5EF4-FFF2-40B4-BE49-F238E27FC236}">
                <a16:creationId xmlns:a16="http://schemas.microsoft.com/office/drawing/2014/main" id="{6638A522-7215-94B8-2DFB-7DF8E155F3BE}"/>
              </a:ext>
            </a:extLst>
          </p:cNvPr>
          <p:cNvSpPr/>
          <p:nvPr/>
        </p:nvSpPr>
        <p:spPr>
          <a:xfrm>
            <a:off x="571500" y="1473398"/>
            <a:ext cx="2744986" cy="731453"/>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Utilizing the </a:t>
            </a:r>
            <a:r>
              <a:rPr lang="en-US" sz="800" b="1" dirty="0">
                <a:solidFill>
                  <a:srgbClr val="D9534F"/>
                </a:solidFill>
                <a:latin typeface="Open Sans Bold" pitchFamily="34" charset="0"/>
                <a:ea typeface="Open Sans Bold" pitchFamily="34" charset="-122"/>
                <a:cs typeface="Open Sans Bold" pitchFamily="34" charset="-120"/>
              </a:rPr>
              <a:t>OECD ICIO / TiVA</a:t>
            </a:r>
            <a:r>
              <a:rPr lang="en-US" sz="850" dirty="0">
                <a:solidFill>
                  <a:srgbClr val="333333"/>
                </a:solidFill>
                <a:latin typeface="Open Sans" pitchFamily="34" charset="0"/>
                <a:ea typeface="Open Sans" pitchFamily="34" charset="-122"/>
                <a:cs typeface="Open Sans" pitchFamily="34" charset="-120"/>
              </a:rPr>
              <a:t> indicators covering </a:t>
            </a:r>
            <a:r>
              <a:rPr lang="en-US" sz="800" b="1" dirty="0">
                <a:solidFill>
                  <a:srgbClr val="D9534F"/>
                </a:solidFill>
                <a:latin typeface="Open Sans Bold" pitchFamily="34" charset="0"/>
                <a:ea typeface="Open Sans Bold" pitchFamily="34" charset="-122"/>
                <a:cs typeface="Open Sans Bold" pitchFamily="34" charset="-120"/>
              </a:rPr>
              <a:t>104 economies</a:t>
            </a:r>
            <a:r>
              <a:rPr lang="en-US" sz="850" dirty="0">
                <a:solidFill>
                  <a:srgbClr val="333333"/>
                </a:solidFill>
                <a:latin typeface="Open Sans" pitchFamily="34" charset="0"/>
                <a:ea typeface="Open Sans" pitchFamily="34" charset="-122"/>
                <a:cs typeface="Open Sans" pitchFamily="34" charset="-120"/>
              </a:rPr>
              <a:t> from </a:t>
            </a:r>
            <a:r>
              <a:rPr lang="en-US" sz="800" b="1" dirty="0">
                <a:solidFill>
                  <a:srgbClr val="D9534F"/>
                </a:solidFill>
                <a:latin typeface="Open Sans Bold" pitchFamily="34" charset="0"/>
                <a:ea typeface="Open Sans Bold" pitchFamily="34" charset="-122"/>
                <a:cs typeface="Open Sans Bold" pitchFamily="34" charset="-120"/>
              </a:rPr>
              <a:t>1995 to 2022</a:t>
            </a:r>
            <a:r>
              <a:rPr lang="en-US" sz="850" dirty="0">
                <a:solidFill>
                  <a:srgbClr val="333333"/>
                </a:solidFill>
                <a:latin typeface="Open Sans" pitchFamily="34" charset="0"/>
                <a:ea typeface="Open Sans" pitchFamily="34" charset="-122"/>
                <a:cs typeface="Open Sans" pitchFamily="34" charset="-120"/>
              </a:rPr>
              <a:t>. This provides a comprehensive view of global value chain dynamics over nearly three decades.</a:t>
            </a:r>
            <a:endParaRPr lang="en-US" sz="850" dirty="0"/>
          </a:p>
        </p:txBody>
      </p:sp>
      <p:sp>
        <p:nvSpPr>
          <p:cNvPr id="6" name="Text 3">
            <a:extLst>
              <a:ext uri="{FF2B5EF4-FFF2-40B4-BE49-F238E27FC236}">
                <a16:creationId xmlns:a16="http://schemas.microsoft.com/office/drawing/2014/main" id="{7EC3343B-832D-077D-49DE-53413E1714F0}"/>
              </a:ext>
            </a:extLst>
          </p:cNvPr>
          <p:cNvSpPr/>
          <p:nvPr/>
        </p:nvSpPr>
        <p:spPr>
          <a:xfrm>
            <a:off x="3602236" y="1175147"/>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Analytical Approach</a:t>
            </a:r>
            <a:endParaRPr lang="en-US" sz="1000" dirty="0"/>
          </a:p>
        </p:txBody>
      </p:sp>
      <p:sp>
        <p:nvSpPr>
          <p:cNvPr id="7" name="Text 4">
            <a:extLst>
              <a:ext uri="{FF2B5EF4-FFF2-40B4-BE49-F238E27FC236}">
                <a16:creationId xmlns:a16="http://schemas.microsoft.com/office/drawing/2014/main" id="{DA2B5CE6-D537-7233-4C68-A8E2D9980DD0}"/>
              </a:ext>
            </a:extLst>
          </p:cNvPr>
          <p:cNvSpPr/>
          <p:nvPr/>
        </p:nvSpPr>
        <p:spPr>
          <a:xfrm>
            <a:off x="3602236" y="1473398"/>
            <a:ext cx="2744986" cy="731453"/>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We examine structural transformations through multiple lenses: global integration, domestic production depth, services upgrading, and resource dependence.</a:t>
            </a:r>
            <a:endParaRPr lang="en-US" sz="850" dirty="0"/>
          </a:p>
        </p:txBody>
      </p:sp>
      <p:sp>
        <p:nvSpPr>
          <p:cNvPr id="8" name="Text 5">
            <a:extLst>
              <a:ext uri="{FF2B5EF4-FFF2-40B4-BE49-F238E27FC236}">
                <a16:creationId xmlns:a16="http://schemas.microsoft.com/office/drawing/2014/main" id="{4BDEA587-CEE7-3D48-5BEC-0B8CD16F799A}"/>
              </a:ext>
            </a:extLst>
          </p:cNvPr>
          <p:cNvSpPr/>
          <p:nvPr/>
        </p:nvSpPr>
        <p:spPr>
          <a:xfrm>
            <a:off x="571500" y="2647764"/>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Indicators</a:t>
            </a:r>
            <a:endParaRPr lang="en-US" sz="1000" dirty="0"/>
          </a:p>
        </p:txBody>
      </p:sp>
      <p:sp>
        <p:nvSpPr>
          <p:cNvPr id="9" name="Text 6">
            <a:extLst>
              <a:ext uri="{FF2B5EF4-FFF2-40B4-BE49-F238E27FC236}">
                <a16:creationId xmlns:a16="http://schemas.microsoft.com/office/drawing/2014/main" id="{62A370C0-7902-A8E3-E0DF-6AE2FE3E63D4}"/>
              </a:ext>
            </a:extLst>
          </p:cNvPr>
          <p:cNvSpPr/>
          <p:nvPr/>
        </p:nvSpPr>
        <p:spPr>
          <a:xfrm>
            <a:off x="571500" y="2946016"/>
            <a:ext cx="2744986" cy="731453"/>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Focus on Trade in Value Added (TiVA) metrics, including Foreign Value Added (FVA), Domestic Value Added (DVA), and Domestic Intermediate Use (IDC).</a:t>
            </a:r>
            <a:endParaRPr lang="en-US" sz="850" dirty="0"/>
          </a:p>
        </p:txBody>
      </p:sp>
      <p:sp>
        <p:nvSpPr>
          <p:cNvPr id="10" name="Text 7">
            <a:extLst>
              <a:ext uri="{FF2B5EF4-FFF2-40B4-BE49-F238E27FC236}">
                <a16:creationId xmlns:a16="http://schemas.microsoft.com/office/drawing/2014/main" id="{BBD212DF-6622-7E40-49B2-0663822AD829}"/>
              </a:ext>
            </a:extLst>
          </p:cNvPr>
          <p:cNvSpPr/>
          <p:nvPr/>
        </p:nvSpPr>
        <p:spPr>
          <a:xfrm>
            <a:off x="3602236" y="2647764"/>
            <a:ext cx="2744986" cy="191095"/>
          </a:xfrm>
          <a:prstGeom prst="rect">
            <a:avLst/>
          </a:prstGeom>
          <a:noFill/>
          <a:ln/>
        </p:spPr>
        <p:txBody>
          <a:bodyPr wrap="square" lIns="0" tIns="0" rIns="0" bIns="0" rtlCol="0" anchor="t">
            <a:spAutoFit/>
          </a:bodyPr>
          <a:lstStyle/>
          <a:p>
            <a:pPr marL="0" indent="0" algn="l">
              <a:buNone/>
            </a:pPr>
            <a:r>
              <a:rPr lang="en-US" sz="1000" b="1" dirty="0">
                <a:solidFill>
                  <a:srgbClr val="1A2B4C"/>
                </a:solidFill>
                <a:latin typeface="Playfair Display Black" pitchFamily="34" charset="0"/>
                <a:ea typeface="Playfair Display Black" pitchFamily="34" charset="-122"/>
                <a:cs typeface="Playfair Display Black" pitchFamily="34" charset="-120"/>
              </a:rPr>
              <a:t>Classification</a:t>
            </a:r>
            <a:endParaRPr lang="en-US" sz="1000" dirty="0"/>
          </a:p>
        </p:txBody>
      </p:sp>
      <p:sp>
        <p:nvSpPr>
          <p:cNvPr id="11" name="Text 8">
            <a:extLst>
              <a:ext uri="{FF2B5EF4-FFF2-40B4-BE49-F238E27FC236}">
                <a16:creationId xmlns:a16="http://schemas.microsoft.com/office/drawing/2014/main" id="{2927D5DA-FE9F-AA5F-EE6C-6C70188735C5}"/>
              </a:ext>
            </a:extLst>
          </p:cNvPr>
          <p:cNvSpPr/>
          <p:nvPr/>
        </p:nvSpPr>
        <p:spPr>
          <a:xfrm>
            <a:off x="3602236" y="2946016"/>
            <a:ext cx="2744986" cy="548590"/>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333333"/>
                </a:solidFill>
                <a:latin typeface="Open Sans" pitchFamily="34" charset="0"/>
                <a:ea typeface="Open Sans" pitchFamily="34" charset="-122"/>
                <a:cs typeface="Open Sans" pitchFamily="34" charset="-120"/>
              </a:rPr>
              <a:t>Income transitions are identified using World Bank historical classifications to track movement between income groups.</a:t>
            </a:r>
            <a:endParaRPr lang="en-US" sz="850" dirty="0"/>
          </a:p>
        </p:txBody>
      </p:sp>
      <p:sp>
        <p:nvSpPr>
          <p:cNvPr id="12" name="Shape 9">
            <a:extLst>
              <a:ext uri="{FF2B5EF4-FFF2-40B4-BE49-F238E27FC236}">
                <a16:creationId xmlns:a16="http://schemas.microsoft.com/office/drawing/2014/main" id="{3252B6CB-F40A-4296-721B-D20F775A9A46}"/>
              </a:ext>
            </a:extLst>
          </p:cNvPr>
          <p:cNvSpPr/>
          <p:nvPr/>
        </p:nvSpPr>
        <p:spPr>
          <a:xfrm>
            <a:off x="6647259" y="0"/>
            <a:ext cx="2496741" cy="5143500"/>
          </a:xfrm>
          <a:prstGeom prst="rect">
            <a:avLst/>
          </a:prstGeom>
          <a:solidFill>
            <a:srgbClr val="F9F9F9"/>
          </a:solidFill>
          <a:ln/>
        </p:spPr>
        <p:txBody>
          <a:bodyPr/>
          <a:lstStyle/>
          <a:p>
            <a:endParaRPr lang="en-US"/>
          </a:p>
        </p:txBody>
      </p:sp>
      <p:sp>
        <p:nvSpPr>
          <p:cNvPr id="13" name="Text 10">
            <a:extLst>
              <a:ext uri="{FF2B5EF4-FFF2-40B4-BE49-F238E27FC236}">
                <a16:creationId xmlns:a16="http://schemas.microsoft.com/office/drawing/2014/main" id="{FA3D4E1D-4761-BAD8-8626-670EB18337B9}"/>
              </a:ext>
            </a:extLst>
          </p:cNvPr>
          <p:cNvSpPr/>
          <p:nvPr/>
        </p:nvSpPr>
        <p:spPr>
          <a:xfrm>
            <a:off x="6933009" y="714375"/>
            <a:ext cx="1925241" cy="178594"/>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Playfair Display Black" pitchFamily="34" charset="0"/>
                <a:ea typeface="Playfair Display Black" pitchFamily="34" charset="-122"/>
                <a:cs typeface="Playfair Display Black" pitchFamily="34" charset="-120"/>
              </a:rPr>
              <a:t>Observed Transitions</a:t>
            </a:r>
            <a:endParaRPr lang="en-US" sz="900" dirty="0"/>
          </a:p>
        </p:txBody>
      </p:sp>
      <p:sp>
        <p:nvSpPr>
          <p:cNvPr id="14" name="Shape 11">
            <a:extLst>
              <a:ext uri="{FF2B5EF4-FFF2-40B4-BE49-F238E27FC236}">
                <a16:creationId xmlns:a16="http://schemas.microsoft.com/office/drawing/2014/main" id="{324617AA-2984-1599-1FBA-8F5EA073C514}"/>
              </a:ext>
            </a:extLst>
          </p:cNvPr>
          <p:cNvSpPr/>
          <p:nvPr/>
        </p:nvSpPr>
        <p:spPr>
          <a:xfrm>
            <a:off x="6933009" y="1035844"/>
            <a:ext cx="1146321" cy="307181"/>
          </a:xfrm>
          <a:prstGeom prst="rect">
            <a:avLst/>
          </a:prstGeom>
          <a:solidFill>
            <a:srgbClr val="1A2B4C"/>
          </a:solidFill>
          <a:ln/>
        </p:spPr>
        <p:txBody>
          <a:bodyPr/>
          <a:lstStyle/>
          <a:p>
            <a:endParaRPr lang="en-US"/>
          </a:p>
        </p:txBody>
      </p:sp>
      <p:sp>
        <p:nvSpPr>
          <p:cNvPr id="15" name="Text 12">
            <a:extLst>
              <a:ext uri="{FF2B5EF4-FFF2-40B4-BE49-F238E27FC236}">
                <a16:creationId xmlns:a16="http://schemas.microsoft.com/office/drawing/2014/main" id="{098E3513-7E78-DB4B-AFB2-7B209FDD3AC7}"/>
              </a:ext>
            </a:extLst>
          </p:cNvPr>
          <p:cNvSpPr/>
          <p:nvPr/>
        </p:nvSpPr>
        <p:spPr>
          <a:xfrm>
            <a:off x="6933009" y="1035844"/>
            <a:ext cx="1146321" cy="307181"/>
          </a:xfrm>
          <a:prstGeom prst="rect">
            <a:avLst/>
          </a:prstGeom>
          <a:noFill/>
          <a:ln/>
        </p:spPr>
        <p:txBody>
          <a:bodyPr wrap="none" lIns="102108" tIns="102108" rIns="102108" bIns="102108" rtlCol="0" anchor="ctr">
            <a:spAutoFit/>
          </a:bodyPr>
          <a:lstStyle/>
          <a:p>
            <a:pPr marL="0" indent="0" algn="l">
              <a:buNone/>
            </a:pPr>
            <a:r>
              <a:rPr lang="en-US" sz="700" b="1" dirty="0">
                <a:solidFill>
                  <a:srgbClr val="FFFFFF"/>
                </a:solidFill>
                <a:latin typeface="Open Sans Bold" pitchFamily="34" charset="0"/>
                <a:ea typeface="Open Sans Bold" pitchFamily="34" charset="-122"/>
                <a:cs typeface="Open Sans Bold" pitchFamily="34" charset="-120"/>
              </a:rPr>
              <a:t>Transition</a:t>
            </a:r>
            <a:endParaRPr lang="en-US" sz="700" dirty="0"/>
          </a:p>
        </p:txBody>
      </p:sp>
      <p:sp>
        <p:nvSpPr>
          <p:cNvPr id="16" name="Shape 13">
            <a:extLst>
              <a:ext uri="{FF2B5EF4-FFF2-40B4-BE49-F238E27FC236}">
                <a16:creationId xmlns:a16="http://schemas.microsoft.com/office/drawing/2014/main" id="{07244C60-2003-C355-509B-06D515CE6482}"/>
              </a:ext>
            </a:extLst>
          </p:cNvPr>
          <p:cNvSpPr/>
          <p:nvPr/>
        </p:nvSpPr>
        <p:spPr>
          <a:xfrm>
            <a:off x="8079330" y="1035844"/>
            <a:ext cx="778920" cy="307181"/>
          </a:xfrm>
          <a:prstGeom prst="rect">
            <a:avLst/>
          </a:prstGeom>
          <a:solidFill>
            <a:srgbClr val="1A2B4C"/>
          </a:solidFill>
          <a:ln/>
        </p:spPr>
        <p:txBody>
          <a:bodyPr/>
          <a:lstStyle/>
          <a:p>
            <a:endParaRPr lang="en-US"/>
          </a:p>
        </p:txBody>
      </p:sp>
      <p:sp>
        <p:nvSpPr>
          <p:cNvPr id="17" name="Text 14">
            <a:extLst>
              <a:ext uri="{FF2B5EF4-FFF2-40B4-BE49-F238E27FC236}">
                <a16:creationId xmlns:a16="http://schemas.microsoft.com/office/drawing/2014/main" id="{89068683-E6CC-B456-3208-56AA8AC0A55F}"/>
              </a:ext>
            </a:extLst>
          </p:cNvPr>
          <p:cNvSpPr/>
          <p:nvPr/>
        </p:nvSpPr>
        <p:spPr>
          <a:xfrm>
            <a:off x="8079330" y="1035844"/>
            <a:ext cx="778920" cy="307181"/>
          </a:xfrm>
          <a:prstGeom prst="rect">
            <a:avLst/>
          </a:prstGeom>
          <a:noFill/>
          <a:ln/>
        </p:spPr>
        <p:txBody>
          <a:bodyPr wrap="none" lIns="102108" tIns="102108" rIns="102108" bIns="102108" rtlCol="0" anchor="ctr">
            <a:spAutoFit/>
          </a:bodyPr>
          <a:lstStyle/>
          <a:p>
            <a:pPr marL="0" indent="0" algn="l">
              <a:buNone/>
            </a:pPr>
            <a:r>
              <a:rPr lang="en-US" sz="700" b="1" dirty="0">
                <a:solidFill>
                  <a:srgbClr val="FFFFFF"/>
                </a:solidFill>
                <a:latin typeface="Open Sans Bold" pitchFamily="34" charset="0"/>
                <a:ea typeface="Open Sans Bold" pitchFamily="34" charset="-122"/>
                <a:cs typeface="Open Sans Bold" pitchFamily="34" charset="-120"/>
              </a:rPr>
              <a:t>Count</a:t>
            </a:r>
            <a:endParaRPr lang="en-US" sz="700" dirty="0"/>
          </a:p>
        </p:txBody>
      </p:sp>
      <p:sp>
        <p:nvSpPr>
          <p:cNvPr id="18" name="Text 15">
            <a:extLst>
              <a:ext uri="{FF2B5EF4-FFF2-40B4-BE49-F238E27FC236}">
                <a16:creationId xmlns:a16="http://schemas.microsoft.com/office/drawing/2014/main" id="{202359F3-F3CF-CFDD-BB57-7F0FDE8EEF02}"/>
              </a:ext>
            </a:extLst>
          </p:cNvPr>
          <p:cNvSpPr/>
          <p:nvPr/>
        </p:nvSpPr>
        <p:spPr>
          <a:xfrm>
            <a:off x="6933009" y="1343025"/>
            <a:ext cx="1146321" cy="330398"/>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L → LM</a:t>
            </a:r>
            <a:endParaRPr lang="en-US" sz="850" dirty="0"/>
          </a:p>
        </p:txBody>
      </p:sp>
      <p:sp>
        <p:nvSpPr>
          <p:cNvPr id="19" name="Text 16">
            <a:extLst>
              <a:ext uri="{FF2B5EF4-FFF2-40B4-BE49-F238E27FC236}">
                <a16:creationId xmlns:a16="http://schemas.microsoft.com/office/drawing/2014/main" id="{F8BAFCA6-D196-4C92-179E-B6C5AEFB32D1}"/>
              </a:ext>
            </a:extLst>
          </p:cNvPr>
          <p:cNvSpPr/>
          <p:nvPr/>
        </p:nvSpPr>
        <p:spPr>
          <a:xfrm>
            <a:off x="8079330" y="1343025"/>
            <a:ext cx="778920" cy="330398"/>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17</a:t>
            </a:r>
            <a:endParaRPr lang="en-US" sz="850" dirty="0"/>
          </a:p>
        </p:txBody>
      </p:sp>
      <p:sp>
        <p:nvSpPr>
          <p:cNvPr id="20" name="Shape 17">
            <a:extLst>
              <a:ext uri="{FF2B5EF4-FFF2-40B4-BE49-F238E27FC236}">
                <a16:creationId xmlns:a16="http://schemas.microsoft.com/office/drawing/2014/main" id="{78332FF4-633E-5F56-EBFA-35132FCE3210}"/>
              </a:ext>
            </a:extLst>
          </p:cNvPr>
          <p:cNvSpPr/>
          <p:nvPr/>
        </p:nvSpPr>
        <p:spPr>
          <a:xfrm>
            <a:off x="6933009" y="1673423"/>
            <a:ext cx="1925241" cy="333970"/>
          </a:xfrm>
          <a:prstGeom prst="rect">
            <a:avLst/>
          </a:prstGeom>
          <a:solidFill>
            <a:srgbClr val="F2F2F2"/>
          </a:solidFill>
          <a:ln/>
        </p:spPr>
        <p:txBody>
          <a:bodyPr/>
          <a:lstStyle/>
          <a:p>
            <a:endParaRPr lang="en-US"/>
          </a:p>
        </p:txBody>
      </p:sp>
      <p:sp>
        <p:nvSpPr>
          <p:cNvPr id="21" name="Text 18">
            <a:extLst>
              <a:ext uri="{FF2B5EF4-FFF2-40B4-BE49-F238E27FC236}">
                <a16:creationId xmlns:a16="http://schemas.microsoft.com/office/drawing/2014/main" id="{11B8BD99-267D-E453-3C5A-B01F4B31BFE6}"/>
              </a:ext>
            </a:extLst>
          </p:cNvPr>
          <p:cNvSpPr/>
          <p:nvPr/>
        </p:nvSpPr>
        <p:spPr>
          <a:xfrm>
            <a:off x="6933009" y="1673423"/>
            <a:ext cx="1146321"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LM → UM</a:t>
            </a:r>
            <a:endParaRPr lang="en-US" sz="850" dirty="0"/>
          </a:p>
        </p:txBody>
      </p:sp>
      <p:sp>
        <p:nvSpPr>
          <p:cNvPr id="22" name="Text 19">
            <a:extLst>
              <a:ext uri="{FF2B5EF4-FFF2-40B4-BE49-F238E27FC236}">
                <a16:creationId xmlns:a16="http://schemas.microsoft.com/office/drawing/2014/main" id="{6B9FE4E8-AA7C-129A-893D-783BF2869B91}"/>
              </a:ext>
            </a:extLst>
          </p:cNvPr>
          <p:cNvSpPr/>
          <p:nvPr/>
        </p:nvSpPr>
        <p:spPr>
          <a:xfrm>
            <a:off x="8079330" y="1673423"/>
            <a:ext cx="778920"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19</a:t>
            </a:r>
            <a:endParaRPr lang="en-US" sz="850" dirty="0"/>
          </a:p>
        </p:txBody>
      </p:sp>
      <p:sp>
        <p:nvSpPr>
          <p:cNvPr id="23" name="Text 20">
            <a:extLst>
              <a:ext uri="{FF2B5EF4-FFF2-40B4-BE49-F238E27FC236}">
                <a16:creationId xmlns:a16="http://schemas.microsoft.com/office/drawing/2014/main" id="{CE3C0265-02E4-0080-1818-086A6814EA6D}"/>
              </a:ext>
            </a:extLst>
          </p:cNvPr>
          <p:cNvSpPr/>
          <p:nvPr/>
        </p:nvSpPr>
        <p:spPr>
          <a:xfrm>
            <a:off x="6933009" y="2007394"/>
            <a:ext cx="1146321"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UM → H</a:t>
            </a:r>
            <a:endParaRPr lang="en-US" sz="850" dirty="0"/>
          </a:p>
        </p:txBody>
      </p:sp>
      <p:sp>
        <p:nvSpPr>
          <p:cNvPr id="24" name="Text 21">
            <a:extLst>
              <a:ext uri="{FF2B5EF4-FFF2-40B4-BE49-F238E27FC236}">
                <a16:creationId xmlns:a16="http://schemas.microsoft.com/office/drawing/2014/main" id="{6517C367-23AA-E7CB-7C73-114DA7A4A8DE}"/>
              </a:ext>
            </a:extLst>
          </p:cNvPr>
          <p:cNvSpPr/>
          <p:nvPr/>
        </p:nvSpPr>
        <p:spPr>
          <a:xfrm>
            <a:off x="8079330" y="2007394"/>
            <a:ext cx="778920" cy="333970"/>
          </a:xfrm>
          <a:prstGeom prst="rect">
            <a:avLst/>
          </a:prstGeom>
          <a:noFill/>
          <a:ln/>
        </p:spPr>
        <p:txBody>
          <a:bodyPr wrap="none" lIns="102108" tIns="102108" rIns="102108" bIns="102108" rtlCol="0" anchor="ctr">
            <a:spAutoFit/>
          </a:bodyPr>
          <a:lstStyle/>
          <a:p>
            <a:pPr marL="0" indent="0" algn="l">
              <a:buNone/>
            </a:pPr>
            <a:r>
              <a:rPr lang="en-US" sz="850" dirty="0">
                <a:solidFill>
                  <a:srgbClr val="333333"/>
                </a:solidFill>
                <a:latin typeface="Open Sans" pitchFamily="34" charset="0"/>
                <a:ea typeface="Open Sans" pitchFamily="34" charset="-122"/>
                <a:cs typeface="Open Sans" pitchFamily="34" charset="-120"/>
              </a:rPr>
              <a:t>9</a:t>
            </a:r>
            <a:endParaRPr lang="en-US" sz="850" dirty="0"/>
          </a:p>
        </p:txBody>
      </p:sp>
      <p:sp>
        <p:nvSpPr>
          <p:cNvPr id="25" name="Text 22">
            <a:extLst>
              <a:ext uri="{FF2B5EF4-FFF2-40B4-BE49-F238E27FC236}">
                <a16:creationId xmlns:a16="http://schemas.microsoft.com/office/drawing/2014/main" id="{582A2E50-D30C-5E9D-41FC-5E31674CD615}"/>
              </a:ext>
            </a:extLst>
          </p:cNvPr>
          <p:cNvSpPr/>
          <p:nvPr/>
        </p:nvSpPr>
        <p:spPr>
          <a:xfrm>
            <a:off x="6933009" y="2559248"/>
            <a:ext cx="1925241" cy="271463"/>
          </a:xfrm>
          <a:prstGeom prst="rect">
            <a:avLst/>
          </a:prstGeom>
          <a:noFill/>
          <a:ln/>
        </p:spPr>
        <p:txBody>
          <a:bodyPr wrap="square" lIns="0" tIns="0" rIns="0" bIns="0" rtlCol="0" anchor="t">
            <a:spAutoFit/>
          </a:bodyPr>
          <a:lstStyle/>
          <a:p>
            <a:pPr marL="0" indent="0" algn="l">
              <a:buNone/>
            </a:pPr>
            <a:r>
              <a:rPr lang="en-US" sz="750" i="1" dirty="0">
                <a:solidFill>
                  <a:srgbClr val="333333"/>
                </a:solidFill>
                <a:latin typeface="Open Sans" pitchFamily="34" charset="0"/>
                <a:ea typeface="Open Sans" pitchFamily="34" charset="-122"/>
                <a:cs typeface="Open Sans" pitchFamily="34" charset="-120"/>
              </a:rPr>
              <a:t>Source: OECD ICIO / TiVA Database &amp; World Bank Data.</a:t>
            </a:r>
            <a:endParaRPr lang="en-US" sz="75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2677E11-D705-9C70-A585-2DDBFC5C045F}"/>
                  </a:ext>
                </a:extLst>
              </p:cNvPr>
              <p:cNvSpPr txBox="1"/>
              <p:nvPr/>
            </p:nvSpPr>
            <p:spPr>
              <a:xfrm>
                <a:off x="537316" y="968941"/>
                <a:ext cx="5947790" cy="2488886"/>
              </a:xfrm>
              <a:prstGeom prst="rect">
                <a:avLst/>
              </a:prstGeom>
              <a:solidFill>
                <a:schemeClr val="accent3">
                  <a:lumMod val="40000"/>
                  <a:lumOff val="60000"/>
                </a:schemeClr>
              </a:solidFill>
            </p:spPr>
            <p:txBody>
              <a:bodyPr wrap="square">
                <a:spAutoFit/>
              </a:bodyPr>
              <a:lstStyle/>
              <a:p>
                <a:pPr algn="just">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Estimate stage-specific probit models of the form:</a:t>
                </a:r>
              </a:p>
              <a:p>
                <a:pPr algn="just">
                  <a:lnSpc>
                    <a:spcPct val="115000"/>
                  </a:lnSpc>
                  <a:spcAft>
                    <a:spcPts val="800"/>
                  </a:spcAft>
                  <a:buNone/>
                </a:pPr>
                <a14:m>
                  <m:oMathPara xmlns:m="http://schemas.openxmlformats.org/officeDocument/2006/math">
                    <m:oMathParaPr>
                      <m:jc m:val="centerGroup"/>
                    </m:oMathParaPr>
                    <m:oMath xmlns:m="http://schemas.openxmlformats.org/officeDocument/2006/math">
                      <m:r>
                        <m:rPr>
                          <m:sty m:val="p"/>
                        </m:rPr>
                        <a:rPr lang="en-US" sz="1400" kern="100">
                          <a:effectLst/>
                          <a:latin typeface="Cambria Math" panose="02040503050406030204" pitchFamily="18" charset="0"/>
                          <a:ea typeface="Aptos" panose="020B0004020202020204" pitchFamily="34" charset="0"/>
                          <a:cs typeface="Times New Roman" panose="02020603050405020304" pitchFamily="18" charset="0"/>
                        </a:rPr>
                        <m:t>Pr</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1400" kern="100">
                              <a:effectLst/>
                              <a:latin typeface="Aptos" panose="020B0004020202020204" pitchFamily="34" charset="0"/>
                              <a:ea typeface="Aptos" panose="020B0004020202020204" pitchFamily="34" charset="0"/>
                              <a:cs typeface="Times New Roman" panose="02020603050405020304" pitchFamily="18" charset="0"/>
                            </a:rPr>
                            <m:t>Upgrade</m:t>
                          </m:r>
                        </m:e>
                        <m: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𝑡</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=1)=</m:t>
                      </m:r>
                      <m:r>
                        <m:rPr>
                          <m:sty m:val="p"/>
                        </m:rPr>
                        <a:rPr lang="en-US" sz="1400" kern="100">
                          <a:effectLst/>
                          <a:latin typeface="Cambria Math" panose="02040503050406030204" pitchFamily="18" charset="0"/>
                          <a:ea typeface="Aptos" panose="020B0004020202020204" pitchFamily="34" charset="0"/>
                          <a:cs typeface="Times New Roman" panose="02020603050405020304" pitchFamily="18" charset="0"/>
                        </a:rPr>
                        <m:t>Φ</m:t>
                      </m:r>
                      <m:d>
                        <m:dPr>
                          <m:sepChr m:val="+"/>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𝛼</m:t>
                              </m:r>
                            </m:e>
                            <m: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𝑔</m:t>
                              </m:r>
                            </m:sub>
                          </m:sSub>
                        </m:e>
                        <m:e>
                          <m:sSubSup>
                            <m:sSubSupPr>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sSubSupPr>
                            <m:e>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𝛽</m:t>
                              </m:r>
                            </m:e>
                            <m: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𝑔</m:t>
                              </m:r>
                            </m:sub>
                            <m:sup>
                              <m:r>
                                <a:rPr lang="en-US" sz="1400" kern="100">
                                  <a:effectLst/>
                                  <a:latin typeface="Cambria Math" panose="02040503050406030204" pitchFamily="18" charset="0"/>
                                  <a:ea typeface="Aptos" panose="020B0004020202020204" pitchFamily="34" charset="0"/>
                                  <a:cs typeface="Times New Roman" panose="02020603050405020304" pitchFamily="18" charset="0"/>
                                </a:rPr>
                                <m:t>′</m:t>
                              </m:r>
                            </m:sup>
                          </m:sSubSup>
                          <m:sSub>
                            <m:sSubPr>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𝑋</m:t>
                                  </m:r>
                                </m:e>
                              </m:acc>
                            </m:e>
                            <m: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𝑡</m:t>
                              </m:r>
                            </m:sub>
                          </m:sSub>
                        </m:e>
                      </m:d>
                    </m:oMath>
                  </m:oMathPara>
                </a14:m>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where:</a:t>
                </a:r>
              </a:p>
              <a:p>
                <a:pPr marL="342900" lvl="0" indent="-342900" algn="just">
                  <a:lnSpc>
                    <a:spcPct val="115000"/>
                  </a:lnSpc>
                  <a:spcAft>
                    <a:spcPts val="800"/>
                  </a:spcAft>
                  <a:buSzPts val="1000"/>
                  <a:buFont typeface="Symbol" panose="05050102010706020507" pitchFamily="18" charset="2"/>
                  <a:buChar char=""/>
                  <a:tabLst>
                    <a:tab pos="457200" algn="l"/>
                  </a:tabLst>
                </a:pPr>
                <a14:m>
                  <m:oMath xmlns:m="http://schemas.openxmlformats.org/officeDocument/2006/math">
                    <m:r>
                      <m:rPr>
                        <m:sty m:val="p"/>
                      </m:rPr>
                      <a:rPr lang="en-US" sz="1400" kern="100">
                        <a:effectLst/>
                        <a:latin typeface="Cambria Math" panose="02040503050406030204" pitchFamily="18" charset="0"/>
                        <a:ea typeface="Aptos" panose="020B0004020202020204" pitchFamily="34" charset="0"/>
                        <a:cs typeface="Times New Roman" panose="02020603050405020304" pitchFamily="18" charset="0"/>
                      </a:rPr>
                      <m:t>Φ</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oMath>
                </a14:m>
                <a:r>
                  <a:rPr lang="en-US" sz="1400" kern="100" dirty="0">
                    <a:effectLst/>
                    <a:latin typeface="Aptos" panose="020B0004020202020204" pitchFamily="34" charset="0"/>
                    <a:ea typeface="Aptos" panose="020B0004020202020204" pitchFamily="34" charset="0"/>
                    <a:cs typeface="Times New Roman" panose="02020603050405020304" pitchFamily="18" charset="0"/>
                  </a:rPr>
                  <a:t>is the standard normal cumulative distribution function</a:t>
                </a:r>
              </a:p>
              <a:p>
                <a:pPr marL="342900" lvl="0" indent="-342900" algn="just">
                  <a:lnSpc>
                    <a:spcPct val="115000"/>
                  </a:lnSpc>
                  <a:spcAft>
                    <a:spcPts val="800"/>
                  </a:spcAft>
                  <a:buSzPts val="1000"/>
                  <a:buFont typeface="Symbol" panose="05050102010706020507" pitchFamily="18" charset="2"/>
                  <a:buChar char=""/>
                  <a:tabLst>
                    <a:tab pos="457200" algn="l"/>
                  </a:tabLst>
                </a:pPr>
                <a14:m>
                  <m:oMath xmlns:m="http://schemas.openxmlformats.org/officeDocument/2006/math">
                    <m:sSub>
                      <m:sSubPr>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US" sz="1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𝑋</m:t>
                            </m:r>
                          </m:e>
                        </m:acc>
                      </m:e>
                      <m:sub>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𝑡</m:t>
                        </m:r>
                      </m:sub>
                    </m:sSub>
                  </m:oMath>
                </a14:m>
                <a:r>
                  <a:rPr lang="en-US" sz="1400" kern="100" dirty="0">
                    <a:effectLst/>
                    <a:latin typeface="Aptos" panose="020B0004020202020204" pitchFamily="34" charset="0"/>
                    <a:ea typeface="Aptos" panose="020B0004020202020204" pitchFamily="34" charset="0"/>
                    <a:cs typeface="Times New Roman" panose="02020603050405020304" pitchFamily="18" charset="0"/>
                  </a:rPr>
                  <a:t>is a vector of structural indicators</a:t>
                </a:r>
              </a:p>
              <a:p>
                <a:pPr marL="342900" lvl="0" indent="-342900" algn="just">
                  <a:lnSpc>
                    <a:spcPct val="115000"/>
                  </a:lnSpc>
                  <a:spcAft>
                    <a:spcPts val="800"/>
                  </a:spcAft>
                  <a:buSzPts val="1000"/>
                  <a:buFont typeface="Symbol" panose="05050102010706020507" pitchFamily="18" charset="2"/>
                  <a:buChar char=""/>
                  <a:tabLst>
                    <a:tab pos="457200" algn="l"/>
                  </a:tabLst>
                </a:pPr>
                <a14:m>
                  <m:oMath xmlns:m="http://schemas.openxmlformats.org/officeDocument/2006/math">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𝑔</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𝐿</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𝐿𝑀</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𝑈𝑀</m:t>
                    </m:r>
                    <m:r>
                      <a:rPr lang="en-US" sz="1400" i="1" kern="100">
                        <a:effectLst/>
                        <a:latin typeface="Cambria Math" panose="02040503050406030204" pitchFamily="18" charset="0"/>
                        <a:ea typeface="Aptos" panose="020B0004020202020204" pitchFamily="34" charset="0"/>
                        <a:cs typeface="Times New Roman" panose="02020603050405020304" pitchFamily="18" charset="0"/>
                      </a:rPr>
                      <m:t>}</m:t>
                    </m:r>
                  </m:oMath>
                </a14:m>
                <a:r>
                  <a:rPr lang="en-US" sz="1400" kern="100" dirty="0">
                    <a:effectLst/>
                    <a:latin typeface="Aptos" panose="020B0004020202020204" pitchFamily="34" charset="0"/>
                    <a:ea typeface="Aptos" panose="020B0004020202020204" pitchFamily="34" charset="0"/>
                    <a:cs typeface="Times New Roman" panose="02020603050405020304" pitchFamily="18" charset="0"/>
                  </a:rPr>
                  <a:t>indexes income group</a:t>
                </a:r>
              </a:p>
              <a:p>
                <a:pPr lvl="0" algn="just">
                  <a:lnSpc>
                    <a:spcPct val="115000"/>
                  </a:lnSpc>
                  <a:spcAft>
                    <a:spcPts val="800"/>
                  </a:spcAft>
                  <a:buSzPts val="1000"/>
                  <a:tabLst>
                    <a:tab pos="457200" algn="l"/>
                  </a:tabLs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62677E11-D705-9C70-A585-2DDBFC5C045F}"/>
                  </a:ext>
                </a:extLst>
              </p:cNvPr>
              <p:cNvSpPr txBox="1">
                <a:spLocks noRot="1" noChangeAspect="1" noMove="1" noResize="1" noEditPoints="1" noAdjustHandles="1" noChangeArrowheads="1" noChangeShapeType="1" noTextEdit="1"/>
              </p:cNvSpPr>
              <p:nvPr/>
            </p:nvSpPr>
            <p:spPr>
              <a:xfrm>
                <a:off x="537316" y="968941"/>
                <a:ext cx="5947790" cy="2488886"/>
              </a:xfrm>
              <a:prstGeom prst="rect">
                <a:avLst/>
              </a:prstGeom>
              <a:blipFill>
                <a:blip r:embed="rId4"/>
                <a:stretch>
                  <a:fillRect l="-307"/>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D8181EB9-2FF8-121D-7AEC-42EE361FD8FD}"/>
              </a:ext>
            </a:extLst>
          </p:cNvPr>
          <p:cNvPicPr>
            <a:picLocks noChangeAspect="1"/>
          </p:cNvPicPr>
          <p:nvPr/>
        </p:nvPicPr>
        <p:blipFill>
          <a:blip r:embed="rId4"/>
          <a:stretch>
            <a:fillRect/>
          </a:stretch>
        </p:blipFill>
        <p:spPr>
          <a:xfrm>
            <a:off x="7710791" y="90790"/>
            <a:ext cx="489842" cy="430577"/>
          </a:xfrm>
          <a:prstGeom prst="rect">
            <a:avLst/>
          </a:prstGeom>
        </p:spPr>
      </p:pic>
      <p:pic>
        <p:nvPicPr>
          <p:cNvPr id="28" name="Picture 27">
            <a:extLst>
              <a:ext uri="{FF2B5EF4-FFF2-40B4-BE49-F238E27FC236}">
                <a16:creationId xmlns:a16="http://schemas.microsoft.com/office/drawing/2014/main" id="{55677689-4F6D-8EAA-8F40-E50B7DE415BB}"/>
              </a:ext>
            </a:extLst>
          </p:cNvPr>
          <p:cNvPicPr>
            <a:picLocks noChangeAspect="1"/>
          </p:cNvPicPr>
          <p:nvPr/>
        </p:nvPicPr>
        <p:blipFill>
          <a:blip r:embed="rId5"/>
          <a:stretch>
            <a:fillRect/>
          </a:stretch>
        </p:blipFill>
        <p:spPr>
          <a:xfrm>
            <a:off x="8401763" y="46275"/>
            <a:ext cx="456487" cy="519606"/>
          </a:xfrm>
          <a:prstGeom prst="rect">
            <a:avLst/>
          </a:prstGeom>
        </p:spPr>
      </p:pic>
    </p:spTree>
    <p:extLst>
      <p:ext uri="{BB962C8B-B14F-4D97-AF65-F5344CB8AC3E}">
        <p14:creationId xmlns:p14="http://schemas.microsoft.com/office/powerpoint/2010/main" val="12887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285750" y="428625"/>
            <a:ext cx="2466966" cy="155377"/>
          </a:xfrm>
          <a:prstGeom prst="rect">
            <a:avLst/>
          </a:prstGeom>
          <a:noFill/>
          <a:ln/>
        </p:spPr>
        <p:txBody>
          <a:bodyPr wrap="square" lIns="0" tIns="0" rIns="0" bIns="0" rtlCol="0" anchor="t">
            <a:spAutoFit/>
          </a:bodyPr>
          <a:lstStyle/>
          <a:p>
            <a:pPr marL="0" indent="0" algn="l">
              <a:buNone/>
            </a:pPr>
            <a:r>
              <a:rPr lang="en-US" sz="800" b="1" kern="0" spc="1" dirty="0">
                <a:solidFill>
                  <a:srgbClr val="D9534F"/>
                </a:solidFill>
                <a:latin typeface="Open Sans Bold" pitchFamily="34" charset="0"/>
                <a:ea typeface="Open Sans Bold" pitchFamily="34" charset="-122"/>
                <a:cs typeface="Open Sans Bold" pitchFamily="34" charset="-120"/>
              </a:rPr>
              <a:t>TRANSITION: L → LM</a:t>
            </a:r>
            <a:endParaRPr lang="en-US" sz="800" dirty="0"/>
          </a:p>
        </p:txBody>
      </p:sp>
      <p:sp>
        <p:nvSpPr>
          <p:cNvPr id="4" name="Text 1"/>
          <p:cNvSpPr/>
          <p:nvPr/>
        </p:nvSpPr>
        <p:spPr>
          <a:xfrm>
            <a:off x="285750" y="798314"/>
            <a:ext cx="2466966" cy="240013"/>
          </a:xfrm>
          <a:prstGeom prst="rect">
            <a:avLst/>
          </a:prstGeom>
          <a:noFill/>
          <a:ln/>
        </p:spPr>
        <p:txBody>
          <a:bodyPr wrap="none" lIns="0" tIns="0" rIns="0" bIns="0" rtlCol="0" anchor="t">
            <a:spAutoFit/>
          </a:bodyPr>
          <a:lstStyle/>
          <a:p>
            <a:pPr marL="0" indent="0" algn="l">
              <a:lnSpc>
                <a:spcPct val="96000"/>
              </a:lnSpc>
              <a:buNone/>
            </a:pPr>
            <a:r>
              <a:rPr lang="en-US" sz="1400" b="1" dirty="0">
                <a:solidFill>
                  <a:srgbClr val="1A2B4C"/>
                </a:solidFill>
                <a:latin typeface="Playfair Display Black" pitchFamily="34" charset="0"/>
                <a:ea typeface="Playfair Display Black" pitchFamily="34" charset="-122"/>
                <a:cs typeface="Playfair Display Black" pitchFamily="34" charset="-120"/>
              </a:rPr>
              <a:t>Take-Off</a:t>
            </a:r>
            <a:endParaRPr lang="en-US" sz="1400" dirty="0"/>
          </a:p>
        </p:txBody>
      </p:sp>
      <p:sp>
        <p:nvSpPr>
          <p:cNvPr id="5" name="Shape 2"/>
          <p:cNvSpPr/>
          <p:nvPr/>
        </p:nvSpPr>
        <p:spPr>
          <a:xfrm>
            <a:off x="285750" y="1109765"/>
            <a:ext cx="2466966" cy="651867"/>
          </a:xfrm>
          <a:prstGeom prst="rect">
            <a:avLst/>
          </a:prstGeom>
          <a:solidFill>
            <a:srgbClr val="F9F9F9"/>
          </a:solidFill>
          <a:ln/>
        </p:spPr>
        <p:txBody>
          <a:bodyPr/>
          <a:lstStyle/>
          <a:p>
            <a:endParaRPr lang="en-US"/>
          </a:p>
        </p:txBody>
      </p:sp>
      <p:sp>
        <p:nvSpPr>
          <p:cNvPr id="6" name="Shape 3"/>
          <p:cNvSpPr/>
          <p:nvPr/>
        </p:nvSpPr>
        <p:spPr>
          <a:xfrm>
            <a:off x="285750" y="1109765"/>
            <a:ext cx="28575" cy="651867"/>
          </a:xfrm>
          <a:prstGeom prst="rect">
            <a:avLst/>
          </a:prstGeom>
          <a:solidFill>
            <a:srgbClr val="D9534F"/>
          </a:solidFill>
          <a:ln/>
        </p:spPr>
        <p:txBody>
          <a:bodyPr/>
          <a:lstStyle/>
          <a:p>
            <a:endParaRPr lang="en-US"/>
          </a:p>
        </p:txBody>
      </p:sp>
      <p:sp>
        <p:nvSpPr>
          <p:cNvPr id="7" name="Text 4"/>
          <p:cNvSpPr/>
          <p:nvPr/>
        </p:nvSpPr>
        <p:spPr>
          <a:xfrm>
            <a:off x="428625" y="1252640"/>
            <a:ext cx="2181216" cy="175022"/>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GVC Entry</a:t>
            </a:r>
            <a:endParaRPr lang="en-US" sz="900" dirty="0"/>
          </a:p>
        </p:txBody>
      </p:sp>
      <p:sp>
        <p:nvSpPr>
          <p:cNvPr id="8" name="Text 5"/>
          <p:cNvSpPr/>
          <p:nvPr/>
        </p:nvSpPr>
        <p:spPr>
          <a:xfrm>
            <a:off x="428625" y="1463380"/>
            <a:ext cx="2181216" cy="155377"/>
          </a:xfrm>
          <a:prstGeom prst="rect">
            <a:avLst/>
          </a:prstGeom>
          <a:noFill/>
          <a:ln/>
        </p:spPr>
        <p:txBody>
          <a:bodyPr wrap="square" lIns="0" tIns="0" rIns="0" bIns="0" rtlCol="0" anchor="t">
            <a:spAutoFit/>
          </a:bodyPr>
          <a:lstStyle/>
          <a:p>
            <a:pPr marL="0" indent="0" algn="l">
              <a:buNone/>
            </a:pPr>
            <a:r>
              <a:rPr lang="en-US" sz="850" i="1" dirty="0">
                <a:solidFill>
                  <a:srgbClr val="333333"/>
                </a:solidFill>
                <a:latin typeface="Open Sans" pitchFamily="34" charset="0"/>
                <a:ea typeface="Open Sans" pitchFamily="34" charset="-122"/>
                <a:cs typeface="Open Sans" pitchFamily="34" charset="-120"/>
              </a:rPr>
              <a:t>Early Domestic Embedding</a:t>
            </a:r>
            <a:endParaRPr lang="en-US" sz="850" dirty="0"/>
          </a:p>
        </p:txBody>
      </p:sp>
      <p:sp>
        <p:nvSpPr>
          <p:cNvPr id="9" name="Text 6"/>
          <p:cNvSpPr/>
          <p:nvPr/>
        </p:nvSpPr>
        <p:spPr>
          <a:xfrm>
            <a:off x="285750" y="1975945"/>
            <a:ext cx="2466966" cy="225028"/>
          </a:xfrm>
          <a:prstGeom prst="rect">
            <a:avLst/>
          </a:prstGeom>
          <a:noFill/>
          <a:ln/>
        </p:spPr>
        <p:txBody>
          <a:bodyPr wrap="square" lIns="0" tIns="0" rIns="0" bIns="42545"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Key Drivers</a:t>
            </a:r>
            <a:endParaRPr lang="en-US" sz="900" dirty="0"/>
          </a:p>
        </p:txBody>
      </p:sp>
      <p:pic>
        <p:nvPicPr>
          <p:cNvPr id="10" name="Image 1" descr="preencoded.png"/>
          <p:cNvPicPr>
            <a:picLocks noChangeAspect="1"/>
          </p:cNvPicPr>
          <p:nvPr/>
        </p:nvPicPr>
        <p:blipFill>
          <a:blip r:embed="rId4"/>
          <a:stretch>
            <a:fillRect/>
          </a:stretch>
        </p:blipFill>
        <p:spPr>
          <a:xfrm>
            <a:off x="285750" y="2372423"/>
            <a:ext cx="75009" cy="85725"/>
          </a:xfrm>
          <a:prstGeom prst="rect">
            <a:avLst/>
          </a:prstGeom>
        </p:spPr>
      </p:pic>
      <p:sp>
        <p:nvSpPr>
          <p:cNvPr id="11" name="Text 7"/>
          <p:cNvSpPr/>
          <p:nvPr/>
        </p:nvSpPr>
        <p:spPr>
          <a:xfrm>
            <a:off x="446484" y="2343848"/>
            <a:ext cx="1653778"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Manufacturing GVC integration</a:t>
            </a:r>
            <a:endParaRPr lang="en-US" sz="850" dirty="0"/>
          </a:p>
        </p:txBody>
      </p:sp>
      <p:pic>
        <p:nvPicPr>
          <p:cNvPr id="12" name="Image 2" descr="preencoded.png"/>
          <p:cNvPicPr>
            <a:picLocks noChangeAspect="1"/>
          </p:cNvPicPr>
          <p:nvPr/>
        </p:nvPicPr>
        <p:blipFill>
          <a:blip r:embed="rId5"/>
          <a:stretch>
            <a:fillRect/>
          </a:stretch>
        </p:blipFill>
        <p:spPr>
          <a:xfrm>
            <a:off x="285750" y="2639588"/>
            <a:ext cx="75009" cy="85725"/>
          </a:xfrm>
          <a:prstGeom prst="rect">
            <a:avLst/>
          </a:prstGeom>
        </p:spPr>
      </p:pic>
      <p:sp>
        <p:nvSpPr>
          <p:cNvPr id="13" name="Text 8"/>
          <p:cNvSpPr/>
          <p:nvPr/>
        </p:nvSpPr>
        <p:spPr>
          <a:xfrm>
            <a:off x="446484" y="2611013"/>
            <a:ext cx="1560909"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Export take-off and assembly</a:t>
            </a:r>
            <a:endParaRPr lang="en-US" sz="850" dirty="0"/>
          </a:p>
        </p:txBody>
      </p:sp>
      <p:pic>
        <p:nvPicPr>
          <p:cNvPr id="14" name="Image 3" descr="preencoded.png"/>
          <p:cNvPicPr>
            <a:picLocks noChangeAspect="1"/>
          </p:cNvPicPr>
          <p:nvPr/>
        </p:nvPicPr>
        <p:blipFill>
          <a:blip r:embed="rId6"/>
          <a:stretch>
            <a:fillRect/>
          </a:stretch>
        </p:blipFill>
        <p:spPr>
          <a:xfrm>
            <a:off x="285750" y="2906753"/>
            <a:ext cx="75009" cy="85725"/>
          </a:xfrm>
          <a:prstGeom prst="rect">
            <a:avLst/>
          </a:prstGeom>
        </p:spPr>
      </p:pic>
      <p:sp>
        <p:nvSpPr>
          <p:cNvPr id="15" name="Text 9"/>
          <p:cNvSpPr/>
          <p:nvPr/>
        </p:nvSpPr>
        <p:spPr>
          <a:xfrm>
            <a:off x="446484" y="2878178"/>
            <a:ext cx="2009180"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Initial domestic supplier development</a:t>
            </a:r>
            <a:endParaRPr lang="en-US" sz="850" dirty="0"/>
          </a:p>
        </p:txBody>
      </p:sp>
      <p:sp>
        <p:nvSpPr>
          <p:cNvPr id="16" name="Text 10"/>
          <p:cNvSpPr/>
          <p:nvPr/>
        </p:nvSpPr>
        <p:spPr>
          <a:xfrm>
            <a:off x="3338503" y="428625"/>
            <a:ext cx="2466966" cy="155377"/>
          </a:xfrm>
          <a:prstGeom prst="rect">
            <a:avLst/>
          </a:prstGeom>
          <a:noFill/>
          <a:ln/>
        </p:spPr>
        <p:txBody>
          <a:bodyPr wrap="square" lIns="0" tIns="0" rIns="0" bIns="0" rtlCol="0" anchor="t">
            <a:spAutoFit/>
          </a:bodyPr>
          <a:lstStyle/>
          <a:p>
            <a:pPr marL="0" indent="0" algn="l">
              <a:buNone/>
            </a:pPr>
            <a:r>
              <a:rPr lang="en-US" sz="800" b="1" kern="0" spc="1" dirty="0">
                <a:solidFill>
                  <a:srgbClr val="D9534F"/>
                </a:solidFill>
                <a:latin typeface="Open Sans Bold" pitchFamily="34" charset="0"/>
                <a:ea typeface="Open Sans Bold" pitchFamily="34" charset="-122"/>
                <a:cs typeface="Open Sans Bold" pitchFamily="34" charset="-120"/>
              </a:rPr>
              <a:t>TRANSITION: LM → UM</a:t>
            </a:r>
            <a:endParaRPr lang="en-US" sz="800" dirty="0"/>
          </a:p>
        </p:txBody>
      </p:sp>
      <p:sp>
        <p:nvSpPr>
          <p:cNvPr id="17" name="Text 11"/>
          <p:cNvSpPr/>
          <p:nvPr/>
        </p:nvSpPr>
        <p:spPr>
          <a:xfrm>
            <a:off x="3338503" y="798314"/>
            <a:ext cx="2466966" cy="240013"/>
          </a:xfrm>
          <a:prstGeom prst="rect">
            <a:avLst/>
          </a:prstGeom>
          <a:noFill/>
          <a:ln/>
        </p:spPr>
        <p:txBody>
          <a:bodyPr wrap="none" lIns="0" tIns="0" rIns="0" bIns="0" rtlCol="0" anchor="t">
            <a:spAutoFit/>
          </a:bodyPr>
          <a:lstStyle/>
          <a:p>
            <a:pPr marL="0" indent="0" algn="l">
              <a:lnSpc>
                <a:spcPct val="96000"/>
              </a:lnSpc>
              <a:buNone/>
            </a:pPr>
            <a:r>
              <a:rPr lang="en-US" sz="1400" b="1" dirty="0">
                <a:solidFill>
                  <a:srgbClr val="1A2B4C"/>
                </a:solidFill>
                <a:latin typeface="Playfair Display Black" pitchFamily="34" charset="0"/>
                <a:ea typeface="Playfair Display Black" pitchFamily="34" charset="-122"/>
                <a:cs typeface="Playfair Display Black" pitchFamily="34" charset="-120"/>
              </a:rPr>
              <a:t>Breaking the Trap</a:t>
            </a:r>
            <a:endParaRPr lang="en-US" sz="1400" dirty="0"/>
          </a:p>
        </p:txBody>
      </p:sp>
      <p:sp>
        <p:nvSpPr>
          <p:cNvPr id="18" name="Shape 12"/>
          <p:cNvSpPr/>
          <p:nvPr/>
        </p:nvSpPr>
        <p:spPr>
          <a:xfrm>
            <a:off x="3338503" y="1109765"/>
            <a:ext cx="2466966" cy="651867"/>
          </a:xfrm>
          <a:prstGeom prst="rect">
            <a:avLst/>
          </a:prstGeom>
          <a:solidFill>
            <a:srgbClr val="F9F9F9"/>
          </a:solidFill>
          <a:ln/>
        </p:spPr>
        <p:txBody>
          <a:bodyPr/>
          <a:lstStyle/>
          <a:p>
            <a:endParaRPr lang="en-US"/>
          </a:p>
        </p:txBody>
      </p:sp>
      <p:sp>
        <p:nvSpPr>
          <p:cNvPr id="19" name="Shape 13"/>
          <p:cNvSpPr/>
          <p:nvPr/>
        </p:nvSpPr>
        <p:spPr>
          <a:xfrm>
            <a:off x="3338503" y="1109765"/>
            <a:ext cx="28575" cy="651867"/>
          </a:xfrm>
          <a:prstGeom prst="rect">
            <a:avLst/>
          </a:prstGeom>
          <a:solidFill>
            <a:srgbClr val="D9534F"/>
          </a:solidFill>
          <a:ln/>
        </p:spPr>
        <p:txBody>
          <a:bodyPr/>
          <a:lstStyle/>
          <a:p>
            <a:endParaRPr lang="en-US"/>
          </a:p>
        </p:txBody>
      </p:sp>
      <p:sp>
        <p:nvSpPr>
          <p:cNvPr id="20" name="Text 14"/>
          <p:cNvSpPr/>
          <p:nvPr/>
        </p:nvSpPr>
        <p:spPr>
          <a:xfrm>
            <a:off x="3481378" y="1252640"/>
            <a:ext cx="2181216" cy="138499"/>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Value capture</a:t>
            </a:r>
            <a:endParaRPr lang="en-US" sz="900" dirty="0"/>
          </a:p>
        </p:txBody>
      </p:sp>
      <p:sp>
        <p:nvSpPr>
          <p:cNvPr id="21" name="Text 15"/>
          <p:cNvSpPr/>
          <p:nvPr/>
        </p:nvSpPr>
        <p:spPr>
          <a:xfrm>
            <a:off x="3481378" y="1463380"/>
            <a:ext cx="2181216" cy="155377"/>
          </a:xfrm>
          <a:prstGeom prst="rect">
            <a:avLst/>
          </a:prstGeom>
          <a:noFill/>
          <a:ln/>
        </p:spPr>
        <p:txBody>
          <a:bodyPr wrap="square" lIns="0" tIns="0" rIns="0" bIns="0" rtlCol="0" anchor="t">
            <a:spAutoFit/>
          </a:bodyPr>
          <a:lstStyle/>
          <a:p>
            <a:pPr marL="0" indent="0" algn="l">
              <a:buNone/>
            </a:pPr>
            <a:r>
              <a:rPr lang="en-US" sz="850" i="1" dirty="0">
                <a:solidFill>
                  <a:srgbClr val="333333"/>
                </a:solidFill>
                <a:latin typeface="Open Sans" pitchFamily="34" charset="0"/>
                <a:ea typeface="Open Sans" pitchFamily="34" charset="-122"/>
                <a:cs typeface="Open Sans" pitchFamily="34" charset="-120"/>
              </a:rPr>
              <a:t>Upstream Repositioning</a:t>
            </a:r>
            <a:endParaRPr lang="en-US" sz="850" dirty="0"/>
          </a:p>
        </p:txBody>
      </p:sp>
      <p:sp>
        <p:nvSpPr>
          <p:cNvPr id="22" name="Text 16"/>
          <p:cNvSpPr/>
          <p:nvPr/>
        </p:nvSpPr>
        <p:spPr>
          <a:xfrm>
            <a:off x="3338503" y="1975945"/>
            <a:ext cx="2466966" cy="225028"/>
          </a:xfrm>
          <a:prstGeom prst="rect">
            <a:avLst/>
          </a:prstGeom>
          <a:noFill/>
          <a:ln/>
        </p:spPr>
        <p:txBody>
          <a:bodyPr wrap="square" lIns="0" tIns="0" rIns="0" bIns="42545"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Key Drivers</a:t>
            </a:r>
            <a:endParaRPr lang="en-US" sz="900" dirty="0"/>
          </a:p>
        </p:txBody>
      </p:sp>
      <p:pic>
        <p:nvPicPr>
          <p:cNvPr id="23" name="Image 4" descr="preencoded.png"/>
          <p:cNvPicPr>
            <a:picLocks noChangeAspect="1"/>
          </p:cNvPicPr>
          <p:nvPr/>
        </p:nvPicPr>
        <p:blipFill>
          <a:blip r:embed="rId7"/>
          <a:stretch>
            <a:fillRect/>
          </a:stretch>
        </p:blipFill>
        <p:spPr>
          <a:xfrm>
            <a:off x="3338503" y="2372423"/>
            <a:ext cx="75009" cy="85725"/>
          </a:xfrm>
          <a:prstGeom prst="rect">
            <a:avLst/>
          </a:prstGeom>
        </p:spPr>
      </p:pic>
      <p:sp>
        <p:nvSpPr>
          <p:cNvPr id="24" name="Text 17"/>
          <p:cNvSpPr/>
          <p:nvPr/>
        </p:nvSpPr>
        <p:spPr>
          <a:xfrm>
            <a:off x="3499238" y="2343848"/>
            <a:ext cx="1446609"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Stronger domestic linkages</a:t>
            </a:r>
            <a:endParaRPr lang="en-US" sz="850" dirty="0"/>
          </a:p>
        </p:txBody>
      </p:sp>
      <p:pic>
        <p:nvPicPr>
          <p:cNvPr id="25" name="Image 5" descr="preencoded.png"/>
          <p:cNvPicPr>
            <a:picLocks noChangeAspect="1"/>
          </p:cNvPicPr>
          <p:nvPr/>
        </p:nvPicPr>
        <p:blipFill>
          <a:blip r:embed="rId8"/>
          <a:stretch>
            <a:fillRect/>
          </a:stretch>
        </p:blipFill>
        <p:spPr>
          <a:xfrm>
            <a:off x="3338503" y="2639588"/>
            <a:ext cx="75009" cy="85725"/>
          </a:xfrm>
          <a:prstGeom prst="rect">
            <a:avLst/>
          </a:prstGeom>
        </p:spPr>
      </p:pic>
      <p:sp>
        <p:nvSpPr>
          <p:cNvPr id="26" name="Text 18"/>
          <p:cNvSpPr/>
          <p:nvPr/>
        </p:nvSpPr>
        <p:spPr>
          <a:xfrm>
            <a:off x="3499238" y="2611013"/>
            <a:ext cx="1641277"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Production network thickening</a:t>
            </a:r>
            <a:endParaRPr lang="en-US" sz="850" dirty="0"/>
          </a:p>
        </p:txBody>
      </p:sp>
      <p:pic>
        <p:nvPicPr>
          <p:cNvPr id="27" name="Image 6" descr="preencoded.png"/>
          <p:cNvPicPr>
            <a:picLocks noChangeAspect="1"/>
          </p:cNvPicPr>
          <p:nvPr/>
        </p:nvPicPr>
        <p:blipFill>
          <a:blip r:embed="rId9"/>
          <a:stretch>
            <a:fillRect/>
          </a:stretch>
        </p:blipFill>
        <p:spPr>
          <a:xfrm>
            <a:off x="3338503" y="2906753"/>
            <a:ext cx="75009" cy="85725"/>
          </a:xfrm>
          <a:prstGeom prst="rect">
            <a:avLst/>
          </a:prstGeom>
        </p:spPr>
      </p:pic>
      <p:sp>
        <p:nvSpPr>
          <p:cNvPr id="28" name="Text 19"/>
          <p:cNvSpPr/>
          <p:nvPr/>
        </p:nvSpPr>
        <p:spPr>
          <a:xfrm>
            <a:off x="3499238" y="2878178"/>
            <a:ext cx="1700787" cy="138564"/>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Higher final demand for products</a:t>
            </a:r>
            <a:endParaRPr lang="en-US" sz="850" dirty="0"/>
          </a:p>
        </p:txBody>
      </p:sp>
      <p:sp>
        <p:nvSpPr>
          <p:cNvPr id="29" name="Text 20"/>
          <p:cNvSpPr/>
          <p:nvPr/>
        </p:nvSpPr>
        <p:spPr>
          <a:xfrm>
            <a:off x="6391256" y="428625"/>
            <a:ext cx="2466966" cy="155377"/>
          </a:xfrm>
          <a:prstGeom prst="rect">
            <a:avLst/>
          </a:prstGeom>
          <a:noFill/>
          <a:ln/>
        </p:spPr>
        <p:txBody>
          <a:bodyPr wrap="square" lIns="0" tIns="0" rIns="0" bIns="0" rtlCol="0" anchor="t">
            <a:spAutoFit/>
          </a:bodyPr>
          <a:lstStyle/>
          <a:p>
            <a:pPr marL="0" indent="0" algn="l">
              <a:buNone/>
            </a:pPr>
            <a:r>
              <a:rPr lang="en-US" sz="800" b="1" kern="0" spc="1" dirty="0">
                <a:solidFill>
                  <a:srgbClr val="D9534F"/>
                </a:solidFill>
                <a:latin typeface="Open Sans Bold" pitchFamily="34" charset="0"/>
                <a:ea typeface="Open Sans Bold" pitchFamily="34" charset="-122"/>
                <a:cs typeface="Open Sans Bold" pitchFamily="34" charset="-120"/>
              </a:rPr>
              <a:t>TRANSITION: UM → H</a:t>
            </a:r>
            <a:endParaRPr lang="en-US" sz="800" dirty="0"/>
          </a:p>
        </p:txBody>
      </p:sp>
      <p:sp>
        <p:nvSpPr>
          <p:cNvPr id="30" name="Text 21"/>
          <p:cNvSpPr/>
          <p:nvPr/>
        </p:nvSpPr>
        <p:spPr>
          <a:xfrm>
            <a:off x="6391256" y="798314"/>
            <a:ext cx="2466966" cy="240013"/>
          </a:xfrm>
          <a:prstGeom prst="rect">
            <a:avLst/>
          </a:prstGeom>
          <a:noFill/>
          <a:ln/>
        </p:spPr>
        <p:txBody>
          <a:bodyPr wrap="none" lIns="0" tIns="0" rIns="0" bIns="0" rtlCol="0" anchor="t">
            <a:spAutoFit/>
          </a:bodyPr>
          <a:lstStyle/>
          <a:p>
            <a:pPr marL="0" indent="0" algn="l">
              <a:lnSpc>
                <a:spcPct val="96000"/>
              </a:lnSpc>
              <a:buNone/>
            </a:pPr>
            <a:r>
              <a:rPr lang="en-US" sz="1400" b="1" dirty="0">
                <a:solidFill>
                  <a:srgbClr val="1A2B4C"/>
                </a:solidFill>
                <a:latin typeface="Playfair Display Black" pitchFamily="34" charset="0"/>
                <a:ea typeface="Playfair Display Black" pitchFamily="34" charset="-122"/>
                <a:cs typeface="Playfair Display Black" pitchFamily="34" charset="-120"/>
              </a:rPr>
              <a:t>Frontier Upgrading</a:t>
            </a:r>
            <a:endParaRPr lang="en-US" sz="1400" dirty="0"/>
          </a:p>
        </p:txBody>
      </p:sp>
      <p:sp>
        <p:nvSpPr>
          <p:cNvPr id="31" name="Shape 22"/>
          <p:cNvSpPr/>
          <p:nvPr/>
        </p:nvSpPr>
        <p:spPr>
          <a:xfrm>
            <a:off x="6391256" y="1109765"/>
            <a:ext cx="2466966" cy="651867"/>
          </a:xfrm>
          <a:prstGeom prst="rect">
            <a:avLst/>
          </a:prstGeom>
          <a:solidFill>
            <a:srgbClr val="F9F9F9"/>
          </a:solidFill>
          <a:ln/>
        </p:spPr>
        <p:txBody>
          <a:bodyPr/>
          <a:lstStyle/>
          <a:p>
            <a:endParaRPr lang="en-US"/>
          </a:p>
        </p:txBody>
      </p:sp>
      <p:sp>
        <p:nvSpPr>
          <p:cNvPr id="32" name="Shape 23"/>
          <p:cNvSpPr/>
          <p:nvPr/>
        </p:nvSpPr>
        <p:spPr>
          <a:xfrm>
            <a:off x="6391256" y="1109765"/>
            <a:ext cx="28575" cy="651867"/>
          </a:xfrm>
          <a:prstGeom prst="rect">
            <a:avLst/>
          </a:prstGeom>
          <a:solidFill>
            <a:srgbClr val="D9534F"/>
          </a:solidFill>
          <a:ln/>
        </p:spPr>
        <p:txBody>
          <a:bodyPr/>
          <a:lstStyle/>
          <a:p>
            <a:endParaRPr lang="en-US"/>
          </a:p>
        </p:txBody>
      </p:sp>
      <p:sp>
        <p:nvSpPr>
          <p:cNvPr id="33" name="Text 24"/>
          <p:cNvSpPr/>
          <p:nvPr/>
        </p:nvSpPr>
        <p:spPr>
          <a:xfrm>
            <a:off x="6534131" y="1252640"/>
            <a:ext cx="2181216" cy="175022"/>
          </a:xfrm>
          <a:prstGeom prst="rect">
            <a:avLst/>
          </a:prstGeom>
          <a:noFill/>
          <a:ln/>
        </p:spPr>
        <p:txBody>
          <a:bodyPr wrap="square" lIns="0" tIns="0" rIns="0" bIns="0"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Functional Upgrading</a:t>
            </a:r>
            <a:endParaRPr lang="en-US" sz="900" dirty="0"/>
          </a:p>
        </p:txBody>
      </p:sp>
      <p:sp>
        <p:nvSpPr>
          <p:cNvPr id="34" name="Text 25"/>
          <p:cNvSpPr/>
          <p:nvPr/>
        </p:nvSpPr>
        <p:spPr>
          <a:xfrm>
            <a:off x="6534131" y="1463380"/>
            <a:ext cx="2181216" cy="155377"/>
          </a:xfrm>
          <a:prstGeom prst="rect">
            <a:avLst/>
          </a:prstGeom>
          <a:noFill/>
          <a:ln/>
        </p:spPr>
        <p:txBody>
          <a:bodyPr wrap="square" lIns="0" tIns="0" rIns="0" bIns="0" rtlCol="0" anchor="t">
            <a:spAutoFit/>
          </a:bodyPr>
          <a:lstStyle/>
          <a:p>
            <a:pPr marL="0" indent="0" algn="l">
              <a:buNone/>
            </a:pPr>
            <a:r>
              <a:rPr lang="en-US" sz="850" i="1" dirty="0">
                <a:solidFill>
                  <a:srgbClr val="333333"/>
                </a:solidFill>
                <a:latin typeface="Open Sans" pitchFamily="34" charset="0"/>
                <a:ea typeface="Open Sans" pitchFamily="34" charset="-122"/>
                <a:cs typeface="Open Sans" pitchFamily="34" charset="-120"/>
              </a:rPr>
              <a:t>Ecosystem Maturity</a:t>
            </a:r>
            <a:endParaRPr lang="en-US" sz="850" dirty="0"/>
          </a:p>
        </p:txBody>
      </p:sp>
      <p:sp>
        <p:nvSpPr>
          <p:cNvPr id="35" name="Text 26"/>
          <p:cNvSpPr/>
          <p:nvPr/>
        </p:nvSpPr>
        <p:spPr>
          <a:xfrm>
            <a:off x="6391256" y="1975945"/>
            <a:ext cx="2466966" cy="225028"/>
          </a:xfrm>
          <a:prstGeom prst="rect">
            <a:avLst/>
          </a:prstGeom>
          <a:noFill/>
          <a:ln/>
        </p:spPr>
        <p:txBody>
          <a:bodyPr wrap="square" lIns="0" tIns="0" rIns="0" bIns="42545" rtlCol="0" anchor="t">
            <a:spAutoFit/>
          </a:bodyPr>
          <a:lstStyle/>
          <a:p>
            <a:pPr marL="0" indent="0" algn="l">
              <a:buNone/>
            </a:pPr>
            <a:r>
              <a:rPr lang="en-US" sz="900" b="1" dirty="0">
                <a:solidFill>
                  <a:srgbClr val="1A2B4C"/>
                </a:solidFill>
                <a:latin typeface="Open Sans Bold" pitchFamily="34" charset="0"/>
                <a:ea typeface="Open Sans Bold" pitchFamily="34" charset="-122"/>
                <a:cs typeface="Open Sans Bold" pitchFamily="34" charset="-120"/>
              </a:rPr>
              <a:t>Key Drivers</a:t>
            </a:r>
            <a:endParaRPr lang="en-US" sz="900" dirty="0"/>
          </a:p>
        </p:txBody>
      </p:sp>
      <p:pic>
        <p:nvPicPr>
          <p:cNvPr id="36" name="Image 7" descr="preencoded.png"/>
          <p:cNvPicPr>
            <a:picLocks noChangeAspect="1"/>
          </p:cNvPicPr>
          <p:nvPr/>
        </p:nvPicPr>
        <p:blipFill>
          <a:blip r:embed="rId10"/>
          <a:stretch>
            <a:fillRect/>
          </a:stretch>
        </p:blipFill>
        <p:spPr>
          <a:xfrm>
            <a:off x="6391256" y="2372423"/>
            <a:ext cx="75009" cy="85725"/>
          </a:xfrm>
          <a:prstGeom prst="rect">
            <a:avLst/>
          </a:prstGeom>
        </p:spPr>
      </p:pic>
      <p:sp>
        <p:nvSpPr>
          <p:cNvPr id="37" name="Text 27"/>
          <p:cNvSpPr/>
          <p:nvPr/>
        </p:nvSpPr>
        <p:spPr>
          <a:xfrm>
            <a:off x="6551991" y="2343848"/>
            <a:ext cx="1571625"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Services embodied in exports</a:t>
            </a:r>
            <a:endParaRPr lang="en-US" sz="850" dirty="0"/>
          </a:p>
        </p:txBody>
      </p:sp>
      <p:pic>
        <p:nvPicPr>
          <p:cNvPr id="38" name="Image 8" descr="preencoded.png"/>
          <p:cNvPicPr>
            <a:picLocks noChangeAspect="1"/>
          </p:cNvPicPr>
          <p:nvPr/>
        </p:nvPicPr>
        <p:blipFill>
          <a:blip r:embed="rId11"/>
          <a:stretch>
            <a:fillRect/>
          </a:stretch>
        </p:blipFill>
        <p:spPr>
          <a:xfrm>
            <a:off x="6391256" y="2639588"/>
            <a:ext cx="75009" cy="85725"/>
          </a:xfrm>
          <a:prstGeom prst="rect">
            <a:avLst/>
          </a:prstGeom>
        </p:spPr>
      </p:pic>
      <p:sp>
        <p:nvSpPr>
          <p:cNvPr id="39" name="Text 28"/>
          <p:cNvSpPr/>
          <p:nvPr/>
        </p:nvSpPr>
        <p:spPr>
          <a:xfrm>
            <a:off x="6551991" y="2611013"/>
            <a:ext cx="1660922"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Innovation &amp; productivity gains</a:t>
            </a:r>
            <a:endParaRPr lang="en-US" sz="850" dirty="0"/>
          </a:p>
        </p:txBody>
      </p:sp>
      <p:pic>
        <p:nvPicPr>
          <p:cNvPr id="40" name="Image 9" descr="preencoded.png"/>
          <p:cNvPicPr>
            <a:picLocks noChangeAspect="1"/>
          </p:cNvPicPr>
          <p:nvPr/>
        </p:nvPicPr>
        <p:blipFill>
          <a:blip r:embed="rId12"/>
          <a:stretch>
            <a:fillRect/>
          </a:stretch>
        </p:blipFill>
        <p:spPr>
          <a:xfrm>
            <a:off x="6391256" y="2906753"/>
            <a:ext cx="75009" cy="85725"/>
          </a:xfrm>
          <a:prstGeom prst="rect">
            <a:avLst/>
          </a:prstGeom>
        </p:spPr>
      </p:pic>
      <p:sp>
        <p:nvSpPr>
          <p:cNvPr id="41" name="Text 29"/>
          <p:cNvSpPr/>
          <p:nvPr/>
        </p:nvSpPr>
        <p:spPr>
          <a:xfrm>
            <a:off x="6551991" y="2878178"/>
            <a:ext cx="1598414" cy="160009"/>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Knowledge-intensive activities</a:t>
            </a:r>
            <a:endParaRPr lang="en-US" sz="850" dirty="0"/>
          </a:p>
        </p:txBody>
      </p:sp>
      <p:sp>
        <p:nvSpPr>
          <p:cNvPr id="50" name="Text 9">
            <a:extLst>
              <a:ext uri="{FF2B5EF4-FFF2-40B4-BE49-F238E27FC236}">
                <a16:creationId xmlns:a16="http://schemas.microsoft.com/office/drawing/2014/main" id="{E0208598-6017-D83E-2E11-74FC403F0C4E}"/>
              </a:ext>
            </a:extLst>
          </p:cNvPr>
          <p:cNvSpPr/>
          <p:nvPr/>
        </p:nvSpPr>
        <p:spPr>
          <a:xfrm>
            <a:off x="1107950" y="5465861"/>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Foreign Content (FVASH)</a:t>
            </a:r>
            <a:endParaRPr lang="en-US" sz="800" dirty="0"/>
          </a:p>
        </p:txBody>
      </p:sp>
      <p:sp>
        <p:nvSpPr>
          <p:cNvPr id="55" name="Text 14">
            <a:extLst>
              <a:ext uri="{FF2B5EF4-FFF2-40B4-BE49-F238E27FC236}">
                <a16:creationId xmlns:a16="http://schemas.microsoft.com/office/drawing/2014/main" id="{146E8C59-EBCA-2BEC-6A21-62ECD65DEF1D}"/>
              </a:ext>
            </a:extLst>
          </p:cNvPr>
          <p:cNvSpPr/>
          <p:nvPr/>
        </p:nvSpPr>
        <p:spPr>
          <a:xfrm>
            <a:off x="5524629" y="5465861"/>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Moderate / Stable dependence</a:t>
            </a:r>
            <a:endParaRPr lang="en-US" sz="850" dirty="0"/>
          </a:p>
        </p:txBody>
      </p:sp>
      <p:sp>
        <p:nvSpPr>
          <p:cNvPr id="56" name="Shape 15">
            <a:extLst>
              <a:ext uri="{FF2B5EF4-FFF2-40B4-BE49-F238E27FC236}">
                <a16:creationId xmlns:a16="http://schemas.microsoft.com/office/drawing/2014/main" id="{4BCC2C45-9F79-8247-1F59-892E23570791}"/>
              </a:ext>
            </a:extLst>
          </p:cNvPr>
          <p:cNvSpPr/>
          <p:nvPr/>
        </p:nvSpPr>
        <p:spPr>
          <a:xfrm>
            <a:off x="1107950" y="6007335"/>
            <a:ext cx="5875734" cy="541474"/>
          </a:xfrm>
          <a:prstGeom prst="rect">
            <a:avLst/>
          </a:prstGeom>
          <a:solidFill>
            <a:srgbClr val="F2F2F2"/>
          </a:solidFill>
          <a:ln/>
        </p:spPr>
        <p:txBody>
          <a:bodyPr/>
          <a:lstStyle/>
          <a:p>
            <a:endParaRPr lang="en-US"/>
          </a:p>
        </p:txBody>
      </p:sp>
      <p:sp>
        <p:nvSpPr>
          <p:cNvPr id="57" name="Text 16">
            <a:extLst>
              <a:ext uri="{FF2B5EF4-FFF2-40B4-BE49-F238E27FC236}">
                <a16:creationId xmlns:a16="http://schemas.microsoft.com/office/drawing/2014/main" id="{6C271E30-021A-7D97-BB54-2C016578D3BB}"/>
              </a:ext>
            </a:extLst>
          </p:cNvPr>
          <p:cNvSpPr/>
          <p:nvPr/>
        </p:nvSpPr>
        <p:spPr>
          <a:xfrm>
            <a:off x="1107950" y="6007335"/>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Domestic Linkages (IDC)</a:t>
            </a:r>
            <a:endParaRPr lang="en-US" sz="800" dirty="0"/>
          </a:p>
        </p:txBody>
      </p:sp>
      <p:sp>
        <p:nvSpPr>
          <p:cNvPr id="58" name="Text 17">
            <a:extLst>
              <a:ext uri="{FF2B5EF4-FFF2-40B4-BE49-F238E27FC236}">
                <a16:creationId xmlns:a16="http://schemas.microsoft.com/office/drawing/2014/main" id="{4788EEDC-99EE-ADFE-654D-EDE377246DD4}"/>
              </a:ext>
            </a:extLst>
          </p:cNvPr>
          <p:cNvSpPr/>
          <p:nvPr/>
        </p:nvSpPr>
        <p:spPr>
          <a:xfrm>
            <a:off x="2572167" y="6199854"/>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59" name="Text 18">
            <a:extLst>
              <a:ext uri="{FF2B5EF4-FFF2-40B4-BE49-F238E27FC236}">
                <a16:creationId xmlns:a16="http://schemas.microsoft.com/office/drawing/2014/main" id="{96051DCB-4977-FBA2-D48E-FCAF4020795B}"/>
              </a:ext>
            </a:extLst>
          </p:cNvPr>
          <p:cNvSpPr/>
          <p:nvPr/>
        </p:nvSpPr>
        <p:spPr>
          <a:xfrm>
            <a:off x="2629317" y="6199854"/>
            <a:ext cx="925116"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Early embedding</a:t>
            </a:r>
            <a:endParaRPr lang="en-US" sz="850" dirty="0"/>
          </a:p>
        </p:txBody>
      </p:sp>
      <p:sp>
        <p:nvSpPr>
          <p:cNvPr id="60" name="Text 19">
            <a:extLst>
              <a:ext uri="{FF2B5EF4-FFF2-40B4-BE49-F238E27FC236}">
                <a16:creationId xmlns:a16="http://schemas.microsoft.com/office/drawing/2014/main" id="{704AF8BF-0847-48D1-36AB-B55544D19CF2}"/>
              </a:ext>
            </a:extLst>
          </p:cNvPr>
          <p:cNvSpPr/>
          <p:nvPr/>
        </p:nvSpPr>
        <p:spPr>
          <a:xfrm>
            <a:off x="4033595" y="6119849"/>
            <a:ext cx="519708"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 Strong</a:t>
            </a:r>
            <a:endParaRPr lang="en-US" sz="800" dirty="0"/>
          </a:p>
        </p:txBody>
      </p:sp>
      <p:sp>
        <p:nvSpPr>
          <p:cNvPr id="61" name="Text 20">
            <a:extLst>
              <a:ext uri="{FF2B5EF4-FFF2-40B4-BE49-F238E27FC236}">
                <a16:creationId xmlns:a16="http://schemas.microsoft.com/office/drawing/2014/main" id="{700728A5-B8E5-EEE1-951C-6ED0F5AA6585}"/>
              </a:ext>
            </a:extLst>
          </p:cNvPr>
          <p:cNvSpPr/>
          <p:nvPr/>
        </p:nvSpPr>
        <p:spPr>
          <a:xfrm>
            <a:off x="4090745" y="6275226"/>
            <a:ext cx="991195" cy="315385"/>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network thickening</a:t>
            </a:r>
            <a:endParaRPr lang="en-US" sz="850" dirty="0"/>
          </a:p>
        </p:txBody>
      </p:sp>
      <p:sp>
        <p:nvSpPr>
          <p:cNvPr id="62" name="Text 21">
            <a:extLst>
              <a:ext uri="{FF2B5EF4-FFF2-40B4-BE49-F238E27FC236}">
                <a16:creationId xmlns:a16="http://schemas.microsoft.com/office/drawing/2014/main" id="{33618682-3584-65F6-1CC4-BC18113EDA37}"/>
              </a:ext>
            </a:extLst>
          </p:cNvPr>
          <p:cNvSpPr/>
          <p:nvPr/>
        </p:nvSpPr>
        <p:spPr>
          <a:xfrm>
            <a:off x="5524629" y="6007335"/>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High &amp; Persistent maturity</a:t>
            </a:r>
            <a:endParaRPr lang="en-US" sz="850" dirty="0"/>
          </a:p>
        </p:txBody>
      </p:sp>
      <p:sp>
        <p:nvSpPr>
          <p:cNvPr id="63" name="Text 22">
            <a:extLst>
              <a:ext uri="{FF2B5EF4-FFF2-40B4-BE49-F238E27FC236}">
                <a16:creationId xmlns:a16="http://schemas.microsoft.com/office/drawing/2014/main" id="{CC04BFC2-0C0A-A434-63B0-7E6525AE181A}"/>
              </a:ext>
            </a:extLst>
          </p:cNvPr>
          <p:cNvSpPr/>
          <p:nvPr/>
        </p:nvSpPr>
        <p:spPr>
          <a:xfrm>
            <a:off x="1107950" y="6548809"/>
            <a:ext cx="1353489" cy="381465"/>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Services DVA</a:t>
            </a:r>
            <a:endParaRPr lang="en-US" sz="800" dirty="0"/>
          </a:p>
        </p:txBody>
      </p:sp>
      <p:sp>
        <p:nvSpPr>
          <p:cNvPr id="64" name="Text 23">
            <a:extLst>
              <a:ext uri="{FF2B5EF4-FFF2-40B4-BE49-F238E27FC236}">
                <a16:creationId xmlns:a16="http://schemas.microsoft.com/office/drawing/2014/main" id="{BB68E346-2584-AFDE-67A9-F27C37B4CC01}"/>
              </a:ext>
            </a:extLst>
          </p:cNvPr>
          <p:cNvSpPr/>
          <p:nvPr/>
        </p:nvSpPr>
        <p:spPr>
          <a:xfrm>
            <a:off x="2461439" y="6548809"/>
            <a:ext cx="1461427" cy="381465"/>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Low / Not decisive</a:t>
            </a:r>
            <a:endParaRPr lang="en-US" sz="850" dirty="0"/>
          </a:p>
        </p:txBody>
      </p:sp>
      <p:sp>
        <p:nvSpPr>
          <p:cNvPr id="65" name="Text 24">
            <a:extLst>
              <a:ext uri="{FF2B5EF4-FFF2-40B4-BE49-F238E27FC236}">
                <a16:creationId xmlns:a16="http://schemas.microsoft.com/office/drawing/2014/main" id="{3EC5F027-759F-D75F-7A03-1BBCCF46098A}"/>
              </a:ext>
            </a:extLst>
          </p:cNvPr>
          <p:cNvSpPr/>
          <p:nvPr/>
        </p:nvSpPr>
        <p:spPr>
          <a:xfrm>
            <a:off x="4033595" y="6661323"/>
            <a:ext cx="457200"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Gradual</a:t>
            </a:r>
            <a:endParaRPr lang="en-US" sz="850" dirty="0"/>
          </a:p>
        </p:txBody>
      </p:sp>
      <p:sp>
        <p:nvSpPr>
          <p:cNvPr id="66" name="Text 25">
            <a:extLst>
              <a:ext uri="{FF2B5EF4-FFF2-40B4-BE49-F238E27FC236}">
                <a16:creationId xmlns:a16="http://schemas.microsoft.com/office/drawing/2014/main" id="{2EDD941F-7FA3-79C9-C83C-87F929295D54}"/>
              </a:ext>
            </a:extLst>
          </p:cNvPr>
          <p:cNvSpPr/>
          <p:nvPr/>
        </p:nvSpPr>
        <p:spPr>
          <a:xfrm>
            <a:off x="4490795" y="6661323"/>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67" name="Text 26">
            <a:extLst>
              <a:ext uri="{FF2B5EF4-FFF2-40B4-BE49-F238E27FC236}">
                <a16:creationId xmlns:a16="http://schemas.microsoft.com/office/drawing/2014/main" id="{B4F4E25A-679D-FD88-6251-8C173926CDEE}"/>
              </a:ext>
            </a:extLst>
          </p:cNvPr>
          <p:cNvSpPr/>
          <p:nvPr/>
        </p:nvSpPr>
        <p:spPr>
          <a:xfrm>
            <a:off x="5635357" y="6661323"/>
            <a:ext cx="101977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 Strongly higher</a:t>
            </a:r>
            <a:endParaRPr lang="en-US" sz="800" dirty="0"/>
          </a:p>
        </p:txBody>
      </p:sp>
      <p:sp>
        <p:nvSpPr>
          <p:cNvPr id="68" name="Shape 27">
            <a:extLst>
              <a:ext uri="{FF2B5EF4-FFF2-40B4-BE49-F238E27FC236}">
                <a16:creationId xmlns:a16="http://schemas.microsoft.com/office/drawing/2014/main" id="{F6D4DC8E-4B60-757D-EA35-D7991F0A01D2}"/>
              </a:ext>
            </a:extLst>
          </p:cNvPr>
          <p:cNvSpPr/>
          <p:nvPr/>
        </p:nvSpPr>
        <p:spPr>
          <a:xfrm>
            <a:off x="1107950" y="6930274"/>
            <a:ext cx="5875734" cy="541474"/>
          </a:xfrm>
          <a:prstGeom prst="rect">
            <a:avLst/>
          </a:prstGeom>
          <a:solidFill>
            <a:srgbClr val="F2F2F2"/>
          </a:solidFill>
          <a:ln/>
        </p:spPr>
        <p:txBody>
          <a:bodyPr/>
          <a:lstStyle/>
          <a:p>
            <a:endParaRPr lang="en-US"/>
          </a:p>
        </p:txBody>
      </p:sp>
      <p:sp>
        <p:nvSpPr>
          <p:cNvPr id="69" name="Text 28">
            <a:extLst>
              <a:ext uri="{FF2B5EF4-FFF2-40B4-BE49-F238E27FC236}">
                <a16:creationId xmlns:a16="http://schemas.microsoft.com/office/drawing/2014/main" id="{03AB1D46-82C2-1151-D772-276B8C060255}"/>
              </a:ext>
            </a:extLst>
          </p:cNvPr>
          <p:cNvSpPr/>
          <p:nvPr/>
        </p:nvSpPr>
        <p:spPr>
          <a:xfrm>
            <a:off x="1107950" y="6930274"/>
            <a:ext cx="1353489"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00" b="1" dirty="0">
                <a:solidFill>
                  <a:srgbClr val="1A2B4C"/>
                </a:solidFill>
                <a:latin typeface="Open Sans Bold" pitchFamily="34" charset="0"/>
                <a:ea typeface="Open Sans Bold" pitchFamily="34" charset="-122"/>
                <a:cs typeface="Open Sans Bold" pitchFamily="34" charset="-120"/>
              </a:rPr>
              <a:t>Intermediate Use</a:t>
            </a:r>
            <a:endParaRPr lang="en-US" sz="800" dirty="0"/>
          </a:p>
        </p:txBody>
      </p:sp>
      <p:sp>
        <p:nvSpPr>
          <p:cNvPr id="70" name="Text 29">
            <a:extLst>
              <a:ext uri="{FF2B5EF4-FFF2-40B4-BE49-F238E27FC236}">
                <a16:creationId xmlns:a16="http://schemas.microsoft.com/office/drawing/2014/main" id="{E51189AC-DF95-6CDA-0527-6B19829D5AC1}"/>
              </a:ext>
            </a:extLst>
          </p:cNvPr>
          <p:cNvSpPr/>
          <p:nvPr/>
        </p:nvSpPr>
        <p:spPr>
          <a:xfrm>
            <a:off x="2572167" y="7122793"/>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71" name="Text 30">
            <a:extLst>
              <a:ext uri="{FF2B5EF4-FFF2-40B4-BE49-F238E27FC236}">
                <a16:creationId xmlns:a16="http://schemas.microsoft.com/office/drawing/2014/main" id="{EA4B0345-29B5-B456-8DFC-F3BF8061A857}"/>
              </a:ext>
            </a:extLst>
          </p:cNvPr>
          <p:cNvSpPr/>
          <p:nvPr/>
        </p:nvSpPr>
        <p:spPr>
          <a:xfrm>
            <a:off x="2629317" y="7122793"/>
            <a:ext cx="1019770"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Entry via assembly</a:t>
            </a:r>
            <a:endParaRPr lang="en-US" sz="850" dirty="0"/>
          </a:p>
        </p:txBody>
      </p:sp>
      <p:sp>
        <p:nvSpPr>
          <p:cNvPr id="72" name="Text 31">
            <a:extLst>
              <a:ext uri="{FF2B5EF4-FFF2-40B4-BE49-F238E27FC236}">
                <a16:creationId xmlns:a16="http://schemas.microsoft.com/office/drawing/2014/main" id="{8FC2B22A-0900-6104-C732-5B980ACD3A06}"/>
              </a:ext>
            </a:extLst>
          </p:cNvPr>
          <p:cNvSpPr/>
          <p:nvPr/>
        </p:nvSpPr>
        <p:spPr>
          <a:xfrm>
            <a:off x="4033595" y="7122793"/>
            <a:ext cx="57150" cy="155377"/>
          </a:xfrm>
          <a:prstGeom prst="rect">
            <a:avLst/>
          </a:prstGeom>
          <a:noFill/>
          <a:ln/>
        </p:spPr>
        <p:txBody>
          <a:bodyPr wrap="none" lIns="0" tIns="0" rIns="0" bIns="0" rtlCol="0" anchor="t">
            <a:spAutoFit/>
          </a:bodyPr>
          <a:lstStyle/>
          <a:p>
            <a:pPr marL="0" indent="0" algn="l">
              <a:lnSpc>
                <a:spcPct val="112000"/>
              </a:lnSpc>
              <a:buNone/>
            </a:pPr>
            <a:r>
              <a:rPr lang="en-US" sz="800" b="1" dirty="0">
                <a:solidFill>
                  <a:srgbClr val="D9534F"/>
                </a:solidFill>
                <a:latin typeface="Open Sans Bold" pitchFamily="34" charset="0"/>
                <a:ea typeface="Open Sans Bold" pitchFamily="34" charset="-122"/>
                <a:cs typeface="Open Sans Bold" pitchFamily="34" charset="-120"/>
              </a:rPr>
              <a:t>↑</a:t>
            </a:r>
            <a:endParaRPr lang="en-US" sz="800" dirty="0"/>
          </a:p>
        </p:txBody>
      </p:sp>
      <p:sp>
        <p:nvSpPr>
          <p:cNvPr id="73" name="Text 32">
            <a:extLst>
              <a:ext uri="{FF2B5EF4-FFF2-40B4-BE49-F238E27FC236}">
                <a16:creationId xmlns:a16="http://schemas.microsoft.com/office/drawing/2014/main" id="{BF55366F-93FC-EB9B-C8A3-8C6C8CFF34D7}"/>
              </a:ext>
            </a:extLst>
          </p:cNvPr>
          <p:cNvSpPr/>
          <p:nvPr/>
        </p:nvSpPr>
        <p:spPr>
          <a:xfrm>
            <a:off x="4090745" y="7122793"/>
            <a:ext cx="825103" cy="155377"/>
          </a:xfrm>
          <a:prstGeom prst="rect">
            <a:avLst/>
          </a:prstGeom>
          <a:noFill/>
          <a:ln/>
        </p:spPr>
        <p:txBody>
          <a:bodyPr wrap="none" lIns="0" tIns="0" rIns="0" bIns="0" rtlCol="0" anchor="t">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Upstream shift</a:t>
            </a:r>
            <a:endParaRPr lang="en-US" sz="850" dirty="0"/>
          </a:p>
        </p:txBody>
      </p:sp>
      <p:sp>
        <p:nvSpPr>
          <p:cNvPr id="74" name="Text 33">
            <a:extLst>
              <a:ext uri="{FF2B5EF4-FFF2-40B4-BE49-F238E27FC236}">
                <a16:creationId xmlns:a16="http://schemas.microsoft.com/office/drawing/2014/main" id="{60551BAA-064F-CD09-1525-259DED04F806}"/>
              </a:ext>
            </a:extLst>
          </p:cNvPr>
          <p:cNvSpPr/>
          <p:nvPr/>
        </p:nvSpPr>
        <p:spPr>
          <a:xfrm>
            <a:off x="5524629" y="6930274"/>
            <a:ext cx="1459055" cy="541474"/>
          </a:xfrm>
          <a:prstGeom prst="rect">
            <a:avLst/>
          </a:prstGeom>
          <a:noFill/>
          <a:ln/>
        </p:spPr>
        <p:txBody>
          <a:bodyPr wrap="square" lIns="127508" tIns="127508" rIns="127508" bIns="127508" rtlCol="0" anchor="ctr">
            <a:spAutoFit/>
          </a:bodyPr>
          <a:lstStyle/>
          <a:p>
            <a:pPr marL="0" indent="0" algn="l">
              <a:lnSpc>
                <a:spcPct val="112000"/>
              </a:lnSpc>
              <a:buNone/>
            </a:pPr>
            <a:r>
              <a:rPr lang="en-US" sz="850" dirty="0">
                <a:solidFill>
                  <a:srgbClr val="333333"/>
                </a:solidFill>
                <a:latin typeface="Open Sans" pitchFamily="34" charset="0"/>
                <a:ea typeface="Open Sans" pitchFamily="34" charset="-122"/>
                <a:cs typeface="Open Sans" pitchFamily="34" charset="-120"/>
              </a:rPr>
              <a:t>Stable / Quality-focused</a:t>
            </a:r>
            <a:endParaRPr lang="en-US" sz="850" dirty="0"/>
          </a:p>
        </p:txBody>
      </p:sp>
      <p:pic>
        <p:nvPicPr>
          <p:cNvPr id="42" name="Picture 41">
            <a:extLst>
              <a:ext uri="{FF2B5EF4-FFF2-40B4-BE49-F238E27FC236}">
                <a16:creationId xmlns:a16="http://schemas.microsoft.com/office/drawing/2014/main" id="{A6A53F99-0848-AB99-9D4C-A08C6E83A9C3}"/>
              </a:ext>
            </a:extLst>
          </p:cNvPr>
          <p:cNvPicPr>
            <a:picLocks noChangeAspect="1"/>
          </p:cNvPicPr>
          <p:nvPr/>
        </p:nvPicPr>
        <p:blipFill>
          <a:blip r:embed="rId13"/>
          <a:stretch>
            <a:fillRect/>
          </a:stretch>
        </p:blipFill>
        <p:spPr>
          <a:xfrm>
            <a:off x="7710791" y="90790"/>
            <a:ext cx="489842" cy="430577"/>
          </a:xfrm>
          <a:prstGeom prst="rect">
            <a:avLst/>
          </a:prstGeom>
        </p:spPr>
      </p:pic>
      <p:pic>
        <p:nvPicPr>
          <p:cNvPr id="43" name="Picture 42">
            <a:extLst>
              <a:ext uri="{FF2B5EF4-FFF2-40B4-BE49-F238E27FC236}">
                <a16:creationId xmlns:a16="http://schemas.microsoft.com/office/drawing/2014/main" id="{A8778769-2E9C-2E27-8724-387AE24E7B54}"/>
              </a:ext>
            </a:extLst>
          </p:cNvPr>
          <p:cNvPicPr>
            <a:picLocks noChangeAspect="1"/>
          </p:cNvPicPr>
          <p:nvPr/>
        </p:nvPicPr>
        <p:blipFill>
          <a:blip r:embed="rId14"/>
          <a:stretch>
            <a:fillRect/>
          </a:stretch>
        </p:blipFill>
        <p:spPr>
          <a:xfrm>
            <a:off x="8401763" y="46275"/>
            <a:ext cx="456487" cy="5196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5E39F-C0E3-D63D-122C-B49B0DFB188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9A557084-35D4-9930-CE6E-EC46AE619314}"/>
              </a:ext>
            </a:extLst>
          </p:cNvPr>
          <p:cNvSpPr/>
          <p:nvPr/>
        </p:nvSpPr>
        <p:spPr>
          <a:xfrm>
            <a:off x="428625" y="285750"/>
            <a:ext cx="5882878" cy="532209"/>
          </a:xfrm>
          <a:prstGeom prst="rect">
            <a:avLst/>
          </a:prstGeom>
          <a:noFill/>
          <a:ln/>
        </p:spPr>
        <p:txBody>
          <a:bodyPr wrap="square" lIns="0" tIns="0" rIns="0" bIns="0" rtlCol="0" anchor="t">
            <a:spAutoFit/>
          </a:bodyPr>
          <a:lstStyle/>
          <a:p>
            <a:pPr marL="0" indent="0" algn="l">
              <a:buNone/>
            </a:pPr>
            <a:r>
              <a:rPr lang="en-US" sz="1400" b="1" dirty="0">
                <a:solidFill>
                  <a:srgbClr val="1A2B4C"/>
                </a:solidFill>
                <a:latin typeface="Playfair Display Black" pitchFamily="34" charset="0"/>
                <a:ea typeface="Playfair Display Black" pitchFamily="34" charset="-122"/>
                <a:cs typeface="Playfair Display Black" pitchFamily="34" charset="-120"/>
              </a:rPr>
              <a:t>EXPECTED STRUCTURAL PATTERNS ACROSS DEVELOPMENT STAGES</a:t>
            </a:r>
            <a:endParaRPr lang="en-US" sz="1400" dirty="0"/>
          </a:p>
        </p:txBody>
      </p:sp>
      <p:sp>
        <p:nvSpPr>
          <p:cNvPr id="4" name="Shape 1">
            <a:extLst>
              <a:ext uri="{FF2B5EF4-FFF2-40B4-BE49-F238E27FC236}">
                <a16:creationId xmlns:a16="http://schemas.microsoft.com/office/drawing/2014/main" id="{757934B4-AF37-3BA4-CBFC-CF3F3A55ED43}"/>
              </a:ext>
            </a:extLst>
          </p:cNvPr>
          <p:cNvSpPr/>
          <p:nvPr/>
        </p:nvSpPr>
        <p:spPr>
          <a:xfrm>
            <a:off x="432197" y="964405"/>
            <a:ext cx="1058670" cy="517713"/>
          </a:xfrm>
          <a:prstGeom prst="rect">
            <a:avLst/>
          </a:prstGeom>
          <a:solidFill>
            <a:srgbClr val="1A2B4C"/>
          </a:solidFill>
          <a:ln w="9144">
            <a:solidFill>
              <a:srgbClr val="1A2B4C"/>
            </a:solidFill>
            <a:prstDash val="solid"/>
          </a:ln>
        </p:spPr>
        <p:txBody>
          <a:bodyPr/>
          <a:lstStyle/>
          <a:p>
            <a:endParaRPr lang="en-GB" sz="2800"/>
          </a:p>
        </p:txBody>
      </p:sp>
      <p:sp>
        <p:nvSpPr>
          <p:cNvPr id="5" name="Text 2">
            <a:extLst>
              <a:ext uri="{FF2B5EF4-FFF2-40B4-BE49-F238E27FC236}">
                <a16:creationId xmlns:a16="http://schemas.microsoft.com/office/drawing/2014/main" id="{9E907A9C-4D0D-AB2C-D151-80E00295FE86}"/>
              </a:ext>
            </a:extLst>
          </p:cNvPr>
          <p:cNvSpPr/>
          <p:nvPr/>
        </p:nvSpPr>
        <p:spPr>
          <a:xfrm>
            <a:off x="432197" y="917188"/>
            <a:ext cx="1058670" cy="467307"/>
          </a:xfrm>
          <a:prstGeom prst="rect">
            <a:avLst/>
          </a:prstGeom>
          <a:noFill/>
          <a:ln/>
        </p:spPr>
        <p:txBody>
          <a:bodyPr wrap="square" lIns="85090" tIns="85090" rIns="85090" bIns="85090" rtlCol="0" anchor="ctr">
            <a:spAutoFit/>
          </a:bodyPr>
          <a:lstStyle/>
          <a:p>
            <a:pPr marL="0" indent="0" algn="l">
              <a:lnSpc>
                <a:spcPct val="96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TiVA Indicator</a:t>
            </a:r>
            <a:endParaRPr lang="en-US" sz="1000" dirty="0"/>
          </a:p>
        </p:txBody>
      </p:sp>
      <p:sp>
        <p:nvSpPr>
          <p:cNvPr id="6" name="Shape 3">
            <a:extLst>
              <a:ext uri="{FF2B5EF4-FFF2-40B4-BE49-F238E27FC236}">
                <a16:creationId xmlns:a16="http://schemas.microsoft.com/office/drawing/2014/main" id="{AA04AB74-8BBB-260E-4878-7EE9848E5AB6}"/>
              </a:ext>
            </a:extLst>
          </p:cNvPr>
          <p:cNvSpPr/>
          <p:nvPr/>
        </p:nvSpPr>
        <p:spPr>
          <a:xfrm>
            <a:off x="1490867" y="964405"/>
            <a:ext cx="1605669" cy="526391"/>
          </a:xfrm>
          <a:prstGeom prst="rect">
            <a:avLst/>
          </a:prstGeom>
          <a:solidFill>
            <a:srgbClr val="1A2B4C"/>
          </a:solidFill>
          <a:ln w="9144">
            <a:solidFill>
              <a:srgbClr val="1A2B4C"/>
            </a:solidFill>
            <a:prstDash val="solid"/>
          </a:ln>
        </p:spPr>
        <p:txBody>
          <a:bodyPr/>
          <a:lstStyle/>
          <a:p>
            <a:endParaRPr lang="en-GB" sz="2800"/>
          </a:p>
        </p:txBody>
      </p:sp>
      <p:sp>
        <p:nvSpPr>
          <p:cNvPr id="7" name="Text 4">
            <a:extLst>
              <a:ext uri="{FF2B5EF4-FFF2-40B4-BE49-F238E27FC236}">
                <a16:creationId xmlns:a16="http://schemas.microsoft.com/office/drawing/2014/main" id="{95585C3A-9BB9-3163-9041-3CC01B547463}"/>
              </a:ext>
            </a:extLst>
          </p:cNvPr>
          <p:cNvSpPr/>
          <p:nvPr/>
        </p:nvSpPr>
        <p:spPr>
          <a:xfrm>
            <a:off x="1490867" y="917189"/>
            <a:ext cx="1605669" cy="467307"/>
          </a:xfrm>
          <a:prstGeom prst="rect">
            <a:avLst/>
          </a:prstGeom>
          <a:noFill/>
          <a:ln/>
        </p:spPr>
        <p:txBody>
          <a:bodyPr wrap="square" lIns="85090" tIns="85090" rIns="85090" bIns="85090" rtlCol="0" anchor="ctr">
            <a:spAutoFit/>
          </a:bodyPr>
          <a:lstStyle/>
          <a:p>
            <a:pPr marL="0" indent="0" algn="l">
              <a:lnSpc>
                <a:spcPct val="96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Comparison 1 L → LM vs Stuck L (Take-off)</a:t>
            </a:r>
            <a:endParaRPr lang="en-US" sz="1000" dirty="0"/>
          </a:p>
        </p:txBody>
      </p:sp>
      <p:sp>
        <p:nvSpPr>
          <p:cNvPr id="8" name="Shape 5">
            <a:extLst>
              <a:ext uri="{FF2B5EF4-FFF2-40B4-BE49-F238E27FC236}">
                <a16:creationId xmlns:a16="http://schemas.microsoft.com/office/drawing/2014/main" id="{E54E085E-BB99-84FA-B197-A71BFEA67891}"/>
              </a:ext>
            </a:extLst>
          </p:cNvPr>
          <p:cNvSpPr/>
          <p:nvPr/>
        </p:nvSpPr>
        <p:spPr>
          <a:xfrm>
            <a:off x="3096537" y="964405"/>
            <a:ext cx="1605669" cy="526391"/>
          </a:xfrm>
          <a:prstGeom prst="rect">
            <a:avLst/>
          </a:prstGeom>
          <a:solidFill>
            <a:srgbClr val="1A2B4C"/>
          </a:solidFill>
          <a:ln w="9144">
            <a:solidFill>
              <a:srgbClr val="1A2B4C"/>
            </a:solidFill>
            <a:prstDash val="solid"/>
          </a:ln>
        </p:spPr>
        <p:txBody>
          <a:bodyPr/>
          <a:lstStyle/>
          <a:p>
            <a:endParaRPr lang="en-GB" sz="2800"/>
          </a:p>
        </p:txBody>
      </p:sp>
      <p:sp>
        <p:nvSpPr>
          <p:cNvPr id="9" name="Text 6">
            <a:extLst>
              <a:ext uri="{FF2B5EF4-FFF2-40B4-BE49-F238E27FC236}">
                <a16:creationId xmlns:a16="http://schemas.microsoft.com/office/drawing/2014/main" id="{D9837E20-E9EA-6F30-6B98-955EA22EAEEA}"/>
              </a:ext>
            </a:extLst>
          </p:cNvPr>
          <p:cNvSpPr/>
          <p:nvPr/>
        </p:nvSpPr>
        <p:spPr>
          <a:xfrm>
            <a:off x="3068855" y="943821"/>
            <a:ext cx="1605669" cy="615040"/>
          </a:xfrm>
          <a:prstGeom prst="rect">
            <a:avLst/>
          </a:prstGeom>
          <a:noFill/>
          <a:ln/>
        </p:spPr>
        <p:txBody>
          <a:bodyPr wrap="square" lIns="85090" tIns="85090" rIns="85090" bIns="85090" rtlCol="0" anchor="ctr">
            <a:spAutoFit/>
          </a:bodyPr>
          <a:lstStyle/>
          <a:p>
            <a:pPr marL="0" indent="0" algn="l">
              <a:lnSpc>
                <a:spcPct val="96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Comparison 2 LM → UM vs Stuck LM (Break Middle Trap)</a:t>
            </a:r>
            <a:endParaRPr lang="en-US" sz="1000" dirty="0"/>
          </a:p>
        </p:txBody>
      </p:sp>
      <p:sp>
        <p:nvSpPr>
          <p:cNvPr id="10" name="Shape 7">
            <a:extLst>
              <a:ext uri="{FF2B5EF4-FFF2-40B4-BE49-F238E27FC236}">
                <a16:creationId xmlns:a16="http://schemas.microsoft.com/office/drawing/2014/main" id="{6A440F73-DC19-9663-E88E-768E020A2536}"/>
              </a:ext>
            </a:extLst>
          </p:cNvPr>
          <p:cNvSpPr/>
          <p:nvPr/>
        </p:nvSpPr>
        <p:spPr>
          <a:xfrm>
            <a:off x="4702206" y="964406"/>
            <a:ext cx="1605725" cy="526390"/>
          </a:xfrm>
          <a:prstGeom prst="rect">
            <a:avLst/>
          </a:prstGeom>
          <a:solidFill>
            <a:srgbClr val="1A2B4C"/>
          </a:solidFill>
          <a:ln w="9144">
            <a:solidFill>
              <a:srgbClr val="1A2B4C"/>
            </a:solidFill>
            <a:prstDash val="solid"/>
          </a:ln>
        </p:spPr>
        <p:txBody>
          <a:bodyPr/>
          <a:lstStyle/>
          <a:p>
            <a:endParaRPr lang="en-GB" sz="2800"/>
          </a:p>
        </p:txBody>
      </p:sp>
      <p:sp>
        <p:nvSpPr>
          <p:cNvPr id="11" name="Text 8">
            <a:extLst>
              <a:ext uri="{FF2B5EF4-FFF2-40B4-BE49-F238E27FC236}">
                <a16:creationId xmlns:a16="http://schemas.microsoft.com/office/drawing/2014/main" id="{2CB84C80-98A1-814A-55CC-E800021DCE43}"/>
              </a:ext>
            </a:extLst>
          </p:cNvPr>
          <p:cNvSpPr/>
          <p:nvPr/>
        </p:nvSpPr>
        <p:spPr>
          <a:xfrm>
            <a:off x="4705778" y="907591"/>
            <a:ext cx="1605725" cy="615040"/>
          </a:xfrm>
          <a:prstGeom prst="rect">
            <a:avLst/>
          </a:prstGeom>
          <a:noFill/>
          <a:ln/>
        </p:spPr>
        <p:txBody>
          <a:bodyPr wrap="square" lIns="85090" tIns="85090" rIns="85090" bIns="85090" rtlCol="0" anchor="ctr">
            <a:spAutoFit/>
          </a:bodyPr>
          <a:lstStyle/>
          <a:p>
            <a:pPr marL="0" indent="0" algn="l">
              <a:lnSpc>
                <a:spcPct val="96000"/>
              </a:lnSpc>
              <a:buNone/>
            </a:pPr>
            <a:r>
              <a:rPr lang="en-US" sz="1000" b="1" dirty="0">
                <a:solidFill>
                  <a:srgbClr val="FFFFFF"/>
                </a:solidFill>
                <a:latin typeface="Playfair Display Black" pitchFamily="34" charset="0"/>
                <a:ea typeface="Playfair Display Black" pitchFamily="34" charset="-122"/>
                <a:cs typeface="Playfair Display Black" pitchFamily="34" charset="-120"/>
              </a:rPr>
              <a:t>Comparison 3 UM → H vs Stuck UM (Frontier Upgrade)</a:t>
            </a:r>
            <a:endParaRPr lang="en-US" sz="1000" dirty="0"/>
          </a:p>
        </p:txBody>
      </p:sp>
      <p:sp>
        <p:nvSpPr>
          <p:cNvPr id="12" name="Text 9">
            <a:extLst>
              <a:ext uri="{FF2B5EF4-FFF2-40B4-BE49-F238E27FC236}">
                <a16:creationId xmlns:a16="http://schemas.microsoft.com/office/drawing/2014/main" id="{A9025E24-B675-47CB-75C7-98397616CFDD}"/>
              </a:ext>
            </a:extLst>
          </p:cNvPr>
          <p:cNvSpPr/>
          <p:nvPr/>
        </p:nvSpPr>
        <p:spPr>
          <a:xfrm>
            <a:off x="404515" y="1558861"/>
            <a:ext cx="1058670" cy="285206"/>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EXGR_FVASH</a:t>
            </a:r>
            <a:endParaRPr lang="en-US" sz="1000" dirty="0"/>
          </a:p>
        </p:txBody>
      </p:sp>
      <p:sp>
        <p:nvSpPr>
          <p:cNvPr id="13" name="Text 10">
            <a:extLst>
              <a:ext uri="{FF2B5EF4-FFF2-40B4-BE49-F238E27FC236}">
                <a16:creationId xmlns:a16="http://schemas.microsoft.com/office/drawing/2014/main" id="{0D9E420A-2946-2E0C-7E21-DCA7A49F035F}"/>
              </a:ext>
            </a:extLst>
          </p:cNvPr>
          <p:cNvSpPr/>
          <p:nvPr/>
        </p:nvSpPr>
        <p:spPr>
          <a:xfrm>
            <a:off x="1463185" y="1558861"/>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Higher among movers (GVC entry)</a:t>
            </a:r>
            <a:endParaRPr lang="en-US" sz="1000" dirty="0"/>
          </a:p>
        </p:txBody>
      </p:sp>
      <p:sp>
        <p:nvSpPr>
          <p:cNvPr id="14" name="Text 11">
            <a:extLst>
              <a:ext uri="{FF2B5EF4-FFF2-40B4-BE49-F238E27FC236}">
                <a16:creationId xmlns:a16="http://schemas.microsoft.com/office/drawing/2014/main" id="{04950ED2-B0C3-BD24-C38D-669D545470A5}"/>
              </a:ext>
            </a:extLst>
          </p:cNvPr>
          <p:cNvSpPr/>
          <p:nvPr/>
        </p:nvSpPr>
        <p:spPr>
          <a:xfrm>
            <a:off x="3068855" y="1558861"/>
            <a:ext cx="1605669" cy="580672"/>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Plateau or ↓ relative to stuck (less assembly dependence)</a:t>
            </a:r>
            <a:endParaRPr lang="en-US" sz="1000" dirty="0"/>
          </a:p>
        </p:txBody>
      </p:sp>
      <p:sp>
        <p:nvSpPr>
          <p:cNvPr id="15" name="Text 12">
            <a:extLst>
              <a:ext uri="{FF2B5EF4-FFF2-40B4-BE49-F238E27FC236}">
                <a16:creationId xmlns:a16="http://schemas.microsoft.com/office/drawing/2014/main" id="{3186A6BF-13B7-C5DD-8CB9-08382E99102E}"/>
              </a:ext>
            </a:extLst>
          </p:cNvPr>
          <p:cNvSpPr/>
          <p:nvPr/>
        </p:nvSpPr>
        <p:spPr>
          <a:xfrm>
            <a:off x="4674524" y="1558861"/>
            <a:ext cx="1605725" cy="580672"/>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Moderate or ↓ (foreign dependence not decisive)</a:t>
            </a:r>
            <a:endParaRPr lang="en-US" sz="1000" dirty="0"/>
          </a:p>
        </p:txBody>
      </p:sp>
      <p:sp>
        <p:nvSpPr>
          <p:cNvPr id="16" name="Shape 13">
            <a:extLst>
              <a:ext uri="{FF2B5EF4-FFF2-40B4-BE49-F238E27FC236}">
                <a16:creationId xmlns:a16="http://schemas.microsoft.com/office/drawing/2014/main" id="{FFF75B20-8632-3AED-F33A-AD5D10FAAC69}"/>
              </a:ext>
            </a:extLst>
          </p:cNvPr>
          <p:cNvSpPr/>
          <p:nvPr/>
        </p:nvSpPr>
        <p:spPr>
          <a:xfrm>
            <a:off x="404515" y="1903155"/>
            <a:ext cx="5875734" cy="380604"/>
          </a:xfrm>
          <a:prstGeom prst="rect">
            <a:avLst/>
          </a:prstGeom>
          <a:solidFill>
            <a:srgbClr val="F2F2F2"/>
          </a:solidFill>
          <a:ln/>
        </p:spPr>
        <p:txBody>
          <a:bodyPr/>
          <a:lstStyle/>
          <a:p>
            <a:endParaRPr lang="en-GB" sz="2800"/>
          </a:p>
        </p:txBody>
      </p:sp>
      <p:sp>
        <p:nvSpPr>
          <p:cNvPr id="17" name="Text 14">
            <a:extLst>
              <a:ext uri="{FF2B5EF4-FFF2-40B4-BE49-F238E27FC236}">
                <a16:creationId xmlns:a16="http://schemas.microsoft.com/office/drawing/2014/main" id="{0236CAE8-2924-05C9-3BB3-75F880B354FA}"/>
              </a:ext>
            </a:extLst>
          </p:cNvPr>
          <p:cNvSpPr/>
          <p:nvPr/>
        </p:nvSpPr>
        <p:spPr>
          <a:xfrm>
            <a:off x="404515" y="1903156"/>
            <a:ext cx="1058670" cy="285206"/>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EXGR_DVASH</a:t>
            </a:r>
            <a:endParaRPr lang="en-US" sz="1000" dirty="0"/>
          </a:p>
        </p:txBody>
      </p:sp>
      <p:sp>
        <p:nvSpPr>
          <p:cNvPr id="18" name="Text 15">
            <a:extLst>
              <a:ext uri="{FF2B5EF4-FFF2-40B4-BE49-F238E27FC236}">
                <a16:creationId xmlns:a16="http://schemas.microsoft.com/office/drawing/2014/main" id="{9784F04F-97C7-FDCA-858A-3753AB06EEF2}"/>
              </a:ext>
            </a:extLst>
          </p:cNvPr>
          <p:cNvSpPr/>
          <p:nvPr/>
        </p:nvSpPr>
        <p:spPr>
          <a:xfrm>
            <a:off x="1463185" y="1903156"/>
            <a:ext cx="1605669"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Low–moderate</a:t>
            </a:r>
            <a:endParaRPr lang="en-US" sz="1000" dirty="0"/>
          </a:p>
        </p:txBody>
      </p:sp>
      <p:sp>
        <p:nvSpPr>
          <p:cNvPr id="19" name="Text 16">
            <a:extLst>
              <a:ext uri="{FF2B5EF4-FFF2-40B4-BE49-F238E27FC236}">
                <a16:creationId xmlns:a16="http://schemas.microsoft.com/office/drawing/2014/main" id="{89D756A1-0849-61FB-5C45-65A01DD8CB0B}"/>
              </a:ext>
            </a:extLst>
          </p:cNvPr>
          <p:cNvSpPr/>
          <p:nvPr/>
        </p:nvSpPr>
        <p:spPr>
          <a:xfrm>
            <a:off x="3068855" y="1903156"/>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Rising domestic value capture</a:t>
            </a:r>
            <a:endParaRPr lang="en-US" sz="1000" dirty="0"/>
          </a:p>
        </p:txBody>
      </p:sp>
      <p:sp>
        <p:nvSpPr>
          <p:cNvPr id="20" name="Text 17">
            <a:extLst>
              <a:ext uri="{FF2B5EF4-FFF2-40B4-BE49-F238E27FC236}">
                <a16:creationId xmlns:a16="http://schemas.microsoft.com/office/drawing/2014/main" id="{B388C26F-4F84-C099-1949-CDCFFB2694D2}"/>
              </a:ext>
            </a:extLst>
          </p:cNvPr>
          <p:cNvSpPr/>
          <p:nvPr/>
        </p:nvSpPr>
        <p:spPr>
          <a:xfrm>
            <a:off x="4674524" y="1903156"/>
            <a:ext cx="1605725"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Persistently high</a:t>
            </a:r>
            <a:endParaRPr lang="en-US" sz="1000" dirty="0"/>
          </a:p>
        </p:txBody>
      </p:sp>
      <p:sp>
        <p:nvSpPr>
          <p:cNvPr id="21" name="Text 18">
            <a:extLst>
              <a:ext uri="{FF2B5EF4-FFF2-40B4-BE49-F238E27FC236}">
                <a16:creationId xmlns:a16="http://schemas.microsoft.com/office/drawing/2014/main" id="{5B52AFFA-DE39-F4F4-2F9F-A4C28AAC5C31}"/>
              </a:ext>
            </a:extLst>
          </p:cNvPr>
          <p:cNvSpPr/>
          <p:nvPr/>
        </p:nvSpPr>
        <p:spPr>
          <a:xfrm>
            <a:off x="404515" y="2136026"/>
            <a:ext cx="1058670" cy="432939"/>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EXGR_SERV_ DVA</a:t>
            </a:r>
            <a:endParaRPr lang="en-US" sz="1000" dirty="0"/>
          </a:p>
        </p:txBody>
      </p:sp>
      <p:sp>
        <p:nvSpPr>
          <p:cNvPr id="22" name="Text 19">
            <a:extLst>
              <a:ext uri="{FF2B5EF4-FFF2-40B4-BE49-F238E27FC236}">
                <a16:creationId xmlns:a16="http://schemas.microsoft.com/office/drawing/2014/main" id="{0D98A42C-D1CA-5537-EB50-4A8C4A8A09ED}"/>
              </a:ext>
            </a:extLst>
          </p:cNvPr>
          <p:cNvSpPr/>
          <p:nvPr/>
        </p:nvSpPr>
        <p:spPr>
          <a:xfrm>
            <a:off x="1463185" y="2244912"/>
            <a:ext cx="1605669"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Low / not decisive</a:t>
            </a:r>
            <a:endParaRPr lang="en-US" sz="1000" dirty="0"/>
          </a:p>
        </p:txBody>
      </p:sp>
      <p:sp>
        <p:nvSpPr>
          <p:cNvPr id="23" name="Text 20">
            <a:extLst>
              <a:ext uri="{FF2B5EF4-FFF2-40B4-BE49-F238E27FC236}">
                <a16:creationId xmlns:a16="http://schemas.microsoft.com/office/drawing/2014/main" id="{5978062E-41F3-1C3E-35A8-26458BC7D893}"/>
              </a:ext>
            </a:extLst>
          </p:cNvPr>
          <p:cNvSpPr/>
          <p:nvPr/>
        </p:nvSpPr>
        <p:spPr>
          <a:xfrm>
            <a:off x="3068855" y="2244912"/>
            <a:ext cx="1605669"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Gradual ↑</a:t>
            </a:r>
            <a:endParaRPr lang="en-US" sz="1000" dirty="0"/>
          </a:p>
        </p:txBody>
      </p:sp>
      <p:sp>
        <p:nvSpPr>
          <p:cNvPr id="24" name="Text 21">
            <a:extLst>
              <a:ext uri="{FF2B5EF4-FFF2-40B4-BE49-F238E27FC236}">
                <a16:creationId xmlns:a16="http://schemas.microsoft.com/office/drawing/2014/main" id="{A9F379FF-90EF-1752-0177-6C8A50F16240}"/>
              </a:ext>
            </a:extLst>
          </p:cNvPr>
          <p:cNvSpPr/>
          <p:nvPr/>
        </p:nvSpPr>
        <p:spPr>
          <a:xfrm>
            <a:off x="4674524" y="2244912"/>
            <a:ext cx="1605725"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Strongly higher among movers</a:t>
            </a:r>
            <a:endParaRPr lang="en-US" sz="1000" dirty="0"/>
          </a:p>
        </p:txBody>
      </p:sp>
      <p:sp>
        <p:nvSpPr>
          <p:cNvPr id="25" name="Shape 22">
            <a:extLst>
              <a:ext uri="{FF2B5EF4-FFF2-40B4-BE49-F238E27FC236}">
                <a16:creationId xmlns:a16="http://schemas.microsoft.com/office/drawing/2014/main" id="{0B82F5D9-A9C0-B9B4-2C3B-9036677ECBCE}"/>
              </a:ext>
            </a:extLst>
          </p:cNvPr>
          <p:cNvSpPr/>
          <p:nvPr/>
        </p:nvSpPr>
        <p:spPr>
          <a:xfrm>
            <a:off x="445593" y="2613007"/>
            <a:ext cx="5875734" cy="424394"/>
          </a:xfrm>
          <a:prstGeom prst="rect">
            <a:avLst/>
          </a:prstGeom>
          <a:solidFill>
            <a:srgbClr val="F2F2F2"/>
          </a:solidFill>
          <a:ln/>
        </p:spPr>
        <p:txBody>
          <a:bodyPr/>
          <a:lstStyle/>
          <a:p>
            <a:endParaRPr lang="en-GB" sz="2800"/>
          </a:p>
        </p:txBody>
      </p:sp>
      <p:sp>
        <p:nvSpPr>
          <p:cNvPr id="26" name="Text 23">
            <a:extLst>
              <a:ext uri="{FF2B5EF4-FFF2-40B4-BE49-F238E27FC236}">
                <a16:creationId xmlns:a16="http://schemas.microsoft.com/office/drawing/2014/main" id="{6E6B1025-D805-7998-C227-7C3EF5768FD0}"/>
              </a:ext>
            </a:extLst>
          </p:cNvPr>
          <p:cNvSpPr/>
          <p:nvPr/>
        </p:nvSpPr>
        <p:spPr>
          <a:xfrm>
            <a:off x="404515" y="2640769"/>
            <a:ext cx="1058670" cy="432939"/>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EXGR_ INTDVASH</a:t>
            </a:r>
            <a:endParaRPr lang="en-US" sz="1000" dirty="0"/>
          </a:p>
        </p:txBody>
      </p:sp>
      <p:sp>
        <p:nvSpPr>
          <p:cNvPr id="27" name="Text 24">
            <a:extLst>
              <a:ext uri="{FF2B5EF4-FFF2-40B4-BE49-F238E27FC236}">
                <a16:creationId xmlns:a16="http://schemas.microsoft.com/office/drawing/2014/main" id="{372FFCB0-CC75-3365-B6EC-DD6D48722020}"/>
              </a:ext>
            </a:extLst>
          </p:cNvPr>
          <p:cNvSpPr/>
          <p:nvPr/>
        </p:nvSpPr>
        <p:spPr>
          <a:xfrm>
            <a:off x="1463185" y="2640769"/>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Entry via assembly/intermediates</a:t>
            </a:r>
            <a:endParaRPr lang="en-US" sz="1000" dirty="0"/>
          </a:p>
        </p:txBody>
      </p:sp>
      <p:sp>
        <p:nvSpPr>
          <p:cNvPr id="28" name="Text 25">
            <a:extLst>
              <a:ext uri="{FF2B5EF4-FFF2-40B4-BE49-F238E27FC236}">
                <a16:creationId xmlns:a16="http://schemas.microsoft.com/office/drawing/2014/main" id="{C784D059-C606-98E7-D38B-844C942E8927}"/>
              </a:ext>
            </a:extLst>
          </p:cNvPr>
          <p:cNvSpPr/>
          <p:nvPr/>
        </p:nvSpPr>
        <p:spPr>
          <a:xfrm>
            <a:off x="3068855" y="2640769"/>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Upstream shift toward supplying intermediates</a:t>
            </a:r>
            <a:endParaRPr lang="en-US" sz="1000" dirty="0"/>
          </a:p>
        </p:txBody>
      </p:sp>
      <p:sp>
        <p:nvSpPr>
          <p:cNvPr id="29" name="Text 26">
            <a:extLst>
              <a:ext uri="{FF2B5EF4-FFF2-40B4-BE49-F238E27FC236}">
                <a16:creationId xmlns:a16="http://schemas.microsoft.com/office/drawing/2014/main" id="{36403991-F118-8588-3F4C-0F23676D99F8}"/>
              </a:ext>
            </a:extLst>
          </p:cNvPr>
          <p:cNvSpPr/>
          <p:nvPr/>
        </p:nvSpPr>
        <p:spPr>
          <a:xfrm>
            <a:off x="4674524" y="2640769"/>
            <a:ext cx="1605725"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Stable / quality-focused</a:t>
            </a:r>
            <a:endParaRPr lang="en-US" sz="1000" dirty="0"/>
          </a:p>
        </p:txBody>
      </p:sp>
      <p:sp>
        <p:nvSpPr>
          <p:cNvPr id="30" name="Text 27">
            <a:extLst>
              <a:ext uri="{FF2B5EF4-FFF2-40B4-BE49-F238E27FC236}">
                <a16:creationId xmlns:a16="http://schemas.microsoft.com/office/drawing/2014/main" id="{FF66A6C4-C301-B10B-A3F7-60A81713C9AF}"/>
              </a:ext>
            </a:extLst>
          </p:cNvPr>
          <p:cNvSpPr/>
          <p:nvPr/>
        </p:nvSpPr>
        <p:spPr>
          <a:xfrm>
            <a:off x="428626" y="3042438"/>
            <a:ext cx="1058670" cy="285206"/>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IDC_share</a:t>
            </a:r>
            <a:endParaRPr lang="en-US" sz="1000" dirty="0"/>
          </a:p>
        </p:txBody>
      </p:sp>
      <p:sp>
        <p:nvSpPr>
          <p:cNvPr id="31" name="Text 28">
            <a:extLst>
              <a:ext uri="{FF2B5EF4-FFF2-40B4-BE49-F238E27FC236}">
                <a16:creationId xmlns:a16="http://schemas.microsoft.com/office/drawing/2014/main" id="{268CA529-399F-A58D-C797-30C8CEF9E5EC}"/>
              </a:ext>
            </a:extLst>
          </p:cNvPr>
          <p:cNvSpPr/>
          <p:nvPr/>
        </p:nvSpPr>
        <p:spPr>
          <a:xfrm>
            <a:off x="1487296" y="3042438"/>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Early domestic embedding</a:t>
            </a:r>
            <a:endParaRPr lang="en-US" sz="1000" dirty="0"/>
          </a:p>
        </p:txBody>
      </p:sp>
      <p:sp>
        <p:nvSpPr>
          <p:cNvPr id="32" name="Text 29">
            <a:extLst>
              <a:ext uri="{FF2B5EF4-FFF2-40B4-BE49-F238E27FC236}">
                <a16:creationId xmlns:a16="http://schemas.microsoft.com/office/drawing/2014/main" id="{D35FFF69-3BD0-8B80-C110-27C9E96F7A31}"/>
              </a:ext>
            </a:extLst>
          </p:cNvPr>
          <p:cNvSpPr/>
          <p:nvPr/>
        </p:nvSpPr>
        <p:spPr>
          <a:xfrm>
            <a:off x="3092966" y="3042438"/>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Strong domestic production thickening</a:t>
            </a:r>
            <a:endParaRPr lang="en-US" sz="1000" dirty="0"/>
          </a:p>
        </p:txBody>
      </p:sp>
      <p:sp>
        <p:nvSpPr>
          <p:cNvPr id="33" name="Text 30">
            <a:extLst>
              <a:ext uri="{FF2B5EF4-FFF2-40B4-BE49-F238E27FC236}">
                <a16:creationId xmlns:a16="http://schemas.microsoft.com/office/drawing/2014/main" id="{12910F85-0344-EA60-C358-57983EA12546}"/>
              </a:ext>
            </a:extLst>
          </p:cNvPr>
          <p:cNvSpPr/>
          <p:nvPr/>
        </p:nvSpPr>
        <p:spPr>
          <a:xfrm>
            <a:off x="4698635" y="3042438"/>
            <a:ext cx="1605725"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High &amp; persistent (ecosystem maturity)</a:t>
            </a:r>
            <a:endParaRPr lang="en-US" sz="1000" dirty="0"/>
          </a:p>
        </p:txBody>
      </p:sp>
      <p:sp>
        <p:nvSpPr>
          <p:cNvPr id="34" name="Shape 31">
            <a:extLst>
              <a:ext uri="{FF2B5EF4-FFF2-40B4-BE49-F238E27FC236}">
                <a16:creationId xmlns:a16="http://schemas.microsoft.com/office/drawing/2014/main" id="{5C624663-BBB0-1E3A-CD68-C8C8D51F6171}"/>
              </a:ext>
            </a:extLst>
          </p:cNvPr>
          <p:cNvSpPr/>
          <p:nvPr/>
        </p:nvSpPr>
        <p:spPr>
          <a:xfrm>
            <a:off x="456307" y="3461424"/>
            <a:ext cx="5875734" cy="568241"/>
          </a:xfrm>
          <a:prstGeom prst="rect">
            <a:avLst/>
          </a:prstGeom>
          <a:solidFill>
            <a:srgbClr val="F2F2F2"/>
          </a:solidFill>
          <a:ln/>
        </p:spPr>
        <p:txBody>
          <a:bodyPr/>
          <a:lstStyle/>
          <a:p>
            <a:endParaRPr lang="en-GB" sz="2800"/>
          </a:p>
        </p:txBody>
      </p:sp>
      <p:sp>
        <p:nvSpPr>
          <p:cNvPr id="35" name="Text 32">
            <a:extLst>
              <a:ext uri="{FF2B5EF4-FFF2-40B4-BE49-F238E27FC236}">
                <a16:creationId xmlns:a16="http://schemas.microsoft.com/office/drawing/2014/main" id="{CC4DB6B7-06C6-0FEC-8A8C-442003B48DCF}"/>
              </a:ext>
            </a:extLst>
          </p:cNvPr>
          <p:cNvSpPr/>
          <p:nvPr/>
        </p:nvSpPr>
        <p:spPr>
          <a:xfrm>
            <a:off x="456308" y="3509765"/>
            <a:ext cx="1058670" cy="580672"/>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EXGR_ DVAFXSH / FEXDVApSH</a:t>
            </a:r>
            <a:endParaRPr lang="en-US" sz="1000" dirty="0"/>
          </a:p>
        </p:txBody>
      </p:sp>
      <p:sp>
        <p:nvSpPr>
          <p:cNvPr id="36" name="Text 33">
            <a:extLst>
              <a:ext uri="{FF2B5EF4-FFF2-40B4-BE49-F238E27FC236}">
                <a16:creationId xmlns:a16="http://schemas.microsoft.com/office/drawing/2014/main" id="{4349F3C0-4245-12C0-9019-2024A3E3FFD4}"/>
              </a:ext>
            </a:extLst>
          </p:cNvPr>
          <p:cNvSpPr/>
          <p:nvPr/>
        </p:nvSpPr>
        <p:spPr>
          <a:xfrm>
            <a:off x="1514978" y="3509765"/>
            <a:ext cx="1605669"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Limited forward role</a:t>
            </a:r>
            <a:endParaRPr lang="en-US" sz="1000" dirty="0"/>
          </a:p>
        </p:txBody>
      </p:sp>
      <p:sp>
        <p:nvSpPr>
          <p:cNvPr id="37" name="Text 34">
            <a:extLst>
              <a:ext uri="{FF2B5EF4-FFF2-40B4-BE49-F238E27FC236}">
                <a16:creationId xmlns:a16="http://schemas.microsoft.com/office/drawing/2014/main" id="{B0E607E7-BE83-90B1-48C7-A9FEC38E31ED}"/>
              </a:ext>
            </a:extLst>
          </p:cNvPr>
          <p:cNvSpPr/>
          <p:nvPr/>
        </p:nvSpPr>
        <p:spPr>
          <a:xfrm>
            <a:off x="3120648" y="3509765"/>
            <a:ext cx="1605669" cy="580672"/>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Increasing forward/upstream positioning</a:t>
            </a:r>
            <a:endParaRPr lang="en-US" sz="1000" dirty="0"/>
          </a:p>
        </p:txBody>
      </p:sp>
      <p:sp>
        <p:nvSpPr>
          <p:cNvPr id="38" name="Text 35">
            <a:extLst>
              <a:ext uri="{FF2B5EF4-FFF2-40B4-BE49-F238E27FC236}">
                <a16:creationId xmlns:a16="http://schemas.microsoft.com/office/drawing/2014/main" id="{E9B9C2A0-69B2-3556-71FD-BBB3DBAB2B54}"/>
              </a:ext>
            </a:extLst>
          </p:cNvPr>
          <p:cNvSpPr/>
          <p:nvPr/>
        </p:nvSpPr>
        <p:spPr>
          <a:xfrm>
            <a:off x="4726317" y="3509765"/>
            <a:ext cx="1605725"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Strong &amp; sustained forward role</a:t>
            </a:r>
            <a:endParaRPr lang="en-US" sz="1000" dirty="0"/>
          </a:p>
        </p:txBody>
      </p:sp>
      <p:sp>
        <p:nvSpPr>
          <p:cNvPr id="39" name="Text 36">
            <a:extLst>
              <a:ext uri="{FF2B5EF4-FFF2-40B4-BE49-F238E27FC236}">
                <a16:creationId xmlns:a16="http://schemas.microsoft.com/office/drawing/2014/main" id="{FC2EC3ED-36BE-8FE6-862B-931856A0A50F}"/>
              </a:ext>
            </a:extLst>
          </p:cNvPr>
          <p:cNvSpPr/>
          <p:nvPr/>
        </p:nvSpPr>
        <p:spPr>
          <a:xfrm>
            <a:off x="456307" y="4067025"/>
            <a:ext cx="1058670" cy="285206"/>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FFD_DVA</a:t>
            </a:r>
            <a:endParaRPr lang="en-US" sz="1000" dirty="0"/>
          </a:p>
        </p:txBody>
      </p:sp>
      <p:sp>
        <p:nvSpPr>
          <p:cNvPr id="40" name="Text 37">
            <a:extLst>
              <a:ext uri="{FF2B5EF4-FFF2-40B4-BE49-F238E27FC236}">
                <a16:creationId xmlns:a16="http://schemas.microsoft.com/office/drawing/2014/main" id="{8573458C-5217-89E4-6E37-A4C9C26BC4D8}"/>
              </a:ext>
            </a:extLst>
          </p:cNvPr>
          <p:cNvSpPr/>
          <p:nvPr/>
        </p:nvSpPr>
        <p:spPr>
          <a:xfrm>
            <a:off x="1514977" y="4067025"/>
            <a:ext cx="1605669" cy="285206"/>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Modest / secondary</a:t>
            </a:r>
            <a:endParaRPr lang="en-US" sz="1000" dirty="0"/>
          </a:p>
        </p:txBody>
      </p:sp>
      <p:sp>
        <p:nvSpPr>
          <p:cNvPr id="41" name="Text 38">
            <a:extLst>
              <a:ext uri="{FF2B5EF4-FFF2-40B4-BE49-F238E27FC236}">
                <a16:creationId xmlns:a16="http://schemas.microsoft.com/office/drawing/2014/main" id="{DC926742-3609-F8DB-7124-F416274351B0}"/>
              </a:ext>
            </a:extLst>
          </p:cNvPr>
          <p:cNvSpPr/>
          <p:nvPr/>
        </p:nvSpPr>
        <p:spPr>
          <a:xfrm>
            <a:off x="3120647" y="4067025"/>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 Demand-pull and domestic absorption</a:t>
            </a:r>
            <a:endParaRPr lang="en-US" sz="1000" dirty="0"/>
          </a:p>
        </p:txBody>
      </p:sp>
      <p:sp>
        <p:nvSpPr>
          <p:cNvPr id="42" name="Text 39">
            <a:extLst>
              <a:ext uri="{FF2B5EF4-FFF2-40B4-BE49-F238E27FC236}">
                <a16:creationId xmlns:a16="http://schemas.microsoft.com/office/drawing/2014/main" id="{6C8868F1-0D18-8435-212F-48AA5F325D09}"/>
              </a:ext>
            </a:extLst>
          </p:cNvPr>
          <p:cNvSpPr/>
          <p:nvPr/>
        </p:nvSpPr>
        <p:spPr>
          <a:xfrm>
            <a:off x="4726316" y="4067025"/>
            <a:ext cx="1605725"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Stable / not dominant driver</a:t>
            </a:r>
            <a:endParaRPr lang="en-US" sz="1000" dirty="0"/>
          </a:p>
        </p:txBody>
      </p:sp>
      <p:sp>
        <p:nvSpPr>
          <p:cNvPr id="43" name="Shape 40">
            <a:extLst>
              <a:ext uri="{FF2B5EF4-FFF2-40B4-BE49-F238E27FC236}">
                <a16:creationId xmlns:a16="http://schemas.microsoft.com/office/drawing/2014/main" id="{6771599F-D2F7-DCA7-11B0-D962E85F3E38}"/>
              </a:ext>
            </a:extLst>
          </p:cNvPr>
          <p:cNvSpPr/>
          <p:nvPr/>
        </p:nvSpPr>
        <p:spPr>
          <a:xfrm>
            <a:off x="6611541" y="0"/>
            <a:ext cx="2532459" cy="5143500"/>
          </a:xfrm>
          <a:prstGeom prst="rect">
            <a:avLst/>
          </a:prstGeom>
          <a:solidFill>
            <a:srgbClr val="F9F9F9"/>
          </a:solidFill>
          <a:ln/>
        </p:spPr>
        <p:txBody>
          <a:bodyPr/>
          <a:lstStyle/>
          <a:p>
            <a:endParaRPr lang="en-GB"/>
          </a:p>
        </p:txBody>
      </p:sp>
      <p:sp>
        <p:nvSpPr>
          <p:cNvPr id="44" name="Text 41">
            <a:extLst>
              <a:ext uri="{FF2B5EF4-FFF2-40B4-BE49-F238E27FC236}">
                <a16:creationId xmlns:a16="http://schemas.microsoft.com/office/drawing/2014/main" id="{72B333FF-96E0-117E-BAD7-0A805CDA00D7}"/>
              </a:ext>
            </a:extLst>
          </p:cNvPr>
          <p:cNvSpPr/>
          <p:nvPr/>
        </p:nvSpPr>
        <p:spPr>
          <a:xfrm>
            <a:off x="6897289" y="1077295"/>
            <a:ext cx="1960959" cy="362920"/>
          </a:xfrm>
          <a:prstGeom prst="rect">
            <a:avLst/>
          </a:prstGeom>
          <a:noFill/>
          <a:ln/>
        </p:spPr>
        <p:txBody>
          <a:bodyPr wrap="square" lIns="0" tIns="0" rIns="0" bIns="85090" rtlCol="0" anchor="t">
            <a:spAutoFit/>
          </a:bodyPr>
          <a:lstStyle/>
          <a:p>
            <a:pPr marL="0" indent="0" algn="l">
              <a:buNone/>
            </a:pPr>
            <a:r>
              <a:rPr lang="en-US" b="1" dirty="0">
                <a:solidFill>
                  <a:srgbClr val="D9534F"/>
                </a:solidFill>
                <a:latin typeface="Playfair Display Black" pitchFamily="34" charset="0"/>
                <a:ea typeface="Playfair Display Black" pitchFamily="34" charset="-122"/>
                <a:cs typeface="Playfair Display Black" pitchFamily="34" charset="-120"/>
              </a:rPr>
              <a:t>Structural DNA</a:t>
            </a:r>
            <a:endParaRPr lang="en-US" dirty="0"/>
          </a:p>
        </p:txBody>
      </p:sp>
      <p:sp>
        <p:nvSpPr>
          <p:cNvPr id="45" name="Text 42">
            <a:extLst>
              <a:ext uri="{FF2B5EF4-FFF2-40B4-BE49-F238E27FC236}">
                <a16:creationId xmlns:a16="http://schemas.microsoft.com/office/drawing/2014/main" id="{BC52360C-038D-85D6-19A5-E5F16AC58D2F}"/>
              </a:ext>
            </a:extLst>
          </p:cNvPr>
          <p:cNvSpPr/>
          <p:nvPr/>
        </p:nvSpPr>
        <p:spPr>
          <a:xfrm>
            <a:off x="6897290" y="1570123"/>
            <a:ext cx="1960959" cy="1224759"/>
          </a:xfrm>
          <a:prstGeom prst="rect">
            <a:avLst/>
          </a:prstGeom>
          <a:noFill/>
          <a:ln/>
        </p:spPr>
        <p:txBody>
          <a:bodyPr wrap="square" lIns="0" tIns="0" rIns="0" bIns="0" rtlCol="0" anchor="t">
            <a:spAutoFit/>
          </a:bodyPr>
          <a:lstStyle/>
          <a:p>
            <a:pPr marL="0" indent="0" algn="l">
              <a:lnSpc>
                <a:spcPct val="128000"/>
              </a:lnSpc>
              <a:buNone/>
            </a:pPr>
            <a:r>
              <a:rPr lang="en-US" sz="1050" i="1" dirty="0">
                <a:solidFill>
                  <a:srgbClr val="333333"/>
                </a:solidFill>
                <a:latin typeface="Open Sans" pitchFamily="34" charset="0"/>
                <a:ea typeface="Open Sans" pitchFamily="34" charset="-122"/>
                <a:cs typeface="Open Sans" pitchFamily="34" charset="-120"/>
              </a:rPr>
              <a:t>Comparison of TiVA indicators across different stages of development, highlighting the distinct structural signatures required for successful income transitions.</a:t>
            </a:r>
            <a:endParaRPr lang="en-US" sz="1050" dirty="0"/>
          </a:p>
        </p:txBody>
      </p:sp>
      <p:sp>
        <p:nvSpPr>
          <p:cNvPr id="54" name="Shape 31">
            <a:extLst>
              <a:ext uri="{FF2B5EF4-FFF2-40B4-BE49-F238E27FC236}">
                <a16:creationId xmlns:a16="http://schemas.microsoft.com/office/drawing/2014/main" id="{9A73CA82-1B11-6372-AA42-B051FD3C3BBA}"/>
              </a:ext>
            </a:extLst>
          </p:cNvPr>
          <p:cNvSpPr/>
          <p:nvPr/>
        </p:nvSpPr>
        <p:spPr>
          <a:xfrm>
            <a:off x="456308" y="4458532"/>
            <a:ext cx="5875734" cy="617980"/>
          </a:xfrm>
          <a:prstGeom prst="rect">
            <a:avLst/>
          </a:prstGeom>
          <a:solidFill>
            <a:srgbClr val="F2F2F2"/>
          </a:solidFill>
          <a:ln/>
        </p:spPr>
        <p:txBody>
          <a:bodyPr/>
          <a:lstStyle/>
          <a:p>
            <a:endParaRPr lang="en-GB" sz="2800"/>
          </a:p>
        </p:txBody>
      </p:sp>
      <p:sp>
        <p:nvSpPr>
          <p:cNvPr id="55" name="Text 32">
            <a:extLst>
              <a:ext uri="{FF2B5EF4-FFF2-40B4-BE49-F238E27FC236}">
                <a16:creationId xmlns:a16="http://schemas.microsoft.com/office/drawing/2014/main" id="{2A368996-EC56-514B-0904-269412336AE4}"/>
              </a:ext>
            </a:extLst>
          </p:cNvPr>
          <p:cNvSpPr/>
          <p:nvPr/>
        </p:nvSpPr>
        <p:spPr>
          <a:xfrm>
            <a:off x="456308" y="4477186"/>
            <a:ext cx="1058670" cy="432939"/>
          </a:xfrm>
          <a:prstGeom prst="rect">
            <a:avLst/>
          </a:prstGeom>
          <a:noFill/>
          <a:ln/>
        </p:spPr>
        <p:txBody>
          <a:bodyPr wrap="square" lIns="85090" tIns="68072" rIns="85090" bIns="68072" rtlCol="0" anchor="t">
            <a:spAutoFit/>
          </a:bodyPr>
          <a:lstStyle/>
          <a:p>
            <a:pPr marL="0" indent="0" algn="l">
              <a:lnSpc>
                <a:spcPct val="96000"/>
              </a:lnSpc>
              <a:buNone/>
            </a:pPr>
            <a:r>
              <a:rPr lang="en-US" sz="1000" b="1" dirty="0">
                <a:solidFill>
                  <a:srgbClr val="1A2B4C"/>
                </a:solidFill>
                <a:latin typeface="Open Sans Bold" pitchFamily="34" charset="0"/>
                <a:ea typeface="Open Sans Bold" pitchFamily="34" charset="-122"/>
                <a:cs typeface="Open Sans Bold" pitchFamily="34" charset="-120"/>
              </a:rPr>
              <a:t>Structural Risk if Stuck</a:t>
            </a:r>
            <a:endParaRPr lang="en-US" sz="1000" dirty="0"/>
          </a:p>
        </p:txBody>
      </p:sp>
      <p:sp>
        <p:nvSpPr>
          <p:cNvPr id="56" name="Text 33">
            <a:extLst>
              <a:ext uri="{FF2B5EF4-FFF2-40B4-BE49-F238E27FC236}">
                <a16:creationId xmlns:a16="http://schemas.microsoft.com/office/drawing/2014/main" id="{B3C8423B-EB84-20A0-4EBA-43BA44C708AD}"/>
              </a:ext>
            </a:extLst>
          </p:cNvPr>
          <p:cNvSpPr/>
          <p:nvPr/>
        </p:nvSpPr>
        <p:spPr>
          <a:xfrm>
            <a:off x="1514978" y="4477186"/>
            <a:ext cx="1605669" cy="580672"/>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Commodity trap or enclave </a:t>
            </a:r>
          </a:p>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assembly</a:t>
            </a:r>
            <a:endParaRPr lang="en-US" sz="1000" dirty="0"/>
          </a:p>
        </p:txBody>
      </p:sp>
      <p:sp>
        <p:nvSpPr>
          <p:cNvPr id="57" name="Text 34">
            <a:extLst>
              <a:ext uri="{FF2B5EF4-FFF2-40B4-BE49-F238E27FC236}">
                <a16:creationId xmlns:a16="http://schemas.microsoft.com/office/drawing/2014/main" id="{C60EB9D5-1F8B-7F9D-096A-7FBC2F9CF72F}"/>
              </a:ext>
            </a:extLst>
          </p:cNvPr>
          <p:cNvSpPr/>
          <p:nvPr/>
        </p:nvSpPr>
        <p:spPr>
          <a:xfrm>
            <a:off x="3120648" y="4477186"/>
            <a:ext cx="1605669"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Participation without domestic deepening</a:t>
            </a:r>
            <a:endParaRPr lang="en-US" sz="1000" dirty="0"/>
          </a:p>
        </p:txBody>
      </p:sp>
      <p:sp>
        <p:nvSpPr>
          <p:cNvPr id="58" name="Text 35">
            <a:extLst>
              <a:ext uri="{FF2B5EF4-FFF2-40B4-BE49-F238E27FC236}">
                <a16:creationId xmlns:a16="http://schemas.microsoft.com/office/drawing/2014/main" id="{FAFFE664-FE46-C1E8-8FA2-FBCD2FA31E46}"/>
              </a:ext>
            </a:extLst>
          </p:cNvPr>
          <p:cNvSpPr/>
          <p:nvPr/>
        </p:nvSpPr>
        <p:spPr>
          <a:xfrm>
            <a:off x="4726317" y="4477186"/>
            <a:ext cx="1605725" cy="432939"/>
          </a:xfrm>
          <a:prstGeom prst="rect">
            <a:avLst/>
          </a:prstGeom>
          <a:noFill/>
          <a:ln/>
        </p:spPr>
        <p:txBody>
          <a:bodyPr wrap="square" lIns="85090" tIns="68072" rIns="85090" bIns="68072" rtlCol="0" anchor="t">
            <a:spAutoFit/>
          </a:bodyPr>
          <a:lstStyle/>
          <a:p>
            <a:pPr marL="0" indent="0" algn="l">
              <a:lnSpc>
                <a:spcPct val="96000"/>
              </a:lnSpc>
              <a:buNone/>
            </a:pPr>
            <a:r>
              <a:rPr lang="en-US" sz="1000" dirty="0">
                <a:solidFill>
                  <a:srgbClr val="333333"/>
                </a:solidFill>
                <a:latin typeface="Open Sans" pitchFamily="34" charset="0"/>
                <a:ea typeface="Open Sans" pitchFamily="34" charset="-122"/>
                <a:cs typeface="Open Sans" pitchFamily="34" charset="-120"/>
              </a:rPr>
              <a:t>Manufacturing without services sophistication</a:t>
            </a:r>
            <a:endParaRPr lang="en-US" sz="1000" dirty="0"/>
          </a:p>
        </p:txBody>
      </p:sp>
    </p:spTree>
    <p:extLst>
      <p:ext uri="{BB962C8B-B14F-4D97-AF65-F5344CB8AC3E}">
        <p14:creationId xmlns:p14="http://schemas.microsoft.com/office/powerpoint/2010/main" val="7443936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1" id="{D3CFAC7B-D36D-436E-8949-99A0F200202C}" vid="{783886DF-138B-4197-A675-1B76C63531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4229</Words>
  <Application>Microsoft Office PowerPoint</Application>
  <PresentationFormat>On-screen Show (16:9)</PresentationFormat>
  <Paragraphs>783</Paragraphs>
  <Slides>36</Slides>
  <Notes>32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36</vt:i4>
      </vt:variant>
    </vt:vector>
  </HeadingPairs>
  <TitlesOfParts>
    <vt:vector size="53" baseType="lpstr">
      <vt:lpstr>Aptos</vt:lpstr>
      <vt:lpstr>Arial</vt:lpstr>
      <vt:lpstr>Arial Narrow</vt:lpstr>
      <vt:lpstr>Arial Unicode MS</vt:lpstr>
      <vt:lpstr>Calibri</vt:lpstr>
      <vt:lpstr>Cambria Math</vt:lpstr>
      <vt:lpstr>Georgia</vt:lpstr>
      <vt:lpstr>Helvetica 65 Medium</vt:lpstr>
      <vt:lpstr>Noto Sans</vt:lpstr>
      <vt:lpstr>Open Sans</vt:lpstr>
      <vt:lpstr>Open Sans Bold</vt:lpstr>
      <vt:lpstr>Playfair Display Black</vt:lpstr>
      <vt:lpstr>Symbol</vt:lpstr>
      <vt:lpstr>Times New Roman</vt:lpstr>
      <vt:lpstr>Wingdings</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OECD Inter-Country Input-Output (ICIO) table structure</vt:lpstr>
      <vt:lpstr>A global Leontief</vt:lpstr>
      <vt:lpstr>Core idea: tracing value-added</vt:lpstr>
      <vt:lpstr>Global flows of goods and services  4 perspectives,  8 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Foreign VA in gross exports (EXGR_FVA) a.k.a Backward participation in GVCs</vt:lpstr>
      <vt:lpstr>3. Decomposing domestic value added</vt:lpstr>
      <vt:lpstr>         6. Domestic VA in foreign final demand          (FFD_DVA)</vt:lpstr>
      <vt:lpstr>4. Services VA share of gross exports (EXGR_SERV_FVASH)</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KEEBLE Eleanor, STI/PIE</cp:lastModifiedBy>
  <cp:revision>10</cp:revision>
  <dcterms:created xsi:type="dcterms:W3CDTF">2026-06-22T06:56:12Z</dcterms:created>
  <dcterms:modified xsi:type="dcterms:W3CDTF">2026-06-24T09:49:13Z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2d0c28-e13a-4801-bbf0-29bdaa81743b_Enabled">
    <vt:lpwstr>true</vt:lpwstr>
  </property>
  <property fmtid="{D5CDD505-2E9C-101B-9397-08002B2CF9AE}" pid="3" name="MSIP_Label_0b2d0c28-e13a-4801-bbf0-29bdaa81743b_SetDate">
    <vt:lpwstr>2026-06-23T17:43:10Z</vt:lpwstr>
  </property>
  <property fmtid="{D5CDD505-2E9C-101B-9397-08002B2CF9AE}" pid="4" name="MSIP_Label_0b2d0c28-e13a-4801-bbf0-29bdaa81743b_Method">
    <vt:lpwstr>Privileged</vt:lpwstr>
  </property>
  <property fmtid="{D5CDD505-2E9C-101B-9397-08002B2CF9AE}" pid="5" name="MSIP_Label_0b2d0c28-e13a-4801-bbf0-29bdaa81743b_Name">
    <vt:lpwstr>Unclassified</vt:lpwstr>
  </property>
  <property fmtid="{D5CDD505-2E9C-101B-9397-08002B2CF9AE}" pid="6" name="MSIP_Label_0b2d0c28-e13a-4801-bbf0-29bdaa81743b_SiteId">
    <vt:lpwstr>ac41c7d4-1f61-460d-b0f4-fc925a2b471c</vt:lpwstr>
  </property>
  <property fmtid="{D5CDD505-2E9C-101B-9397-08002B2CF9AE}" pid="7" name="MSIP_Label_0b2d0c28-e13a-4801-bbf0-29bdaa81743b_ActionId">
    <vt:lpwstr>5ac4d817-36c3-4bf3-9353-c29676d93694</vt:lpwstr>
  </property>
  <property fmtid="{D5CDD505-2E9C-101B-9397-08002B2CF9AE}" pid="8" name="MSIP_Label_0b2d0c28-e13a-4801-bbf0-29bdaa81743b_ContentBits">
    <vt:lpwstr>2</vt:lpwstr>
  </property>
  <property fmtid="{D5CDD505-2E9C-101B-9397-08002B2CF9AE}" pid="9" name="MSIP_Label_0b2d0c28-e13a-4801-bbf0-29bdaa81743b_Tag">
    <vt:lpwstr>10, 0, 1, 1</vt:lpwstr>
  </property>
  <property fmtid="{D5CDD505-2E9C-101B-9397-08002B2CF9AE}" pid="10" name="ClassificationContentMarkingFooterLocations">
    <vt:lpwstr>Office Theme:3</vt:lpwstr>
  </property>
  <property fmtid="{D5CDD505-2E9C-101B-9397-08002B2CF9AE}" pid="11" name="ClassificationContentMarkingFooterText">
    <vt:lpwstr>Unclassified - Non classifié</vt:lpwstr>
  </property>
</Properties>
</file>